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ags/tag1.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2.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461" r:id="rId2"/>
    <p:sldId id="497" r:id="rId3"/>
    <p:sldId id="498" r:id="rId4"/>
    <p:sldId id="502" r:id="rId5"/>
    <p:sldId id="500" r:id="rId6"/>
    <p:sldId id="501" r:id="rId7"/>
    <p:sldId id="385" r:id="rId8"/>
    <p:sldId id="386" r:id="rId9"/>
    <p:sldId id="387" r:id="rId10"/>
    <p:sldId id="388" r:id="rId11"/>
    <p:sldId id="389" r:id="rId12"/>
    <p:sldId id="391" r:id="rId13"/>
    <p:sldId id="392" r:id="rId14"/>
    <p:sldId id="477" r:id="rId15"/>
    <p:sldId id="394" r:id="rId16"/>
    <p:sldId id="395" r:id="rId17"/>
    <p:sldId id="396" r:id="rId18"/>
    <p:sldId id="397" r:id="rId19"/>
    <p:sldId id="450" r:id="rId20"/>
    <p:sldId id="399" r:id="rId21"/>
    <p:sldId id="400" r:id="rId22"/>
    <p:sldId id="512" r:id="rId23"/>
    <p:sldId id="513" r:id="rId24"/>
    <p:sldId id="504" r:id="rId25"/>
    <p:sldId id="505" r:id="rId26"/>
    <p:sldId id="506" r:id="rId27"/>
    <p:sldId id="507" r:id="rId28"/>
    <p:sldId id="508" r:id="rId29"/>
    <p:sldId id="401" r:id="rId30"/>
    <p:sldId id="408" r:id="rId31"/>
    <p:sldId id="409" r:id="rId32"/>
    <p:sldId id="410" r:id="rId33"/>
    <p:sldId id="411" r:id="rId34"/>
    <p:sldId id="482" r:id="rId35"/>
    <p:sldId id="483" r:id="rId36"/>
    <p:sldId id="484" r:id="rId37"/>
    <p:sldId id="416" r:id="rId38"/>
    <p:sldId id="417" r:id="rId39"/>
    <p:sldId id="418" r:id="rId40"/>
    <p:sldId id="419" r:id="rId41"/>
    <p:sldId id="420" r:id="rId42"/>
    <p:sldId id="421" r:id="rId43"/>
    <p:sldId id="422" r:id="rId44"/>
    <p:sldId id="423" r:id="rId45"/>
    <p:sldId id="424" r:id="rId46"/>
    <p:sldId id="425" r:id="rId47"/>
    <p:sldId id="426" r:id="rId48"/>
    <p:sldId id="481" r:id="rId49"/>
    <p:sldId id="428"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 id="441" r:id="rId63"/>
    <p:sldId id="442" r:id="rId64"/>
    <p:sldId id="443" r:id="rId65"/>
    <p:sldId id="444" r:id="rId66"/>
    <p:sldId id="445" r:id="rId67"/>
    <p:sldId id="446" r:id="rId68"/>
    <p:sldId id="447" r:id="rId69"/>
    <p:sldId id="448" r:id="rId70"/>
    <p:sldId id="451" r:id="rId71"/>
    <p:sldId id="453" r:id="rId72"/>
    <p:sldId id="454" r:id="rId73"/>
    <p:sldId id="455" r:id="rId74"/>
    <p:sldId id="456" r:id="rId75"/>
    <p:sldId id="480" r:id="rId76"/>
    <p:sldId id="485" r:id="rId77"/>
    <p:sldId id="479" r:id="rId78"/>
    <p:sldId id="466" r:id="rId79"/>
    <p:sldId id="465" r:id="rId80"/>
    <p:sldId id="467" r:id="rId81"/>
    <p:sldId id="464" r:id="rId82"/>
    <p:sldId id="469" r:id="rId83"/>
    <p:sldId id="468" r:id="rId84"/>
    <p:sldId id="470" r:id="rId85"/>
    <p:sldId id="471" r:id="rId86"/>
    <p:sldId id="472" r:id="rId87"/>
    <p:sldId id="474" r:id="rId88"/>
    <p:sldId id="473" r:id="rId89"/>
    <p:sldId id="475" r:id="rId90"/>
    <p:sldId id="476" r:id="rId91"/>
    <p:sldId id="486" r:id="rId92"/>
    <p:sldId id="487" r:id="rId93"/>
    <p:sldId id="488" r:id="rId94"/>
    <p:sldId id="489" r:id="rId95"/>
    <p:sldId id="490" r:id="rId96"/>
    <p:sldId id="491" r:id="rId97"/>
    <p:sldId id="492" r:id="rId98"/>
    <p:sldId id="493" r:id="rId99"/>
    <p:sldId id="494" r:id="rId100"/>
    <p:sldId id="495" r:id="rId101"/>
    <p:sldId id="496" r:id="rId102"/>
    <p:sldId id="509" r:id="rId103"/>
    <p:sldId id="510" r:id="rId104"/>
    <p:sldId id="511" r:id="rId105"/>
  </p:sldIdLst>
  <p:sldSz cx="9144000" cy="514826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FD2"/>
    <a:srgbClr val="CD8236"/>
    <a:srgbClr val="FF0000"/>
    <a:srgbClr val="ED09D9"/>
    <a:srgbClr val="F373F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6" autoAdjust="0"/>
    <p:restoredTop sz="94364" autoAdjust="0"/>
  </p:normalViewPr>
  <p:slideViewPr>
    <p:cSldViewPr>
      <p:cViewPr varScale="1">
        <p:scale>
          <a:sx n="143" d="100"/>
          <a:sy n="143" d="100"/>
        </p:scale>
        <p:origin x="438" y="102"/>
      </p:cViewPr>
      <p:guideLst>
        <p:guide orient="horz" pos="1622"/>
        <p:guide pos="2880"/>
      </p:guideLst>
    </p:cSldViewPr>
  </p:slideViewPr>
  <p:notesTextViewPr>
    <p:cViewPr>
      <p:scale>
        <a:sx n="100" d="100"/>
        <a:sy n="100" d="100"/>
      </p:scale>
      <p:origin x="0" y="0"/>
    </p:cViewPr>
  </p:notesTextViewPr>
  <p:notesViewPr>
    <p:cSldViewPr>
      <p:cViewPr varScale="1">
        <p:scale>
          <a:sx n="55" d="100"/>
          <a:sy n="55" d="100"/>
        </p:scale>
        <p:origin x="-2892" y="-102"/>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664303609925283E-2"/>
          <c:y val="0.11403669798636111"/>
          <c:w val="0.7929992644108087"/>
          <c:h val="0.67547190759513398"/>
        </c:manualLayout>
      </c:layout>
      <c:barChart>
        <c:barDir val="col"/>
        <c:grouping val="clustered"/>
        <c:varyColors val="0"/>
        <c:ser>
          <c:idx val="0"/>
          <c:order val="0"/>
          <c:tx>
            <c:strRef>
              <c:f>Sheet1!$B$1</c:f>
              <c:strCache>
                <c:ptCount val="1"/>
                <c:pt idx="0">
                  <c:v>Port Re-rated Capacity (MTPA)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2014-15</c:v>
                </c:pt>
                <c:pt idx="1">
                  <c:v>2015-16</c:v>
                </c:pt>
                <c:pt idx="2">
                  <c:v>2016-17</c:v>
                </c:pt>
                <c:pt idx="3">
                  <c:v>2017-18</c:v>
                </c:pt>
                <c:pt idx="4">
                  <c:v>2018-19(F)</c:v>
                </c:pt>
                <c:pt idx="5">
                  <c:v>2019-20(F)</c:v>
                </c:pt>
                <c:pt idx="6">
                  <c:v>2020-21(F)</c:v>
                </c:pt>
                <c:pt idx="7">
                  <c:v>2021-22(F)</c:v>
                </c:pt>
              </c:strCache>
            </c:strRef>
          </c:cat>
          <c:val>
            <c:numRef>
              <c:f>Sheet1!$B$2:$B$9</c:f>
              <c:numCache>
                <c:formatCode>#,##0</c:formatCode>
                <c:ptCount val="8"/>
                <c:pt idx="0">
                  <c:v>121.43</c:v>
                </c:pt>
                <c:pt idx="1">
                  <c:v>131.06</c:v>
                </c:pt>
                <c:pt idx="2">
                  <c:v>246</c:v>
                </c:pt>
                <c:pt idx="3">
                  <c:v>246</c:v>
                </c:pt>
                <c:pt idx="4">
                  <c:v>246</c:v>
                </c:pt>
                <c:pt idx="5">
                  <c:v>255</c:v>
                </c:pt>
                <c:pt idx="6">
                  <c:v>274</c:v>
                </c:pt>
                <c:pt idx="7">
                  <c:v>298</c:v>
                </c:pt>
              </c:numCache>
            </c:numRef>
          </c:val>
          <c:extLst>
            <c:ext xmlns:c16="http://schemas.microsoft.com/office/drawing/2014/chart" uri="{C3380CC4-5D6E-409C-BE32-E72D297353CC}">
              <c16:uniqueId val="{00000000-FAF6-4C79-B11B-28CC18EAF3A7}"/>
            </c:ext>
          </c:extLst>
        </c:ser>
        <c:ser>
          <c:idx val="1"/>
          <c:order val="1"/>
          <c:tx>
            <c:strRef>
              <c:f>Sheet1!$C$1</c:f>
              <c:strCache>
                <c:ptCount val="1"/>
                <c:pt idx="0">
                  <c:v>Cargo Handled (MTPA)</c:v>
                </c:pt>
              </c:strCache>
            </c:strRef>
          </c:tx>
          <c:spPr>
            <a:solidFill>
              <a:schemeClr val="accent2"/>
            </a:solidFill>
            <a:ln>
              <a:noFill/>
            </a:ln>
            <a:effectLst/>
          </c:spPr>
          <c:invertIfNegative val="0"/>
          <c:dLbls>
            <c:dLbl>
              <c:idx val="4"/>
              <c:layout/>
              <c:tx>
                <c:rich>
                  <a:bodyPr/>
                  <a:lstStyle/>
                  <a:p>
                    <a:r>
                      <a:rPr lang="en-US" dirty="0"/>
                      <a:t>113.40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AF6-4C79-B11B-28CC18EAF3A7}"/>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2014-15</c:v>
                </c:pt>
                <c:pt idx="1">
                  <c:v>2015-16</c:v>
                </c:pt>
                <c:pt idx="2">
                  <c:v>2016-17</c:v>
                </c:pt>
                <c:pt idx="3">
                  <c:v>2017-18</c:v>
                </c:pt>
                <c:pt idx="4">
                  <c:v>2018-19(F)</c:v>
                </c:pt>
                <c:pt idx="5">
                  <c:v>2019-20(F)</c:v>
                </c:pt>
                <c:pt idx="6">
                  <c:v>2020-21(F)</c:v>
                </c:pt>
                <c:pt idx="7">
                  <c:v>2021-22(F)</c:v>
                </c:pt>
              </c:strCache>
            </c:strRef>
          </c:cat>
          <c:val>
            <c:numRef>
              <c:f>Sheet1!$C$2:$C$9</c:f>
              <c:numCache>
                <c:formatCode>#,##0</c:formatCode>
                <c:ptCount val="8"/>
                <c:pt idx="0">
                  <c:v>92.5</c:v>
                </c:pt>
                <c:pt idx="1">
                  <c:v>100.05</c:v>
                </c:pt>
                <c:pt idx="2">
                  <c:v>105.44</c:v>
                </c:pt>
                <c:pt idx="3">
                  <c:v>110.1</c:v>
                </c:pt>
                <c:pt idx="4">
                  <c:v>112</c:v>
                </c:pt>
                <c:pt idx="5">
                  <c:v>119.07</c:v>
                </c:pt>
                <c:pt idx="6">
                  <c:v>125.02</c:v>
                </c:pt>
                <c:pt idx="7">
                  <c:v>131.27000000000001</c:v>
                </c:pt>
              </c:numCache>
            </c:numRef>
          </c:val>
          <c:extLst>
            <c:ext xmlns:c16="http://schemas.microsoft.com/office/drawing/2014/chart" uri="{C3380CC4-5D6E-409C-BE32-E72D297353CC}">
              <c16:uniqueId val="{00000002-FAF6-4C79-B11B-28CC18EAF3A7}"/>
            </c:ext>
          </c:extLst>
        </c:ser>
        <c:dLbls>
          <c:showLegendKey val="0"/>
          <c:showVal val="1"/>
          <c:showCatName val="0"/>
          <c:showSerName val="0"/>
          <c:showPercent val="0"/>
          <c:showBubbleSize val="0"/>
        </c:dLbls>
        <c:gapWidth val="43"/>
        <c:overlap val="-6"/>
        <c:axId val="116249728"/>
        <c:axId val="116251264"/>
      </c:barChart>
      <c:lineChart>
        <c:grouping val="standard"/>
        <c:varyColors val="0"/>
        <c:ser>
          <c:idx val="2"/>
          <c:order val="2"/>
          <c:tx>
            <c:strRef>
              <c:f>Sheet1!$D$1</c:f>
              <c:strCache>
                <c:ptCount val="1"/>
                <c:pt idx="0">
                  <c:v>Capacity Utilization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4"/>
              <c:layout/>
              <c:tx>
                <c:rich>
                  <a:bodyPr/>
                  <a:lstStyle/>
                  <a:p>
                    <a:r>
                      <a:rPr lang="en-US" dirty="0"/>
                      <a:t>44%</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AF6-4C79-B11B-28CC18EAF3A7}"/>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2014-15</c:v>
                </c:pt>
                <c:pt idx="1">
                  <c:v>2015-16</c:v>
                </c:pt>
                <c:pt idx="2">
                  <c:v>2016-17</c:v>
                </c:pt>
                <c:pt idx="3">
                  <c:v>2017-18</c:v>
                </c:pt>
                <c:pt idx="4">
                  <c:v>2018-19(F)</c:v>
                </c:pt>
                <c:pt idx="5">
                  <c:v>2019-20(F)</c:v>
                </c:pt>
                <c:pt idx="6">
                  <c:v>2020-21(F)</c:v>
                </c:pt>
                <c:pt idx="7">
                  <c:v>2021-22(F)</c:v>
                </c:pt>
              </c:strCache>
            </c:strRef>
          </c:cat>
          <c:val>
            <c:numRef>
              <c:f>Sheet1!$D$2:$D$9</c:f>
              <c:numCache>
                <c:formatCode>0%</c:formatCode>
                <c:ptCount val="8"/>
                <c:pt idx="0">
                  <c:v>0.76175574405006996</c:v>
                </c:pt>
                <c:pt idx="1">
                  <c:v>0.76339081336792303</c:v>
                </c:pt>
                <c:pt idx="2">
                  <c:v>0.42861788617886176</c:v>
                </c:pt>
                <c:pt idx="3">
                  <c:v>0.44756097560975605</c:v>
                </c:pt>
                <c:pt idx="4">
                  <c:v>0.45528455284552843</c:v>
                </c:pt>
                <c:pt idx="5">
                  <c:v>0.46694117647058819</c:v>
                </c:pt>
                <c:pt idx="6">
                  <c:v>0.45627737226277371</c:v>
                </c:pt>
                <c:pt idx="7">
                  <c:v>0.44050335570469801</c:v>
                </c:pt>
              </c:numCache>
            </c:numRef>
          </c:val>
          <c:smooth val="0"/>
          <c:extLst>
            <c:ext xmlns:c16="http://schemas.microsoft.com/office/drawing/2014/chart" uri="{C3380CC4-5D6E-409C-BE32-E72D297353CC}">
              <c16:uniqueId val="{00000004-FAF6-4C79-B11B-28CC18EAF3A7}"/>
            </c:ext>
          </c:extLst>
        </c:ser>
        <c:dLbls>
          <c:showLegendKey val="0"/>
          <c:showVal val="1"/>
          <c:showCatName val="0"/>
          <c:showSerName val="0"/>
          <c:showPercent val="0"/>
          <c:showBubbleSize val="0"/>
        </c:dLbls>
        <c:marker val="1"/>
        <c:smooth val="0"/>
        <c:axId val="127271296"/>
        <c:axId val="127272832"/>
      </c:lineChart>
      <c:catAx>
        <c:axId val="1162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1000" b="1" i="0" u="none" strike="noStrike" kern="1200" baseline="0">
                <a:solidFill>
                  <a:schemeClr val="tx1">
                    <a:lumMod val="65000"/>
                    <a:lumOff val="35000"/>
                  </a:schemeClr>
                </a:solidFill>
                <a:latin typeface="+mn-lt"/>
                <a:ea typeface="+mn-ea"/>
                <a:cs typeface="+mn-cs"/>
              </a:defRPr>
            </a:pPr>
            <a:endParaRPr lang="en-US"/>
          </a:p>
        </c:txPr>
        <c:crossAx val="116251264"/>
        <c:crosses val="autoZero"/>
        <c:auto val="1"/>
        <c:lblAlgn val="ctr"/>
        <c:lblOffset val="100"/>
        <c:noMultiLvlLbl val="0"/>
      </c:catAx>
      <c:valAx>
        <c:axId val="116251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16249728"/>
        <c:crosses val="autoZero"/>
        <c:crossBetween val="between"/>
      </c:valAx>
      <c:catAx>
        <c:axId val="127271296"/>
        <c:scaling>
          <c:orientation val="minMax"/>
        </c:scaling>
        <c:delete val="1"/>
        <c:axPos val="b"/>
        <c:numFmt formatCode="General" sourceLinked="1"/>
        <c:majorTickMark val="none"/>
        <c:minorTickMark val="none"/>
        <c:tickLblPos val="nextTo"/>
        <c:crossAx val="127272832"/>
        <c:crosses val="autoZero"/>
        <c:auto val="1"/>
        <c:lblAlgn val="ctr"/>
        <c:lblOffset val="100"/>
        <c:noMultiLvlLbl val="0"/>
      </c:catAx>
      <c:valAx>
        <c:axId val="12727283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27271296"/>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38098743297303E-2"/>
          <c:y val="7.5276102113597462E-2"/>
          <c:w val="0.90371094541060548"/>
          <c:h val="0.62085287862282801"/>
        </c:manualLayout>
      </c:layout>
      <c:barChart>
        <c:barDir val="col"/>
        <c:grouping val="clustered"/>
        <c:varyColors val="0"/>
        <c:ser>
          <c:idx val="0"/>
          <c:order val="0"/>
          <c:tx>
            <c:strRef>
              <c:f>Sheet1!$B$1</c:f>
              <c:strCache>
                <c:ptCount val="1"/>
                <c:pt idx="0">
                  <c:v>Turnaround Time (Hrs)</c:v>
                </c:pt>
              </c:strCache>
            </c:strRef>
          </c:tx>
          <c:spPr>
            <a:solidFill>
              <a:schemeClr val="tx2">
                <a:lumMod val="60000"/>
                <a:lumOff val="40000"/>
              </a:schemeClr>
            </a:solidFill>
            <a:ln>
              <a:noFill/>
            </a:ln>
            <a:effectLst/>
          </c:spPr>
          <c:invertIfNegative val="0"/>
          <c:dLbls>
            <c:dLbl>
              <c:idx val="0"/>
              <c:layout/>
              <c:tx>
                <c:rich>
                  <a:bodyPr/>
                  <a:lstStyle/>
                  <a:p>
                    <a:r>
                      <a:rPr lang="en-US" dirty="0"/>
                      <a:t>112</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F4A-4B6A-A845-304AC7A5F8A1}"/>
                </c:ext>
              </c:extLst>
            </c:dLbl>
            <c:dLbl>
              <c:idx val="1"/>
              <c:layout/>
              <c:tx>
                <c:rich>
                  <a:bodyPr/>
                  <a:lstStyle/>
                  <a:p>
                    <a:r>
                      <a:rPr lang="en-US" dirty="0"/>
                      <a:t>106</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F4A-4B6A-A845-304AC7A5F8A1}"/>
                </c:ext>
              </c:extLst>
            </c:dLbl>
            <c:spPr>
              <a:noFill/>
              <a:ln>
                <a:noFill/>
              </a:ln>
              <a:effectLst/>
            </c:spPr>
            <c:txPr>
              <a:bodyPr rot="0" spcFirstLastPara="1" vertOverflow="ellipsis" vert="horz" wrap="square" lIns="38100" tIns="19050" rIns="38100" bIns="19050" anchor="ctr" anchorCtr="1">
                <a:spAutoFit/>
              </a:bodyPr>
              <a:lstStyle/>
              <a:p>
                <a:pPr>
                  <a:defRPr lang="en-IN"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2015-16</c:v>
                </c:pt>
                <c:pt idx="1">
                  <c:v>2016-17</c:v>
                </c:pt>
                <c:pt idx="2">
                  <c:v>2017-18</c:v>
                </c:pt>
                <c:pt idx="3">
                  <c:v>2018-19(F)</c:v>
                </c:pt>
              </c:strCache>
            </c:strRef>
          </c:cat>
          <c:val>
            <c:numRef>
              <c:f>Sheet1!$B$2:$B$5</c:f>
              <c:numCache>
                <c:formatCode>#,##0</c:formatCode>
                <c:ptCount val="4"/>
                <c:pt idx="0">
                  <c:v>111.8</c:v>
                </c:pt>
                <c:pt idx="1">
                  <c:v>105.6</c:v>
                </c:pt>
                <c:pt idx="2">
                  <c:v>60.2</c:v>
                </c:pt>
                <c:pt idx="3">
                  <c:v>58.8</c:v>
                </c:pt>
              </c:numCache>
            </c:numRef>
          </c:val>
          <c:extLst>
            <c:ext xmlns:c16="http://schemas.microsoft.com/office/drawing/2014/chart" uri="{C3380CC4-5D6E-409C-BE32-E72D297353CC}">
              <c16:uniqueId val="{00000002-8F4A-4B6A-A845-304AC7A5F8A1}"/>
            </c:ext>
          </c:extLst>
        </c:ser>
        <c:dLbls>
          <c:showLegendKey val="0"/>
          <c:showVal val="1"/>
          <c:showCatName val="0"/>
          <c:showSerName val="0"/>
          <c:showPercent val="0"/>
          <c:showBubbleSize val="0"/>
        </c:dLbls>
        <c:gapWidth val="62"/>
        <c:axId val="133977216"/>
        <c:axId val="133978752"/>
      </c:barChart>
      <c:catAx>
        <c:axId val="13397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IN" sz="1400" b="1" i="0" u="none" strike="noStrike" kern="1200" baseline="0">
                <a:solidFill>
                  <a:schemeClr val="tx1"/>
                </a:solidFill>
                <a:latin typeface="+mn-lt"/>
                <a:ea typeface="+mn-ea"/>
                <a:cs typeface="+mn-cs"/>
              </a:defRPr>
            </a:pPr>
            <a:endParaRPr lang="en-US"/>
          </a:p>
        </c:txPr>
        <c:crossAx val="133978752"/>
        <c:crosses val="autoZero"/>
        <c:auto val="1"/>
        <c:lblAlgn val="ctr"/>
        <c:lblOffset val="100"/>
        <c:noMultiLvlLbl val="0"/>
      </c:catAx>
      <c:valAx>
        <c:axId val="133978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IN" sz="1197" b="1" i="0" u="none" strike="noStrike" kern="1200" baseline="0">
                <a:solidFill>
                  <a:schemeClr val="tx1"/>
                </a:solidFill>
                <a:latin typeface="+mn-lt"/>
                <a:ea typeface="+mn-ea"/>
                <a:cs typeface="+mn-cs"/>
              </a:defRPr>
            </a:pPr>
            <a:endParaRPr lang="en-US"/>
          </a:p>
        </c:txPr>
        <c:crossAx val="13397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275708343424753E-2"/>
          <c:y val="9.3133202099737536E-2"/>
          <c:w val="0.84748325754593112"/>
          <c:h val="0.62085287862282801"/>
        </c:manualLayout>
      </c:layout>
      <c:barChart>
        <c:barDir val="col"/>
        <c:grouping val="clustered"/>
        <c:varyColors val="0"/>
        <c:ser>
          <c:idx val="0"/>
          <c:order val="0"/>
          <c:tx>
            <c:strRef>
              <c:f>Sheet1!$B$1</c:f>
              <c:strCache>
                <c:ptCount val="1"/>
                <c:pt idx="0">
                  <c:v>Turnaround Time (Hrs)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IN"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2015-16</c:v>
                </c:pt>
                <c:pt idx="1">
                  <c:v>2016-17</c:v>
                </c:pt>
                <c:pt idx="2">
                  <c:v>2017-18</c:v>
                </c:pt>
                <c:pt idx="3">
                  <c:v>2018-19(F)</c:v>
                </c:pt>
              </c:strCache>
            </c:strRef>
          </c:cat>
          <c:val>
            <c:numRef>
              <c:f>Sheet1!$B$2:$B$5</c:f>
              <c:numCache>
                <c:formatCode>#,##0</c:formatCode>
                <c:ptCount val="4"/>
                <c:pt idx="0">
                  <c:v>16655</c:v>
                </c:pt>
                <c:pt idx="1">
                  <c:v>18464</c:v>
                </c:pt>
                <c:pt idx="2">
                  <c:v>18531</c:v>
                </c:pt>
                <c:pt idx="3">
                  <c:v>19000</c:v>
                </c:pt>
              </c:numCache>
            </c:numRef>
          </c:val>
          <c:extLst>
            <c:ext xmlns:c16="http://schemas.microsoft.com/office/drawing/2014/chart" uri="{C3380CC4-5D6E-409C-BE32-E72D297353CC}">
              <c16:uniqueId val="{00000000-AC56-43F5-A82E-C9BB5535F36D}"/>
            </c:ext>
          </c:extLst>
        </c:ser>
        <c:dLbls>
          <c:showLegendKey val="0"/>
          <c:showVal val="1"/>
          <c:showCatName val="0"/>
          <c:showSerName val="0"/>
          <c:showPercent val="0"/>
          <c:showBubbleSize val="0"/>
        </c:dLbls>
        <c:gapWidth val="62"/>
        <c:axId val="133995136"/>
        <c:axId val="134017408"/>
      </c:barChart>
      <c:catAx>
        <c:axId val="13399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IN" sz="1400" b="1" i="0" u="none" strike="noStrike" kern="1200" baseline="0">
                <a:solidFill>
                  <a:schemeClr val="tx1"/>
                </a:solidFill>
                <a:latin typeface="+mn-lt"/>
                <a:ea typeface="+mn-ea"/>
                <a:cs typeface="+mn-cs"/>
              </a:defRPr>
            </a:pPr>
            <a:endParaRPr lang="en-US"/>
          </a:p>
        </c:txPr>
        <c:crossAx val="134017408"/>
        <c:crosses val="autoZero"/>
        <c:auto val="1"/>
        <c:lblAlgn val="ctr"/>
        <c:lblOffset val="100"/>
        <c:noMultiLvlLbl val="0"/>
      </c:catAx>
      <c:valAx>
        <c:axId val="1340174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IN" sz="1197" b="1" i="0" u="none" strike="noStrike" kern="1200" baseline="0">
                <a:solidFill>
                  <a:schemeClr val="tx1"/>
                </a:solidFill>
                <a:latin typeface="+mn-lt"/>
                <a:ea typeface="+mn-ea"/>
                <a:cs typeface="+mn-cs"/>
              </a:defRPr>
            </a:pPr>
            <a:endParaRPr lang="en-US"/>
          </a:p>
        </c:txPr>
        <c:crossAx val="133995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83765717953573471"/>
        </c:manualLayout>
      </c:layout>
      <c:barChart>
        <c:barDir val="col"/>
        <c:grouping val="clustered"/>
        <c:varyColors val="0"/>
        <c:ser>
          <c:idx val="0"/>
          <c:order val="0"/>
          <c:tx>
            <c:strRef>
              <c:f>Sheet1!$B$1</c:f>
              <c:strCache>
                <c:ptCount val="1"/>
                <c:pt idx="0">
                  <c:v>POL-Product</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2014-15</c:v>
                </c:pt>
                <c:pt idx="1">
                  <c:v>2015-16</c:v>
                </c:pt>
                <c:pt idx="2">
                  <c:v>2016-17</c:v>
                </c:pt>
                <c:pt idx="3">
                  <c:v>2017-18</c:v>
                </c:pt>
                <c:pt idx="4">
                  <c:v>2018-19(F)</c:v>
                </c:pt>
              </c:strCache>
            </c:strRef>
          </c:cat>
          <c:val>
            <c:numRef>
              <c:f>Sheet1!$B$2:$B$6</c:f>
              <c:numCache>
                <c:formatCode>#,##0.0</c:formatCode>
                <c:ptCount val="5"/>
                <c:pt idx="0">
                  <c:v>5.8689999999999998</c:v>
                </c:pt>
                <c:pt idx="1">
                  <c:v>4.8579999999999997</c:v>
                </c:pt>
                <c:pt idx="2">
                  <c:v>3.1110000000000002</c:v>
                </c:pt>
                <c:pt idx="3">
                  <c:v>9.7690000000000001</c:v>
                </c:pt>
                <c:pt idx="4">
                  <c:v>9.8000000000000007</c:v>
                </c:pt>
              </c:numCache>
            </c:numRef>
          </c:val>
          <c:extLst>
            <c:ext xmlns:c16="http://schemas.microsoft.com/office/drawing/2014/chart" uri="{C3380CC4-5D6E-409C-BE32-E72D297353CC}">
              <c16:uniqueId val="{00000000-24A4-4BAC-967F-2AB419CF94EC}"/>
            </c:ext>
          </c:extLst>
        </c:ser>
        <c:ser>
          <c:idx val="1"/>
          <c:order val="1"/>
          <c:tx>
            <c:strRef>
              <c:f>Sheet1!$C$1</c:f>
              <c:strCache>
                <c:ptCount val="1"/>
                <c:pt idx="0">
                  <c:v>Coal</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2014-15</c:v>
                </c:pt>
                <c:pt idx="1">
                  <c:v>2015-16</c:v>
                </c:pt>
                <c:pt idx="2">
                  <c:v>2016-17</c:v>
                </c:pt>
                <c:pt idx="3">
                  <c:v>2017-18</c:v>
                </c:pt>
                <c:pt idx="4">
                  <c:v>2018-19(F)</c:v>
                </c:pt>
              </c:strCache>
            </c:strRef>
          </c:cat>
          <c:val>
            <c:numRef>
              <c:f>Sheet1!$C$2:$C$6</c:f>
              <c:numCache>
                <c:formatCode>#,##0.0</c:formatCode>
                <c:ptCount val="5"/>
                <c:pt idx="0">
                  <c:v>0</c:v>
                </c:pt>
                <c:pt idx="1">
                  <c:v>0</c:v>
                </c:pt>
                <c:pt idx="2">
                  <c:v>0</c:v>
                </c:pt>
                <c:pt idx="3">
                  <c:v>0</c:v>
                </c:pt>
                <c:pt idx="4">
                  <c:v>0.1</c:v>
                </c:pt>
              </c:numCache>
            </c:numRef>
          </c:val>
          <c:extLst>
            <c:ext xmlns:c16="http://schemas.microsoft.com/office/drawing/2014/chart" uri="{C3380CC4-5D6E-409C-BE32-E72D297353CC}">
              <c16:uniqueId val="{00000001-24A4-4BAC-967F-2AB419CF94EC}"/>
            </c:ext>
          </c:extLst>
        </c:ser>
        <c:ser>
          <c:idx val="2"/>
          <c:order val="2"/>
          <c:tx>
            <c:strRef>
              <c:f>Sheet1!$D$1</c:f>
              <c:strCache>
                <c:ptCount val="1"/>
                <c:pt idx="0">
                  <c:v>Iron Ore</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2014-15</c:v>
                </c:pt>
                <c:pt idx="1">
                  <c:v>2015-16</c:v>
                </c:pt>
                <c:pt idx="2">
                  <c:v>2016-17</c:v>
                </c:pt>
                <c:pt idx="3">
                  <c:v>2017-18</c:v>
                </c:pt>
                <c:pt idx="4">
                  <c:v>2018-19(F)</c:v>
                </c:pt>
              </c:strCache>
            </c:strRef>
          </c:cat>
          <c:val>
            <c:numRef>
              <c:f>Sheet1!$D$2:$D$6</c:f>
              <c:numCache>
                <c:formatCode>#,##0.0</c:formatCode>
                <c:ptCount val="5"/>
                <c:pt idx="0">
                  <c:v>0.17599999999999999</c:v>
                </c:pt>
                <c:pt idx="1">
                  <c:v>0</c:v>
                </c:pt>
                <c:pt idx="2">
                  <c:v>0.27400000000000002</c:v>
                </c:pt>
                <c:pt idx="3">
                  <c:v>0.13</c:v>
                </c:pt>
                <c:pt idx="4">
                  <c:v>0.13</c:v>
                </c:pt>
              </c:numCache>
            </c:numRef>
          </c:val>
          <c:extLst>
            <c:ext xmlns:c16="http://schemas.microsoft.com/office/drawing/2014/chart" uri="{C3380CC4-5D6E-409C-BE32-E72D297353CC}">
              <c16:uniqueId val="{00000002-24A4-4BAC-967F-2AB419CF94EC}"/>
            </c:ext>
          </c:extLst>
        </c:ser>
        <c:ser>
          <c:idx val="3"/>
          <c:order val="3"/>
          <c:tx>
            <c:strRef>
              <c:f>Sheet1!$E$1</c:f>
              <c:strCache>
                <c:ptCount val="1"/>
                <c:pt idx="0">
                  <c:v>Others</c:v>
                </c:pt>
              </c:strCache>
            </c:strRef>
          </c:tx>
          <c:spPr>
            <a:solidFill>
              <a:schemeClr val="accent4"/>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2014-15</c:v>
                </c:pt>
                <c:pt idx="1">
                  <c:v>2015-16</c:v>
                </c:pt>
                <c:pt idx="2">
                  <c:v>2016-17</c:v>
                </c:pt>
                <c:pt idx="3">
                  <c:v>2017-18</c:v>
                </c:pt>
                <c:pt idx="4">
                  <c:v>2018-19(F)</c:v>
                </c:pt>
              </c:strCache>
            </c:strRef>
          </c:cat>
          <c:val>
            <c:numRef>
              <c:f>Sheet1!$E$2:$E$6</c:f>
              <c:numCache>
                <c:formatCode>#,##0.0</c:formatCode>
                <c:ptCount val="5"/>
                <c:pt idx="0">
                  <c:v>3.157</c:v>
                </c:pt>
                <c:pt idx="1">
                  <c:v>3.7669999999999999</c:v>
                </c:pt>
                <c:pt idx="2">
                  <c:v>4.0570000000000004</c:v>
                </c:pt>
                <c:pt idx="3">
                  <c:v>1.395</c:v>
                </c:pt>
                <c:pt idx="4">
                  <c:v>1.425</c:v>
                </c:pt>
              </c:numCache>
            </c:numRef>
          </c:val>
          <c:extLst>
            <c:ext xmlns:c16="http://schemas.microsoft.com/office/drawing/2014/chart" uri="{C3380CC4-5D6E-409C-BE32-E72D297353CC}">
              <c16:uniqueId val="{00000003-24A4-4BAC-967F-2AB419CF94EC}"/>
            </c:ext>
          </c:extLst>
        </c:ser>
        <c:dLbls>
          <c:dLblPos val="outEnd"/>
          <c:showLegendKey val="0"/>
          <c:showVal val="1"/>
          <c:showCatName val="0"/>
          <c:showSerName val="0"/>
          <c:showPercent val="0"/>
          <c:showBubbleSize val="0"/>
        </c:dLbls>
        <c:gapWidth val="444"/>
        <c:overlap val="-90"/>
        <c:axId val="134860800"/>
        <c:axId val="134862336"/>
      </c:barChart>
      <c:catAx>
        <c:axId val="134860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34862336"/>
        <c:crosses val="autoZero"/>
        <c:auto val="1"/>
        <c:lblAlgn val="ctr"/>
        <c:lblOffset val="100"/>
        <c:noMultiLvlLbl val="0"/>
      </c:catAx>
      <c:valAx>
        <c:axId val="134862336"/>
        <c:scaling>
          <c:orientation val="minMax"/>
        </c:scaling>
        <c:delete val="1"/>
        <c:axPos val="l"/>
        <c:numFmt formatCode="#,##0.0" sourceLinked="1"/>
        <c:majorTickMark val="none"/>
        <c:minorTickMark val="none"/>
        <c:tickLblPos val="nextTo"/>
        <c:crossAx val="134860800"/>
        <c:crosses val="autoZero"/>
        <c:crossBetween val="between"/>
      </c:valAx>
      <c:spPr>
        <a:noFill/>
        <a:ln>
          <a:noFill/>
        </a:ln>
        <a:effectLst/>
      </c:spPr>
    </c:plotArea>
    <c:legend>
      <c:legendPos val="t"/>
      <c:layout>
        <c:manualLayout>
          <c:xMode val="edge"/>
          <c:yMode val="edge"/>
          <c:x val="0.14829835648901296"/>
          <c:y val="2.7540980762516508E-2"/>
          <c:w val="0.36147167433045213"/>
          <c:h val="9.39328159098679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89198868710768"/>
          <c:y val="1.7824642053264398E-2"/>
          <c:w val="0.68230400547757664"/>
          <c:h val="0.70728156297099709"/>
        </c:manualLayout>
      </c:layout>
      <c:barChart>
        <c:barDir val="col"/>
        <c:grouping val="clustered"/>
        <c:varyColors val="0"/>
        <c:ser>
          <c:idx val="0"/>
          <c:order val="0"/>
          <c:tx>
            <c:strRef>
              <c:f>Sheet1!$B$1</c:f>
              <c:strCache>
                <c:ptCount val="1"/>
                <c:pt idx="0">
                  <c:v>Operating Revenue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layout>
                <c:manualLayout>
                  <c:x val="-5.0665459560984456E-3"/>
                  <c:y val="1.59980886273115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38-42AA-94A2-CF43ED290D48}"/>
                </c:ext>
              </c:extLst>
            </c:dLbl>
            <c:dLbl>
              <c:idx val="4"/>
              <c:tx>
                <c:rich>
                  <a:bodyPr/>
                  <a:lstStyle/>
                  <a:p>
                    <a:r>
                      <a:rPr lang="en-US" dirty="0"/>
                      <a:t>1580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E0-4C99-8A8F-CEAEEA69C961}"/>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2014-15</c:v>
                </c:pt>
                <c:pt idx="1">
                  <c:v>2015-16</c:v>
                </c:pt>
                <c:pt idx="2">
                  <c:v>2016-17</c:v>
                </c:pt>
                <c:pt idx="3">
                  <c:v>2017-18</c:v>
                </c:pt>
                <c:pt idx="4">
                  <c:v>2018-19 (F)</c:v>
                </c:pt>
              </c:strCache>
            </c:strRef>
          </c:cat>
          <c:val>
            <c:numRef>
              <c:f>Sheet1!$B$2:$B$6</c:f>
              <c:numCache>
                <c:formatCode>General</c:formatCode>
                <c:ptCount val="5"/>
                <c:pt idx="0">
                  <c:v>885</c:v>
                </c:pt>
                <c:pt idx="1">
                  <c:v>982</c:v>
                </c:pt>
                <c:pt idx="2">
                  <c:v>1383</c:v>
                </c:pt>
                <c:pt idx="3">
                  <c:v>1475</c:v>
                </c:pt>
                <c:pt idx="4">
                  <c:v>1580</c:v>
                </c:pt>
              </c:numCache>
            </c:numRef>
          </c:val>
          <c:extLst>
            <c:ext xmlns:c16="http://schemas.microsoft.com/office/drawing/2014/chart" uri="{C3380CC4-5D6E-409C-BE32-E72D297353CC}">
              <c16:uniqueId val="{00000000-2222-4CFB-802A-37BC240EFE1C}"/>
            </c:ext>
          </c:extLst>
        </c:ser>
        <c:ser>
          <c:idx val="1"/>
          <c:order val="1"/>
          <c:tx>
            <c:strRef>
              <c:f>Sheet1!$C$1</c:f>
              <c:strCache>
                <c:ptCount val="1"/>
                <c:pt idx="0">
                  <c:v>Operating Income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r>
                      <a:rPr lang="en-US" dirty="0"/>
                      <a:t>897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E0-4C99-8A8F-CEAEEA69C961}"/>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2014-15</c:v>
                </c:pt>
                <c:pt idx="1">
                  <c:v>2015-16</c:v>
                </c:pt>
                <c:pt idx="2">
                  <c:v>2016-17</c:v>
                </c:pt>
                <c:pt idx="3">
                  <c:v>2017-18</c:v>
                </c:pt>
                <c:pt idx="4">
                  <c:v>2018-19 (F)</c:v>
                </c:pt>
              </c:strCache>
            </c:strRef>
          </c:cat>
          <c:val>
            <c:numRef>
              <c:f>Sheet1!$C$2:$C$6</c:f>
              <c:numCache>
                <c:formatCode>General</c:formatCode>
                <c:ptCount val="5"/>
                <c:pt idx="0">
                  <c:v>264</c:v>
                </c:pt>
                <c:pt idx="1">
                  <c:v>361</c:v>
                </c:pt>
                <c:pt idx="2">
                  <c:v>724</c:v>
                </c:pt>
                <c:pt idx="3">
                  <c:v>797</c:v>
                </c:pt>
                <c:pt idx="4">
                  <c:v>897</c:v>
                </c:pt>
              </c:numCache>
            </c:numRef>
          </c:val>
          <c:extLst>
            <c:ext xmlns:c16="http://schemas.microsoft.com/office/drawing/2014/chart" uri="{C3380CC4-5D6E-409C-BE32-E72D297353CC}">
              <c16:uniqueId val="{00000001-2222-4CFB-802A-37BC240EFE1C}"/>
            </c:ext>
          </c:extLst>
        </c:ser>
        <c:ser>
          <c:idx val="2"/>
          <c:order val="2"/>
          <c:tx>
            <c:strRef>
              <c:f>Sheet1!$D$1</c:f>
              <c:strCache>
                <c:ptCount val="1"/>
                <c:pt idx="0">
                  <c:v>Net Income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r>
                      <a:rPr lang="en-US" dirty="0"/>
                      <a:t>766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E0-4C99-8A8F-CEAEEA69C961}"/>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2014-15</c:v>
                </c:pt>
                <c:pt idx="1">
                  <c:v>2015-16</c:v>
                </c:pt>
                <c:pt idx="2">
                  <c:v>2016-17</c:v>
                </c:pt>
                <c:pt idx="3">
                  <c:v>2017-18</c:v>
                </c:pt>
                <c:pt idx="4">
                  <c:v>2018-19 (F)</c:v>
                </c:pt>
              </c:strCache>
            </c:strRef>
          </c:cat>
          <c:val>
            <c:numRef>
              <c:f>Sheet1!$D$2:$D$6</c:f>
              <c:numCache>
                <c:formatCode>General</c:formatCode>
                <c:ptCount val="5"/>
                <c:pt idx="0">
                  <c:v>47</c:v>
                </c:pt>
                <c:pt idx="1">
                  <c:v>422</c:v>
                </c:pt>
                <c:pt idx="2">
                  <c:v>694</c:v>
                </c:pt>
                <c:pt idx="3">
                  <c:v>546</c:v>
                </c:pt>
                <c:pt idx="4">
                  <c:v>766</c:v>
                </c:pt>
              </c:numCache>
            </c:numRef>
          </c:val>
          <c:extLst>
            <c:ext xmlns:c16="http://schemas.microsoft.com/office/drawing/2014/chart" uri="{C3380CC4-5D6E-409C-BE32-E72D297353CC}">
              <c16:uniqueId val="{00000002-2222-4CFB-802A-37BC240EFE1C}"/>
            </c:ext>
          </c:extLst>
        </c:ser>
        <c:dLbls>
          <c:showLegendKey val="0"/>
          <c:showVal val="0"/>
          <c:showCatName val="0"/>
          <c:showSerName val="0"/>
          <c:showPercent val="0"/>
          <c:showBubbleSize val="0"/>
        </c:dLbls>
        <c:gapWidth val="219"/>
        <c:axId val="157532160"/>
        <c:axId val="157534080"/>
      </c:barChart>
      <c:lineChart>
        <c:grouping val="standard"/>
        <c:varyColors val="0"/>
        <c:ser>
          <c:idx val="3"/>
          <c:order val="3"/>
          <c:tx>
            <c:strRef>
              <c:f>Sheet1!$E$1</c:f>
              <c:strCache>
                <c:ptCount val="1"/>
                <c:pt idx="0">
                  <c:v>Operating Margin</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Lbl>
              <c:idx val="1"/>
              <c:layout>
                <c:manualLayout>
                  <c:x val="5.0665459560984456E-3"/>
                  <c:y val="-1.3331740522759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38-42AA-94A2-CF43ED290D48}"/>
                </c:ext>
              </c:extLst>
            </c:dLbl>
            <c:dLbl>
              <c:idx val="4"/>
              <c:layout>
                <c:manualLayout>
                  <c:x val="1.6888486520329391E-3"/>
                  <c:y val="-2.66634810455192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38-42AA-94A2-CF43ED290D48}"/>
                </c:ext>
              </c:extLst>
            </c:dLbl>
            <c:spPr>
              <a:noFill/>
              <a:ln>
                <a:noFill/>
              </a:ln>
              <a:effectLst/>
            </c:spPr>
            <c:txPr>
              <a:bodyPr rot="0" spcFirstLastPara="1" vertOverflow="ellipsis" vert="horz" wrap="square" lIns="38100" tIns="19050" rIns="38100" bIns="19050" anchor="ctr" anchorCtr="1">
                <a:spAutoFit/>
              </a:bodyPr>
              <a:lstStyle/>
              <a:p>
                <a:pPr>
                  <a:defRPr lang="en-US"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2014-15</c:v>
                </c:pt>
                <c:pt idx="1">
                  <c:v>2015-16</c:v>
                </c:pt>
                <c:pt idx="2">
                  <c:v>2016-17</c:v>
                </c:pt>
                <c:pt idx="3">
                  <c:v>2017-18</c:v>
                </c:pt>
                <c:pt idx="4">
                  <c:v>2018-19 (F)</c:v>
                </c:pt>
              </c:strCache>
            </c:strRef>
          </c:cat>
          <c:val>
            <c:numRef>
              <c:f>Sheet1!$E$2:$E$6</c:f>
              <c:numCache>
                <c:formatCode>0%</c:formatCode>
                <c:ptCount val="5"/>
                <c:pt idx="0">
                  <c:v>0.3</c:v>
                </c:pt>
                <c:pt idx="1">
                  <c:v>0.37</c:v>
                </c:pt>
                <c:pt idx="2">
                  <c:v>0.51</c:v>
                </c:pt>
                <c:pt idx="3">
                  <c:v>0.54</c:v>
                </c:pt>
                <c:pt idx="4">
                  <c:v>0.56999999999999995</c:v>
                </c:pt>
              </c:numCache>
            </c:numRef>
          </c:val>
          <c:smooth val="0"/>
          <c:extLst>
            <c:ext xmlns:c16="http://schemas.microsoft.com/office/drawing/2014/chart" uri="{C3380CC4-5D6E-409C-BE32-E72D297353CC}">
              <c16:uniqueId val="{00000003-2222-4CFB-802A-37BC240EFE1C}"/>
            </c:ext>
          </c:extLst>
        </c:ser>
        <c:dLbls>
          <c:showLegendKey val="0"/>
          <c:showVal val="0"/>
          <c:showCatName val="0"/>
          <c:showSerName val="0"/>
          <c:showPercent val="0"/>
          <c:showBubbleSize val="0"/>
        </c:dLbls>
        <c:marker val="1"/>
        <c:smooth val="0"/>
        <c:axId val="157418624"/>
        <c:axId val="157535616"/>
      </c:lineChart>
      <c:catAx>
        <c:axId val="157532160"/>
        <c:scaling>
          <c:orientation val="minMax"/>
        </c:scaling>
        <c:delete val="0"/>
        <c:axPos val="b"/>
        <c:title>
          <c:tx>
            <c:rich>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r>
                  <a:rPr lang="en-US" dirty="0"/>
                  <a:t>Year</a:t>
                </a:r>
              </a:p>
            </c:rich>
          </c:tx>
          <c:layout>
            <c:manualLayout>
              <c:xMode val="edge"/>
              <c:yMode val="edge"/>
              <c:x val="0.24632798535403025"/>
              <c:y val="0.62862336471866376"/>
            </c:manualLayout>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57534080"/>
        <c:crosses val="autoZero"/>
        <c:auto val="1"/>
        <c:lblAlgn val="ctr"/>
        <c:lblOffset val="100"/>
        <c:noMultiLvlLbl val="0"/>
      </c:catAx>
      <c:valAx>
        <c:axId val="15753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57532160"/>
        <c:crosses val="autoZero"/>
        <c:crossBetween val="between"/>
      </c:valAx>
      <c:valAx>
        <c:axId val="1575356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157418624"/>
        <c:crosses val="max"/>
        <c:crossBetween val="between"/>
      </c:valAx>
      <c:catAx>
        <c:axId val="157418624"/>
        <c:scaling>
          <c:orientation val="minMax"/>
        </c:scaling>
        <c:delete val="1"/>
        <c:axPos val="b"/>
        <c:numFmt formatCode="General" sourceLinked="1"/>
        <c:majorTickMark val="none"/>
        <c:minorTickMark val="none"/>
        <c:tickLblPos val="nextTo"/>
        <c:crossAx val="1575356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lgn="just" rtl="0">
              <a:defRPr lang="en-US"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9FE0E-5633-49B3-BBD0-7459D4E3A7A8}" type="doc">
      <dgm:prSet loTypeId="urn:microsoft.com/office/officeart/2005/8/layout/default#1" loCatId="list" qsTypeId="urn:microsoft.com/office/officeart/2005/8/quickstyle/simple1" qsCatId="simple" csTypeId="urn:microsoft.com/office/officeart/2005/8/colors/accent1_1" csCatId="accent1" phldr="1"/>
      <dgm:spPr/>
      <dgm:t>
        <a:bodyPr/>
        <a:lstStyle/>
        <a:p>
          <a:endParaRPr lang="en-US"/>
        </a:p>
      </dgm:t>
    </dgm:pt>
    <dgm:pt modelId="{947405D0-7FD9-48E2-88FA-476AC6F92818}">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1</a:t>
          </a:r>
        </a:p>
        <a:p>
          <a:pPr rtl="0"/>
          <a:r>
            <a:rPr lang="en-US" sz="1800" b="1" dirty="0">
              <a:solidFill>
                <a:schemeClr val="bg1"/>
              </a:solidFill>
              <a:ea typeface="Tahoma" pitchFamily="34" charset="0"/>
              <a:cs typeface="Tahoma" pitchFamily="34" charset="0"/>
            </a:rPr>
            <a:t>CAPACITY AUGMENTATION</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2BEB798B-9252-4D81-96CA-1E368123873F}" type="parTrans" cxnId="{B5B2945F-B183-4EBA-9FCE-B4AAC6F52E48}">
      <dgm:prSet/>
      <dgm:spPr/>
      <dgm:t>
        <a:bodyPr/>
        <a:lstStyle/>
        <a:p>
          <a:endParaRPr lang="en-US" sz="1600" b="0"/>
        </a:p>
      </dgm:t>
    </dgm:pt>
    <dgm:pt modelId="{14E6368C-6618-4A19-9D73-765A058EBF36}" type="sibTrans" cxnId="{B5B2945F-B183-4EBA-9FCE-B4AAC6F52E48}">
      <dgm:prSet/>
      <dgm:spPr/>
      <dgm:t>
        <a:bodyPr/>
        <a:lstStyle/>
        <a:p>
          <a:endParaRPr lang="en-US" sz="1600" b="0"/>
        </a:p>
      </dgm:t>
    </dgm:pt>
    <dgm:pt modelId="{B584A643-38F1-4DEA-99D9-8E5B8316FD0E}">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2</a:t>
          </a:r>
        </a:p>
        <a:p>
          <a:pPr rtl="0"/>
          <a:r>
            <a:rPr lang="en-US" sz="1800" b="1" dirty="0">
              <a:solidFill>
                <a:schemeClr val="bg1"/>
              </a:solidFill>
              <a:ea typeface="Tahoma" pitchFamily="34" charset="0"/>
              <a:cs typeface="Tahoma" pitchFamily="34" charset="0"/>
            </a:rPr>
            <a:t>CARGO EMPHASIS &amp; FOCUS</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A894DDF8-5679-4CB8-937F-C816599143C2}" type="parTrans" cxnId="{3BF707B7-BDC4-4706-8B56-40CC1E2A5DE4}">
      <dgm:prSet/>
      <dgm:spPr/>
      <dgm:t>
        <a:bodyPr/>
        <a:lstStyle/>
        <a:p>
          <a:endParaRPr lang="en-US" sz="1600" b="0"/>
        </a:p>
      </dgm:t>
    </dgm:pt>
    <dgm:pt modelId="{A5B0BB75-09C8-4F51-8A54-9749AE718F0F}" type="sibTrans" cxnId="{3BF707B7-BDC4-4706-8B56-40CC1E2A5DE4}">
      <dgm:prSet/>
      <dgm:spPr/>
      <dgm:t>
        <a:bodyPr/>
        <a:lstStyle/>
        <a:p>
          <a:endParaRPr lang="en-US" sz="1600" b="0"/>
        </a:p>
      </dgm:t>
    </dgm:pt>
    <dgm:pt modelId="{C3202CD7-8E6D-444F-BB1C-6A7E7157DC89}">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4</a:t>
          </a:r>
        </a:p>
        <a:p>
          <a:pPr rtl="0"/>
          <a:r>
            <a:rPr lang="en-US" sz="1800" b="1" dirty="0">
              <a:solidFill>
                <a:schemeClr val="bg1"/>
              </a:solidFill>
              <a:ea typeface="Tahoma" pitchFamily="34" charset="0"/>
              <a:cs typeface="Tahoma" pitchFamily="34" charset="0"/>
            </a:rPr>
            <a:t>COASTAL CARGO FOCUS</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1A84CE9-B0AB-4E57-8045-EA45F47BC5D7}" type="parTrans" cxnId="{8EB36DA6-300A-4FE4-B293-F9B219655ADE}">
      <dgm:prSet/>
      <dgm:spPr/>
      <dgm:t>
        <a:bodyPr/>
        <a:lstStyle/>
        <a:p>
          <a:endParaRPr lang="en-US" sz="1600" b="0"/>
        </a:p>
      </dgm:t>
    </dgm:pt>
    <dgm:pt modelId="{603B4729-AA24-439E-8867-EFC9CCFC8652}" type="sibTrans" cxnId="{8EB36DA6-300A-4FE4-B293-F9B219655ADE}">
      <dgm:prSet/>
      <dgm:spPr/>
      <dgm:t>
        <a:bodyPr/>
        <a:lstStyle/>
        <a:p>
          <a:endParaRPr lang="en-US" sz="1600" b="0"/>
        </a:p>
      </dgm:t>
    </dgm:pt>
    <dgm:pt modelId="{EC8F8C94-0C24-4885-BC00-C76D6675D8E4}">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5</a:t>
          </a:r>
        </a:p>
        <a:p>
          <a:pPr rtl="0"/>
          <a:r>
            <a:rPr lang="en-US" sz="1800" b="1" dirty="0">
              <a:solidFill>
                <a:schemeClr val="bg1"/>
              </a:solidFill>
              <a:ea typeface="Tahoma" pitchFamily="34" charset="0"/>
              <a:cs typeface="Tahoma" pitchFamily="34" charset="0"/>
            </a:rPr>
            <a:t>REVENUE &amp; PROFITABILITY</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97FE17E-5C65-4D87-B0D2-DEB8D7832511}" type="parTrans" cxnId="{5539E543-224F-4CF0-8668-AB148597AC79}">
      <dgm:prSet/>
      <dgm:spPr/>
      <dgm:t>
        <a:bodyPr/>
        <a:lstStyle/>
        <a:p>
          <a:endParaRPr lang="en-US" sz="1600" b="0"/>
        </a:p>
      </dgm:t>
    </dgm:pt>
    <dgm:pt modelId="{40122798-3055-47A3-BE43-727A1B33DAA4}" type="sibTrans" cxnId="{5539E543-224F-4CF0-8668-AB148597AC79}">
      <dgm:prSet/>
      <dgm:spPr/>
      <dgm:t>
        <a:bodyPr/>
        <a:lstStyle/>
        <a:p>
          <a:endParaRPr lang="en-US" sz="1600" b="0"/>
        </a:p>
      </dgm:t>
    </dgm:pt>
    <dgm:pt modelId="{4DCFF168-C63E-4FF2-A155-C4DAF889DE2B}">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6</a:t>
          </a:r>
        </a:p>
        <a:p>
          <a:pPr rtl="0"/>
          <a:r>
            <a:rPr lang="en-US" sz="1800" b="1" dirty="0">
              <a:solidFill>
                <a:schemeClr val="bg1"/>
              </a:solidFill>
              <a:ea typeface="Tahoma" pitchFamily="34" charset="0"/>
              <a:cs typeface="Tahoma" pitchFamily="34" charset="0"/>
            </a:rPr>
            <a:t>CONNECTIVITY IMPROVEMENT</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641B3D5-44E8-41CA-A1E9-007930075EEF}" type="parTrans" cxnId="{6043EFB0-2F41-4A50-88BD-7C0E20451156}">
      <dgm:prSet/>
      <dgm:spPr/>
      <dgm:t>
        <a:bodyPr/>
        <a:lstStyle/>
        <a:p>
          <a:endParaRPr lang="en-US" sz="1600" b="0"/>
        </a:p>
      </dgm:t>
    </dgm:pt>
    <dgm:pt modelId="{289C6F05-60FE-4E57-8145-D487F0BC38B3}" type="sibTrans" cxnId="{6043EFB0-2F41-4A50-88BD-7C0E20451156}">
      <dgm:prSet/>
      <dgm:spPr/>
      <dgm:t>
        <a:bodyPr/>
        <a:lstStyle/>
        <a:p>
          <a:endParaRPr lang="en-US" sz="1600" b="0"/>
        </a:p>
      </dgm:t>
    </dgm:pt>
    <dgm:pt modelId="{A2E0CEA3-C554-4448-865E-7654612EAC86}">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7</a:t>
          </a:r>
        </a:p>
        <a:p>
          <a:pPr rtl="0"/>
          <a:r>
            <a:rPr lang="en-US" sz="1800" b="1" dirty="0">
              <a:solidFill>
                <a:schemeClr val="bg1"/>
              </a:solidFill>
            </a:rPr>
            <a:t>IT INITIATIVES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C9EAF64E-93C7-4033-B1D4-47B421FE31C7}" type="parTrans" cxnId="{5F2FF727-D98B-4BA4-BADF-C3ABC48764FF}">
      <dgm:prSet/>
      <dgm:spPr/>
      <dgm:t>
        <a:bodyPr/>
        <a:lstStyle/>
        <a:p>
          <a:endParaRPr lang="en-US" sz="1600" b="0"/>
        </a:p>
      </dgm:t>
    </dgm:pt>
    <dgm:pt modelId="{95A85673-F30C-4474-B726-FED7CAD9F4C3}" type="sibTrans" cxnId="{5F2FF727-D98B-4BA4-BADF-C3ABC48764FF}">
      <dgm:prSet/>
      <dgm:spPr/>
      <dgm:t>
        <a:bodyPr/>
        <a:lstStyle/>
        <a:p>
          <a:endParaRPr lang="en-US" sz="1600" b="0"/>
        </a:p>
      </dgm:t>
    </dgm:pt>
    <dgm:pt modelId="{89859BE1-26D4-4F73-B059-87D37D1B8399}">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8</a:t>
          </a:r>
        </a:p>
        <a:p>
          <a:pPr rtl="0"/>
          <a:r>
            <a:rPr lang="en-US" sz="1800" b="1" dirty="0">
              <a:solidFill>
                <a:schemeClr val="bg1"/>
              </a:solidFill>
              <a:ea typeface="Tahoma" pitchFamily="34" charset="0"/>
              <a:cs typeface="Tahoma" pitchFamily="34" charset="0"/>
            </a:rPr>
            <a:t>PORT-LED INDUSTRIALIZATION</a:t>
          </a:r>
          <a:endParaRPr lang="en-US" sz="1800" b="0" dirty="0">
            <a:solidFill>
              <a:schemeClr val="bg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E320B71-B09B-49CA-9328-A863BE6F2BBC}" type="parTrans" cxnId="{9C8C1C4E-98D5-4262-9023-E1D7478191F1}">
      <dgm:prSet/>
      <dgm:spPr/>
      <dgm:t>
        <a:bodyPr/>
        <a:lstStyle/>
        <a:p>
          <a:endParaRPr lang="en-US" sz="1600" b="0"/>
        </a:p>
      </dgm:t>
    </dgm:pt>
    <dgm:pt modelId="{B5BE267C-7B41-4417-BFE3-A37919661C7B}" type="sibTrans" cxnId="{9C8C1C4E-98D5-4262-9023-E1D7478191F1}">
      <dgm:prSet/>
      <dgm:spPr/>
      <dgm:t>
        <a:bodyPr/>
        <a:lstStyle/>
        <a:p>
          <a:endParaRPr lang="en-US" sz="1600" b="0"/>
        </a:p>
      </dgm:t>
    </dgm:pt>
    <dgm:pt modelId="{F72AF920-EF75-4DD6-A9FE-27BBA35FA93A}">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0" dirty="0">
              <a:solidFill>
                <a:schemeClr val="bg1"/>
              </a:solidFill>
            </a:rPr>
            <a:t>3</a:t>
          </a:r>
        </a:p>
        <a:p>
          <a:pPr rtl="0"/>
          <a:r>
            <a:rPr lang="en-US" sz="1800" b="1" dirty="0">
              <a:solidFill>
                <a:schemeClr val="bg1"/>
              </a:solidFill>
            </a:rPr>
            <a:t>PERFORMANCE PARAMETERS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4FB08BD-AA73-4828-AE89-C7C01009CEC3}" type="sibTrans" cxnId="{ED75D6E2-B831-4918-98BC-A911BB6F54CF}">
      <dgm:prSet/>
      <dgm:spPr/>
      <dgm:t>
        <a:bodyPr/>
        <a:lstStyle/>
        <a:p>
          <a:endParaRPr lang="en-US" sz="1600" b="0"/>
        </a:p>
      </dgm:t>
    </dgm:pt>
    <dgm:pt modelId="{90EBE525-D23B-449B-B3AE-CFC7C36A4313}" type="parTrans" cxnId="{ED75D6E2-B831-4918-98BC-A911BB6F54CF}">
      <dgm:prSet/>
      <dgm:spPr/>
      <dgm:t>
        <a:bodyPr/>
        <a:lstStyle/>
        <a:p>
          <a:endParaRPr lang="en-US" sz="1600" b="0"/>
        </a:p>
      </dgm:t>
    </dgm:pt>
    <dgm:pt modelId="{522D0AB5-1DF0-4B00-A810-1BF3964001B2}">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1" dirty="0">
              <a:solidFill>
                <a:schemeClr val="bg1"/>
              </a:solidFill>
            </a:rPr>
            <a:t>9 </a:t>
          </a:r>
        </a:p>
        <a:p>
          <a:pPr rtl="0"/>
          <a:r>
            <a:rPr lang="en-US" sz="1800" b="1" dirty="0">
              <a:solidFill>
                <a:schemeClr val="bg1"/>
              </a:solidFill>
            </a:rPr>
            <a:t>HR DEVELOPMENT</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4A2704F7-4ACF-4046-A1F5-17EFD66D271D}" type="parTrans" cxnId="{74957CDC-A768-4514-BCB4-D6145B55A9FB}">
      <dgm:prSet/>
      <dgm:spPr/>
      <dgm:t>
        <a:bodyPr/>
        <a:lstStyle/>
        <a:p>
          <a:endParaRPr lang="en-US"/>
        </a:p>
      </dgm:t>
    </dgm:pt>
    <dgm:pt modelId="{1316C7C2-AFA2-49BD-8EE2-C99FD702C5FB}" type="sibTrans" cxnId="{74957CDC-A768-4514-BCB4-D6145B55A9FB}">
      <dgm:prSet/>
      <dgm:spPr/>
      <dgm:t>
        <a:bodyPr/>
        <a:lstStyle/>
        <a:p>
          <a:endParaRPr lang="en-US"/>
        </a:p>
      </dgm:t>
    </dgm:pt>
    <dgm:pt modelId="{487EAAA3-9317-4DC1-9674-077ABB0C6E6C}">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1" dirty="0">
              <a:solidFill>
                <a:schemeClr val="bg1"/>
              </a:solidFill>
            </a:rPr>
            <a:t>10</a:t>
          </a:r>
        </a:p>
        <a:p>
          <a:pPr rtl="0"/>
          <a:r>
            <a:rPr lang="en-US" sz="1800" b="1" dirty="0">
              <a:solidFill>
                <a:schemeClr val="bg1"/>
              </a:solidFill>
            </a:rPr>
            <a:t>TRANSPARENCY PLAN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FF7EF0E0-26E2-4A80-81D3-CD50E04FB418}" type="parTrans" cxnId="{C2DD7364-8BE7-4837-BF1E-4CC72D03F47D}">
      <dgm:prSet/>
      <dgm:spPr/>
      <dgm:t>
        <a:bodyPr/>
        <a:lstStyle/>
        <a:p>
          <a:endParaRPr lang="en-US"/>
        </a:p>
      </dgm:t>
    </dgm:pt>
    <dgm:pt modelId="{E1618DF9-CFDC-46A7-93DE-9B5A0807C210}" type="sibTrans" cxnId="{C2DD7364-8BE7-4837-BF1E-4CC72D03F47D}">
      <dgm:prSet/>
      <dgm:spPr/>
      <dgm:t>
        <a:bodyPr/>
        <a:lstStyle/>
        <a:p>
          <a:endParaRPr lang="en-US"/>
        </a:p>
      </dgm:t>
    </dgm:pt>
    <dgm:pt modelId="{37BE4679-63A9-40E6-9F76-457EA38F42AF}">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1" dirty="0">
              <a:solidFill>
                <a:schemeClr val="bg1"/>
              </a:solidFill>
            </a:rPr>
            <a:t>11</a:t>
          </a:r>
        </a:p>
        <a:p>
          <a:pPr rtl="0"/>
          <a:r>
            <a:rPr lang="en-US" sz="1800" b="1" dirty="0">
              <a:solidFill>
                <a:schemeClr val="bg1"/>
              </a:solidFill>
            </a:rPr>
            <a:t>GREEN INITIATIVES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433A9C1-E539-49CB-A618-5E9DA2B38E6A}" type="parTrans" cxnId="{FA7B670E-A41B-4BD9-B488-51AB787A0F98}">
      <dgm:prSet/>
      <dgm:spPr/>
      <dgm:t>
        <a:bodyPr/>
        <a:lstStyle/>
        <a:p>
          <a:endParaRPr lang="en-US"/>
        </a:p>
      </dgm:t>
    </dgm:pt>
    <dgm:pt modelId="{C31B47C4-203C-4EBB-ADAA-82CCB4DB9A34}" type="sibTrans" cxnId="{FA7B670E-A41B-4BD9-B488-51AB787A0F98}">
      <dgm:prSet/>
      <dgm:spPr/>
      <dgm:t>
        <a:bodyPr/>
        <a:lstStyle/>
        <a:p>
          <a:endParaRPr lang="en-US"/>
        </a:p>
      </dgm:t>
    </dgm:pt>
    <dgm:pt modelId="{314B2E72-3AFA-4C6F-8E93-C5902C04C580}">
      <dgm:prSet custT="1"/>
      <dgm:spPr>
        <a:solidFill>
          <a:srgbClr val="23409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b="1" dirty="0">
              <a:solidFill>
                <a:schemeClr val="bg1"/>
              </a:solidFill>
            </a:rPr>
            <a:t>12</a:t>
          </a:r>
        </a:p>
        <a:p>
          <a:pPr rtl="0"/>
          <a:r>
            <a:rPr lang="en-US" sz="1800" b="1" dirty="0">
              <a:solidFill>
                <a:schemeClr val="bg1"/>
              </a:solidFill>
            </a:rPr>
            <a:t>LAND DEVELOPMENT</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11A9FD4-9289-434D-BD7D-45B73E8B3F0B}" type="parTrans" cxnId="{DBC7895E-D1ED-4359-BEFB-3E3FCA212C61}">
      <dgm:prSet/>
      <dgm:spPr/>
      <dgm:t>
        <a:bodyPr/>
        <a:lstStyle/>
        <a:p>
          <a:endParaRPr lang="en-US"/>
        </a:p>
      </dgm:t>
    </dgm:pt>
    <dgm:pt modelId="{7BB037FA-BCE2-425A-A3AF-19E163EEF4B2}" type="sibTrans" cxnId="{DBC7895E-D1ED-4359-BEFB-3E3FCA212C61}">
      <dgm:prSet/>
      <dgm:spPr/>
      <dgm:t>
        <a:bodyPr/>
        <a:lstStyle/>
        <a:p>
          <a:endParaRPr lang="en-US"/>
        </a:p>
      </dgm:t>
    </dgm:pt>
    <dgm:pt modelId="{73F9AB46-1FFD-44A6-839D-2CC1FC2229E0}" type="pres">
      <dgm:prSet presAssocID="{5D39FE0E-5633-49B3-BBD0-7459D4E3A7A8}" presName="diagram" presStyleCnt="0">
        <dgm:presLayoutVars>
          <dgm:dir/>
          <dgm:resizeHandles val="exact"/>
        </dgm:presLayoutVars>
      </dgm:prSet>
      <dgm:spPr/>
      <dgm:t>
        <a:bodyPr/>
        <a:lstStyle/>
        <a:p>
          <a:endParaRPr lang="en-US"/>
        </a:p>
      </dgm:t>
    </dgm:pt>
    <dgm:pt modelId="{60B6DAFF-E0D8-4A60-9093-86C92A976AA8}" type="pres">
      <dgm:prSet presAssocID="{947405D0-7FD9-48E2-88FA-476AC6F92818}" presName="node" presStyleLbl="node1" presStyleIdx="0" presStyleCnt="12">
        <dgm:presLayoutVars>
          <dgm:bulletEnabled val="1"/>
        </dgm:presLayoutVars>
      </dgm:prSet>
      <dgm:spPr/>
      <dgm:t>
        <a:bodyPr/>
        <a:lstStyle/>
        <a:p>
          <a:endParaRPr lang="en-US"/>
        </a:p>
      </dgm:t>
    </dgm:pt>
    <dgm:pt modelId="{EA36F19D-98EF-4E1D-AF5A-97A3BEB6E410}" type="pres">
      <dgm:prSet presAssocID="{14E6368C-6618-4A19-9D73-765A058EBF36}" presName="sibTrans" presStyleCnt="0"/>
      <dgm:spPr/>
    </dgm:pt>
    <dgm:pt modelId="{197AE690-63DB-4CA1-88A3-EF79FFA1BFD5}" type="pres">
      <dgm:prSet presAssocID="{B584A643-38F1-4DEA-99D9-8E5B8316FD0E}" presName="node" presStyleLbl="node1" presStyleIdx="1" presStyleCnt="12" custScaleX="97367" custScaleY="107152" custLinFactNeighborX="-2900" custLinFactNeighborY="3004">
        <dgm:presLayoutVars>
          <dgm:bulletEnabled val="1"/>
        </dgm:presLayoutVars>
      </dgm:prSet>
      <dgm:spPr/>
      <dgm:t>
        <a:bodyPr/>
        <a:lstStyle/>
        <a:p>
          <a:endParaRPr lang="en-US"/>
        </a:p>
      </dgm:t>
    </dgm:pt>
    <dgm:pt modelId="{B297C7F1-171D-4E20-B234-AD8FCB668495}" type="pres">
      <dgm:prSet presAssocID="{A5B0BB75-09C8-4F51-8A54-9749AE718F0F}" presName="sibTrans" presStyleCnt="0"/>
      <dgm:spPr/>
    </dgm:pt>
    <dgm:pt modelId="{F581FB08-2CE5-4FA8-9EAC-377507C80DD1}" type="pres">
      <dgm:prSet presAssocID="{F72AF920-EF75-4DD6-A9FE-27BBA35FA93A}" presName="node" presStyleLbl="node1" presStyleIdx="2" presStyleCnt="12" custLinFactNeighborX="-4024" custLinFactNeighborY="-572">
        <dgm:presLayoutVars>
          <dgm:bulletEnabled val="1"/>
        </dgm:presLayoutVars>
      </dgm:prSet>
      <dgm:spPr/>
      <dgm:t>
        <a:bodyPr/>
        <a:lstStyle/>
        <a:p>
          <a:endParaRPr lang="en-US"/>
        </a:p>
      </dgm:t>
    </dgm:pt>
    <dgm:pt modelId="{EF44E27B-E23E-4C20-A083-17C048CCB441}" type="pres">
      <dgm:prSet presAssocID="{04FB08BD-AA73-4828-AE89-C7C01009CEC3}" presName="sibTrans" presStyleCnt="0"/>
      <dgm:spPr/>
    </dgm:pt>
    <dgm:pt modelId="{107EAE9E-E536-4AA9-BDDB-F7CC091A9E28}" type="pres">
      <dgm:prSet presAssocID="{C3202CD7-8E6D-444F-BB1C-6A7E7157DC89}" presName="node" presStyleLbl="node1" presStyleIdx="3" presStyleCnt="12" custScaleY="90469">
        <dgm:presLayoutVars>
          <dgm:bulletEnabled val="1"/>
        </dgm:presLayoutVars>
      </dgm:prSet>
      <dgm:spPr/>
      <dgm:t>
        <a:bodyPr/>
        <a:lstStyle/>
        <a:p>
          <a:endParaRPr lang="en-US"/>
        </a:p>
      </dgm:t>
    </dgm:pt>
    <dgm:pt modelId="{0FC071B8-EC66-45CB-87CD-0C31AA98D7A9}" type="pres">
      <dgm:prSet presAssocID="{603B4729-AA24-439E-8867-EFC9CCFC8652}" presName="sibTrans" presStyleCnt="0"/>
      <dgm:spPr/>
    </dgm:pt>
    <dgm:pt modelId="{94EE5044-2988-4C68-83CD-B52E43C01FC6}" type="pres">
      <dgm:prSet presAssocID="{EC8F8C94-0C24-4885-BC00-C76D6675D8E4}" presName="node" presStyleLbl="node1" presStyleIdx="4" presStyleCnt="12" custScaleX="100113" custScaleY="84881" custLinFactNeighborY="-2805">
        <dgm:presLayoutVars>
          <dgm:bulletEnabled val="1"/>
        </dgm:presLayoutVars>
      </dgm:prSet>
      <dgm:spPr/>
      <dgm:t>
        <a:bodyPr/>
        <a:lstStyle/>
        <a:p>
          <a:endParaRPr lang="en-US"/>
        </a:p>
      </dgm:t>
    </dgm:pt>
    <dgm:pt modelId="{1425735D-0D1F-4623-95A5-8AFB2E5C0CD8}" type="pres">
      <dgm:prSet presAssocID="{40122798-3055-47A3-BE43-727A1B33DAA4}" presName="sibTrans" presStyleCnt="0"/>
      <dgm:spPr/>
    </dgm:pt>
    <dgm:pt modelId="{7987A05F-A780-467C-9337-9C9AA54BB752}" type="pres">
      <dgm:prSet presAssocID="{4DCFF168-C63E-4FF2-A155-C4DAF889DE2B}" presName="node" presStyleLbl="node1" presStyleIdx="5" presStyleCnt="12" custScaleY="82278" custLinFactNeighborX="-1584" custLinFactNeighborY="-2805">
        <dgm:presLayoutVars>
          <dgm:bulletEnabled val="1"/>
        </dgm:presLayoutVars>
      </dgm:prSet>
      <dgm:spPr/>
      <dgm:t>
        <a:bodyPr/>
        <a:lstStyle/>
        <a:p>
          <a:endParaRPr lang="en-US"/>
        </a:p>
      </dgm:t>
    </dgm:pt>
    <dgm:pt modelId="{A3E62C80-805B-400E-987E-C3535D9BDF35}" type="pres">
      <dgm:prSet presAssocID="{289C6F05-60FE-4E57-8145-D487F0BC38B3}" presName="sibTrans" presStyleCnt="0"/>
      <dgm:spPr/>
    </dgm:pt>
    <dgm:pt modelId="{69F43ED9-1A60-48D0-9A8C-898D7A364133}" type="pres">
      <dgm:prSet presAssocID="{A2E0CEA3-C554-4448-865E-7654612EAC86}" presName="node" presStyleLbl="node1" presStyleIdx="6" presStyleCnt="12" custScaleY="88385" custLinFactNeighborX="-5980" custLinFactNeighborY="-5514">
        <dgm:presLayoutVars>
          <dgm:bulletEnabled val="1"/>
        </dgm:presLayoutVars>
      </dgm:prSet>
      <dgm:spPr/>
      <dgm:t>
        <a:bodyPr/>
        <a:lstStyle/>
        <a:p>
          <a:endParaRPr lang="en-US"/>
        </a:p>
      </dgm:t>
    </dgm:pt>
    <dgm:pt modelId="{E36B228F-52C6-40B3-B165-903373F3CA43}" type="pres">
      <dgm:prSet presAssocID="{95A85673-F30C-4474-B726-FED7CAD9F4C3}" presName="sibTrans" presStyleCnt="0"/>
      <dgm:spPr/>
    </dgm:pt>
    <dgm:pt modelId="{D067E245-119F-4FD2-9468-94ED2631F926}" type="pres">
      <dgm:prSet presAssocID="{89859BE1-26D4-4F73-B059-87D37D1B8399}" presName="node" presStyleLbl="node1" presStyleIdx="7" presStyleCnt="12" custScaleX="124971" custScaleY="78401" custLinFactNeighborY="-2805">
        <dgm:presLayoutVars>
          <dgm:bulletEnabled val="1"/>
        </dgm:presLayoutVars>
      </dgm:prSet>
      <dgm:spPr/>
      <dgm:t>
        <a:bodyPr/>
        <a:lstStyle/>
        <a:p>
          <a:endParaRPr lang="en-US"/>
        </a:p>
      </dgm:t>
    </dgm:pt>
    <dgm:pt modelId="{7B596875-BE5C-48CD-8989-C9599FCF9DDE}" type="pres">
      <dgm:prSet presAssocID="{B5BE267C-7B41-4417-BFE3-A37919661C7B}" presName="sibTrans" presStyleCnt="0"/>
      <dgm:spPr/>
    </dgm:pt>
    <dgm:pt modelId="{C383B3F5-AC45-4772-9BD7-3610CCB5FF8F}" type="pres">
      <dgm:prSet presAssocID="{522D0AB5-1DF0-4B00-A810-1BF3964001B2}" presName="node" presStyleLbl="node1" presStyleIdx="8" presStyleCnt="12">
        <dgm:presLayoutVars>
          <dgm:bulletEnabled val="1"/>
        </dgm:presLayoutVars>
      </dgm:prSet>
      <dgm:spPr/>
      <dgm:t>
        <a:bodyPr/>
        <a:lstStyle/>
        <a:p>
          <a:endParaRPr lang="en-US"/>
        </a:p>
      </dgm:t>
    </dgm:pt>
    <dgm:pt modelId="{D8B6FE30-C39A-42D2-AA11-AE93F4248631}" type="pres">
      <dgm:prSet presAssocID="{1316C7C2-AFA2-49BD-8EE2-C99FD702C5FB}" presName="sibTrans" presStyleCnt="0"/>
      <dgm:spPr/>
    </dgm:pt>
    <dgm:pt modelId="{C905D43D-A74A-471D-9D2C-55B94A5032D4}" type="pres">
      <dgm:prSet presAssocID="{487EAAA3-9317-4DC1-9674-077ABB0C6E6C}" presName="node" presStyleLbl="node1" presStyleIdx="9" presStyleCnt="12">
        <dgm:presLayoutVars>
          <dgm:bulletEnabled val="1"/>
        </dgm:presLayoutVars>
      </dgm:prSet>
      <dgm:spPr/>
      <dgm:t>
        <a:bodyPr/>
        <a:lstStyle/>
        <a:p>
          <a:endParaRPr lang="en-US"/>
        </a:p>
      </dgm:t>
    </dgm:pt>
    <dgm:pt modelId="{E11C496E-F84E-42F2-AE63-0FC6B5F57648}" type="pres">
      <dgm:prSet presAssocID="{E1618DF9-CFDC-46A7-93DE-9B5A0807C210}" presName="sibTrans" presStyleCnt="0"/>
      <dgm:spPr/>
    </dgm:pt>
    <dgm:pt modelId="{F9DE46C0-D6B1-4CAC-91E3-D6145EEE8AA5}" type="pres">
      <dgm:prSet presAssocID="{37BE4679-63A9-40E6-9F76-457EA38F42AF}" presName="node" presStyleLbl="node1" presStyleIdx="10" presStyleCnt="12">
        <dgm:presLayoutVars>
          <dgm:bulletEnabled val="1"/>
        </dgm:presLayoutVars>
      </dgm:prSet>
      <dgm:spPr/>
      <dgm:t>
        <a:bodyPr/>
        <a:lstStyle/>
        <a:p>
          <a:endParaRPr lang="en-US"/>
        </a:p>
      </dgm:t>
    </dgm:pt>
    <dgm:pt modelId="{70A8E65B-2EAF-4E41-B57B-A6B09CC8E659}" type="pres">
      <dgm:prSet presAssocID="{C31B47C4-203C-4EBB-ADAA-82CCB4DB9A34}" presName="sibTrans" presStyleCnt="0"/>
      <dgm:spPr/>
    </dgm:pt>
    <dgm:pt modelId="{0D8D2CBF-C383-4332-B131-5FC05A6CAFA9}" type="pres">
      <dgm:prSet presAssocID="{314B2E72-3AFA-4C6F-8E93-C5902C04C580}" presName="node" presStyleLbl="node1" presStyleIdx="11" presStyleCnt="12">
        <dgm:presLayoutVars>
          <dgm:bulletEnabled val="1"/>
        </dgm:presLayoutVars>
      </dgm:prSet>
      <dgm:spPr/>
      <dgm:t>
        <a:bodyPr/>
        <a:lstStyle/>
        <a:p>
          <a:endParaRPr lang="en-US"/>
        </a:p>
      </dgm:t>
    </dgm:pt>
  </dgm:ptLst>
  <dgm:cxnLst>
    <dgm:cxn modelId="{FA7B670E-A41B-4BD9-B488-51AB787A0F98}" srcId="{5D39FE0E-5633-49B3-BBD0-7459D4E3A7A8}" destId="{37BE4679-63A9-40E6-9F76-457EA38F42AF}" srcOrd="10" destOrd="0" parTransId="{3433A9C1-E539-49CB-A618-5E9DA2B38E6A}" sibTransId="{C31B47C4-203C-4EBB-ADAA-82CCB4DB9A34}"/>
    <dgm:cxn modelId="{DC80AF87-9E19-4FF9-A3D0-FFE47148A21D}" type="presOf" srcId="{487EAAA3-9317-4DC1-9674-077ABB0C6E6C}" destId="{C905D43D-A74A-471D-9D2C-55B94A5032D4}" srcOrd="0" destOrd="0" presId="urn:microsoft.com/office/officeart/2005/8/layout/default#1"/>
    <dgm:cxn modelId="{30E5031D-F9FC-4332-BD7C-E23F6A96B418}" type="presOf" srcId="{A2E0CEA3-C554-4448-865E-7654612EAC86}" destId="{69F43ED9-1A60-48D0-9A8C-898D7A364133}" srcOrd="0" destOrd="0" presId="urn:microsoft.com/office/officeart/2005/8/layout/default#1"/>
    <dgm:cxn modelId="{C25D58AD-5822-451D-9129-604020DC714B}" type="presOf" srcId="{EC8F8C94-0C24-4885-BC00-C76D6675D8E4}" destId="{94EE5044-2988-4C68-83CD-B52E43C01FC6}" srcOrd="0" destOrd="0" presId="urn:microsoft.com/office/officeart/2005/8/layout/default#1"/>
    <dgm:cxn modelId="{D07A0B21-ECDF-4370-9386-555EA223003F}" type="presOf" srcId="{89859BE1-26D4-4F73-B059-87D37D1B8399}" destId="{D067E245-119F-4FD2-9468-94ED2631F926}" srcOrd="0" destOrd="0" presId="urn:microsoft.com/office/officeart/2005/8/layout/default#1"/>
    <dgm:cxn modelId="{74957CDC-A768-4514-BCB4-D6145B55A9FB}" srcId="{5D39FE0E-5633-49B3-BBD0-7459D4E3A7A8}" destId="{522D0AB5-1DF0-4B00-A810-1BF3964001B2}" srcOrd="8" destOrd="0" parTransId="{4A2704F7-4ACF-4046-A1F5-17EFD66D271D}" sibTransId="{1316C7C2-AFA2-49BD-8EE2-C99FD702C5FB}"/>
    <dgm:cxn modelId="{ED75D6E2-B831-4918-98BC-A911BB6F54CF}" srcId="{5D39FE0E-5633-49B3-BBD0-7459D4E3A7A8}" destId="{F72AF920-EF75-4DD6-A9FE-27BBA35FA93A}" srcOrd="2" destOrd="0" parTransId="{90EBE525-D23B-449B-B3AE-CFC7C36A4313}" sibTransId="{04FB08BD-AA73-4828-AE89-C7C01009CEC3}"/>
    <dgm:cxn modelId="{E8D43843-591C-4DD1-9BB5-E03C62AFC928}" type="presOf" srcId="{B584A643-38F1-4DEA-99D9-8E5B8316FD0E}" destId="{197AE690-63DB-4CA1-88A3-EF79FFA1BFD5}" srcOrd="0" destOrd="0" presId="urn:microsoft.com/office/officeart/2005/8/layout/default#1"/>
    <dgm:cxn modelId="{B5B2945F-B183-4EBA-9FCE-B4AAC6F52E48}" srcId="{5D39FE0E-5633-49B3-BBD0-7459D4E3A7A8}" destId="{947405D0-7FD9-48E2-88FA-476AC6F92818}" srcOrd="0" destOrd="0" parTransId="{2BEB798B-9252-4D81-96CA-1E368123873F}" sibTransId="{14E6368C-6618-4A19-9D73-765A058EBF36}"/>
    <dgm:cxn modelId="{AAF871B7-A428-44CE-A409-77634E2D25F3}" type="presOf" srcId="{C3202CD7-8E6D-444F-BB1C-6A7E7157DC89}" destId="{107EAE9E-E536-4AA9-BDDB-F7CC091A9E28}" srcOrd="0" destOrd="0" presId="urn:microsoft.com/office/officeart/2005/8/layout/default#1"/>
    <dgm:cxn modelId="{9C8C1C4E-98D5-4262-9023-E1D7478191F1}" srcId="{5D39FE0E-5633-49B3-BBD0-7459D4E3A7A8}" destId="{89859BE1-26D4-4F73-B059-87D37D1B8399}" srcOrd="7" destOrd="0" parTransId="{0E320B71-B09B-49CA-9328-A863BE6F2BBC}" sibTransId="{B5BE267C-7B41-4417-BFE3-A37919661C7B}"/>
    <dgm:cxn modelId="{06AB9EB8-1E70-4DA3-A983-9853EBD9D6B3}" type="presOf" srcId="{37BE4679-63A9-40E6-9F76-457EA38F42AF}" destId="{F9DE46C0-D6B1-4CAC-91E3-D6145EEE8AA5}" srcOrd="0" destOrd="0" presId="urn:microsoft.com/office/officeart/2005/8/layout/default#1"/>
    <dgm:cxn modelId="{3BF707B7-BDC4-4706-8B56-40CC1E2A5DE4}" srcId="{5D39FE0E-5633-49B3-BBD0-7459D4E3A7A8}" destId="{B584A643-38F1-4DEA-99D9-8E5B8316FD0E}" srcOrd="1" destOrd="0" parTransId="{A894DDF8-5679-4CB8-937F-C816599143C2}" sibTransId="{A5B0BB75-09C8-4F51-8A54-9749AE718F0F}"/>
    <dgm:cxn modelId="{5401201E-D87F-4B75-BBE1-6BF98D318DB2}" type="presOf" srcId="{522D0AB5-1DF0-4B00-A810-1BF3964001B2}" destId="{C383B3F5-AC45-4772-9BD7-3610CCB5FF8F}" srcOrd="0" destOrd="0" presId="urn:microsoft.com/office/officeart/2005/8/layout/default#1"/>
    <dgm:cxn modelId="{6043EFB0-2F41-4A50-88BD-7C0E20451156}" srcId="{5D39FE0E-5633-49B3-BBD0-7459D4E3A7A8}" destId="{4DCFF168-C63E-4FF2-A155-C4DAF889DE2B}" srcOrd="5" destOrd="0" parTransId="{7641B3D5-44E8-41CA-A1E9-007930075EEF}" sibTransId="{289C6F05-60FE-4E57-8145-D487F0BC38B3}"/>
    <dgm:cxn modelId="{5539E543-224F-4CF0-8668-AB148597AC79}" srcId="{5D39FE0E-5633-49B3-BBD0-7459D4E3A7A8}" destId="{EC8F8C94-0C24-4885-BC00-C76D6675D8E4}" srcOrd="4" destOrd="0" parTransId="{B97FE17E-5C65-4D87-B0D2-DEB8D7832511}" sibTransId="{40122798-3055-47A3-BE43-727A1B33DAA4}"/>
    <dgm:cxn modelId="{E1E5724A-AA89-4D76-9BC6-A8CD36311905}" type="presOf" srcId="{F72AF920-EF75-4DD6-A9FE-27BBA35FA93A}" destId="{F581FB08-2CE5-4FA8-9EAC-377507C80DD1}" srcOrd="0" destOrd="0" presId="urn:microsoft.com/office/officeart/2005/8/layout/default#1"/>
    <dgm:cxn modelId="{DBC7895E-D1ED-4359-BEFB-3E3FCA212C61}" srcId="{5D39FE0E-5633-49B3-BBD0-7459D4E3A7A8}" destId="{314B2E72-3AFA-4C6F-8E93-C5902C04C580}" srcOrd="11" destOrd="0" parTransId="{711A9FD4-9289-434D-BD7D-45B73E8B3F0B}" sibTransId="{7BB037FA-BCE2-425A-A3AF-19E163EEF4B2}"/>
    <dgm:cxn modelId="{7BFC3C11-96EA-4B20-A766-8448138D9B89}" type="presOf" srcId="{314B2E72-3AFA-4C6F-8E93-C5902C04C580}" destId="{0D8D2CBF-C383-4332-B131-5FC05A6CAFA9}" srcOrd="0" destOrd="0" presId="urn:microsoft.com/office/officeart/2005/8/layout/default#1"/>
    <dgm:cxn modelId="{5F2FF727-D98B-4BA4-BADF-C3ABC48764FF}" srcId="{5D39FE0E-5633-49B3-BBD0-7459D4E3A7A8}" destId="{A2E0CEA3-C554-4448-865E-7654612EAC86}" srcOrd="6" destOrd="0" parTransId="{C9EAF64E-93C7-4033-B1D4-47B421FE31C7}" sibTransId="{95A85673-F30C-4474-B726-FED7CAD9F4C3}"/>
    <dgm:cxn modelId="{1FFA9F71-AE9B-4DD5-BD07-AC71DCBC23E7}" type="presOf" srcId="{947405D0-7FD9-48E2-88FA-476AC6F92818}" destId="{60B6DAFF-E0D8-4A60-9093-86C92A976AA8}" srcOrd="0" destOrd="0" presId="urn:microsoft.com/office/officeart/2005/8/layout/default#1"/>
    <dgm:cxn modelId="{FC292347-C2A4-4BB5-AA58-C5AE01073592}" type="presOf" srcId="{4DCFF168-C63E-4FF2-A155-C4DAF889DE2B}" destId="{7987A05F-A780-467C-9337-9C9AA54BB752}" srcOrd="0" destOrd="0" presId="urn:microsoft.com/office/officeart/2005/8/layout/default#1"/>
    <dgm:cxn modelId="{C2DD7364-8BE7-4837-BF1E-4CC72D03F47D}" srcId="{5D39FE0E-5633-49B3-BBD0-7459D4E3A7A8}" destId="{487EAAA3-9317-4DC1-9674-077ABB0C6E6C}" srcOrd="9" destOrd="0" parTransId="{FF7EF0E0-26E2-4A80-81D3-CD50E04FB418}" sibTransId="{E1618DF9-CFDC-46A7-93DE-9B5A0807C210}"/>
    <dgm:cxn modelId="{2AE5D3DE-E855-434F-9E76-6883ACA27874}" type="presOf" srcId="{5D39FE0E-5633-49B3-BBD0-7459D4E3A7A8}" destId="{73F9AB46-1FFD-44A6-839D-2CC1FC2229E0}" srcOrd="0" destOrd="0" presId="urn:microsoft.com/office/officeart/2005/8/layout/default#1"/>
    <dgm:cxn modelId="{8EB36DA6-300A-4FE4-B293-F9B219655ADE}" srcId="{5D39FE0E-5633-49B3-BBD0-7459D4E3A7A8}" destId="{C3202CD7-8E6D-444F-BB1C-6A7E7157DC89}" srcOrd="3" destOrd="0" parTransId="{01A84CE9-B0AB-4E57-8045-EA45F47BC5D7}" sibTransId="{603B4729-AA24-439E-8867-EFC9CCFC8652}"/>
    <dgm:cxn modelId="{FD71BF25-FAD8-4EFD-A1FF-33B6ADAB9C18}" type="presParOf" srcId="{73F9AB46-1FFD-44A6-839D-2CC1FC2229E0}" destId="{60B6DAFF-E0D8-4A60-9093-86C92A976AA8}" srcOrd="0" destOrd="0" presId="urn:microsoft.com/office/officeart/2005/8/layout/default#1"/>
    <dgm:cxn modelId="{44B181C6-E30A-42B9-A722-CDCDC9632559}" type="presParOf" srcId="{73F9AB46-1FFD-44A6-839D-2CC1FC2229E0}" destId="{EA36F19D-98EF-4E1D-AF5A-97A3BEB6E410}" srcOrd="1" destOrd="0" presId="urn:microsoft.com/office/officeart/2005/8/layout/default#1"/>
    <dgm:cxn modelId="{1125A63F-1BB6-4F1E-8520-F30D3714840E}" type="presParOf" srcId="{73F9AB46-1FFD-44A6-839D-2CC1FC2229E0}" destId="{197AE690-63DB-4CA1-88A3-EF79FFA1BFD5}" srcOrd="2" destOrd="0" presId="urn:microsoft.com/office/officeart/2005/8/layout/default#1"/>
    <dgm:cxn modelId="{355AFCDB-14D2-486A-ADD6-CD0584EE4580}" type="presParOf" srcId="{73F9AB46-1FFD-44A6-839D-2CC1FC2229E0}" destId="{B297C7F1-171D-4E20-B234-AD8FCB668495}" srcOrd="3" destOrd="0" presId="urn:microsoft.com/office/officeart/2005/8/layout/default#1"/>
    <dgm:cxn modelId="{392297DD-A122-49C9-BD4A-6CF16F795456}" type="presParOf" srcId="{73F9AB46-1FFD-44A6-839D-2CC1FC2229E0}" destId="{F581FB08-2CE5-4FA8-9EAC-377507C80DD1}" srcOrd="4" destOrd="0" presId="urn:microsoft.com/office/officeart/2005/8/layout/default#1"/>
    <dgm:cxn modelId="{C1107B60-CFC3-4DF0-970D-E8B98DAFACD6}" type="presParOf" srcId="{73F9AB46-1FFD-44A6-839D-2CC1FC2229E0}" destId="{EF44E27B-E23E-4C20-A083-17C048CCB441}" srcOrd="5" destOrd="0" presId="urn:microsoft.com/office/officeart/2005/8/layout/default#1"/>
    <dgm:cxn modelId="{D57B0752-F867-4D5E-A537-DB69637486A4}" type="presParOf" srcId="{73F9AB46-1FFD-44A6-839D-2CC1FC2229E0}" destId="{107EAE9E-E536-4AA9-BDDB-F7CC091A9E28}" srcOrd="6" destOrd="0" presId="urn:microsoft.com/office/officeart/2005/8/layout/default#1"/>
    <dgm:cxn modelId="{7E5D8A8D-A75E-4078-A70F-00A49949EC78}" type="presParOf" srcId="{73F9AB46-1FFD-44A6-839D-2CC1FC2229E0}" destId="{0FC071B8-EC66-45CB-87CD-0C31AA98D7A9}" srcOrd="7" destOrd="0" presId="urn:microsoft.com/office/officeart/2005/8/layout/default#1"/>
    <dgm:cxn modelId="{59E80131-3256-4EC1-9B8C-8F44503A1F71}" type="presParOf" srcId="{73F9AB46-1FFD-44A6-839D-2CC1FC2229E0}" destId="{94EE5044-2988-4C68-83CD-B52E43C01FC6}" srcOrd="8" destOrd="0" presId="urn:microsoft.com/office/officeart/2005/8/layout/default#1"/>
    <dgm:cxn modelId="{ECDD1D4E-5534-4C46-B8F7-943173F77FD5}" type="presParOf" srcId="{73F9AB46-1FFD-44A6-839D-2CC1FC2229E0}" destId="{1425735D-0D1F-4623-95A5-8AFB2E5C0CD8}" srcOrd="9" destOrd="0" presId="urn:microsoft.com/office/officeart/2005/8/layout/default#1"/>
    <dgm:cxn modelId="{6B048A26-4AF9-4DF3-9E11-39FFF0148B47}" type="presParOf" srcId="{73F9AB46-1FFD-44A6-839D-2CC1FC2229E0}" destId="{7987A05F-A780-467C-9337-9C9AA54BB752}" srcOrd="10" destOrd="0" presId="urn:microsoft.com/office/officeart/2005/8/layout/default#1"/>
    <dgm:cxn modelId="{F2569692-E71B-4343-8906-83292A24FBDA}" type="presParOf" srcId="{73F9AB46-1FFD-44A6-839D-2CC1FC2229E0}" destId="{A3E62C80-805B-400E-987E-C3535D9BDF35}" srcOrd="11" destOrd="0" presId="urn:microsoft.com/office/officeart/2005/8/layout/default#1"/>
    <dgm:cxn modelId="{A2C2CB4F-87C3-4A28-9E84-3A36C9FC80CD}" type="presParOf" srcId="{73F9AB46-1FFD-44A6-839D-2CC1FC2229E0}" destId="{69F43ED9-1A60-48D0-9A8C-898D7A364133}" srcOrd="12" destOrd="0" presId="urn:microsoft.com/office/officeart/2005/8/layout/default#1"/>
    <dgm:cxn modelId="{8C501E74-A4B4-48DC-9DFB-693957EF48B5}" type="presParOf" srcId="{73F9AB46-1FFD-44A6-839D-2CC1FC2229E0}" destId="{E36B228F-52C6-40B3-B165-903373F3CA43}" srcOrd="13" destOrd="0" presId="urn:microsoft.com/office/officeart/2005/8/layout/default#1"/>
    <dgm:cxn modelId="{D7BDD22C-CB08-4093-9575-A848B09B61C3}" type="presParOf" srcId="{73F9AB46-1FFD-44A6-839D-2CC1FC2229E0}" destId="{D067E245-119F-4FD2-9468-94ED2631F926}" srcOrd="14" destOrd="0" presId="urn:microsoft.com/office/officeart/2005/8/layout/default#1"/>
    <dgm:cxn modelId="{FD527C31-39A7-4367-BB3B-2BA382A4386E}" type="presParOf" srcId="{73F9AB46-1FFD-44A6-839D-2CC1FC2229E0}" destId="{7B596875-BE5C-48CD-8989-C9599FCF9DDE}" srcOrd="15" destOrd="0" presId="urn:microsoft.com/office/officeart/2005/8/layout/default#1"/>
    <dgm:cxn modelId="{48F51B62-7A76-4CBC-B5C4-78BDA4DBB549}" type="presParOf" srcId="{73F9AB46-1FFD-44A6-839D-2CC1FC2229E0}" destId="{C383B3F5-AC45-4772-9BD7-3610CCB5FF8F}" srcOrd="16" destOrd="0" presId="urn:microsoft.com/office/officeart/2005/8/layout/default#1"/>
    <dgm:cxn modelId="{16B3E4FD-25F1-4BE6-BA46-A6402B875249}" type="presParOf" srcId="{73F9AB46-1FFD-44A6-839D-2CC1FC2229E0}" destId="{D8B6FE30-C39A-42D2-AA11-AE93F4248631}" srcOrd="17" destOrd="0" presId="urn:microsoft.com/office/officeart/2005/8/layout/default#1"/>
    <dgm:cxn modelId="{C05AD6A5-B619-48C6-8FB9-7093DD9BEC34}" type="presParOf" srcId="{73F9AB46-1FFD-44A6-839D-2CC1FC2229E0}" destId="{C905D43D-A74A-471D-9D2C-55B94A5032D4}" srcOrd="18" destOrd="0" presId="urn:microsoft.com/office/officeart/2005/8/layout/default#1"/>
    <dgm:cxn modelId="{8EED7CF1-2C18-47BE-9F16-9CFE1DF47A4B}" type="presParOf" srcId="{73F9AB46-1FFD-44A6-839D-2CC1FC2229E0}" destId="{E11C496E-F84E-42F2-AE63-0FC6B5F57648}" srcOrd="19" destOrd="0" presId="urn:microsoft.com/office/officeart/2005/8/layout/default#1"/>
    <dgm:cxn modelId="{4A97C2B4-B3BD-4281-B0AD-8DE1D9E6737A}" type="presParOf" srcId="{73F9AB46-1FFD-44A6-839D-2CC1FC2229E0}" destId="{F9DE46C0-D6B1-4CAC-91E3-D6145EEE8AA5}" srcOrd="20" destOrd="0" presId="urn:microsoft.com/office/officeart/2005/8/layout/default#1"/>
    <dgm:cxn modelId="{D4E146D3-F6B8-480F-85D0-24D93FABD432}" type="presParOf" srcId="{73F9AB46-1FFD-44A6-839D-2CC1FC2229E0}" destId="{70A8E65B-2EAF-4E41-B57B-A6B09CC8E659}" srcOrd="21" destOrd="0" presId="urn:microsoft.com/office/officeart/2005/8/layout/default#1"/>
    <dgm:cxn modelId="{F1CFE250-ACE7-469E-AAE4-9A27D11F70D0}" type="presParOf" srcId="{73F9AB46-1FFD-44A6-839D-2CC1FC2229E0}" destId="{0D8D2CBF-C383-4332-B131-5FC05A6CAFA9}" srcOrd="2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6DAFF-E0D8-4A60-9093-86C92A976AA8}">
      <dsp:nvSpPr>
        <dsp:cNvPr id="0" name=""/>
        <dsp:cNvSpPr/>
      </dsp:nvSpPr>
      <dsp:spPr>
        <a:xfrm>
          <a:off x="385094" y="50110"/>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1</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CAPACITY AUGMENTATION</a:t>
          </a:r>
          <a:endParaRPr lang="en-US" sz="1800" b="0" kern="1200" dirty="0">
            <a:solidFill>
              <a:schemeClr val="bg1"/>
            </a:solidFill>
          </a:endParaRPr>
        </a:p>
      </dsp:txBody>
      <dsp:txXfrm>
        <a:off x="385094" y="50110"/>
        <a:ext cx="1841688" cy="1105013"/>
      </dsp:txXfrm>
    </dsp:sp>
    <dsp:sp modelId="{197AE690-63DB-4CA1-88A3-EF79FFA1BFD5}">
      <dsp:nvSpPr>
        <dsp:cNvPr id="0" name=""/>
        <dsp:cNvSpPr/>
      </dsp:nvSpPr>
      <dsp:spPr>
        <a:xfrm>
          <a:off x="2357543" y="43790"/>
          <a:ext cx="1793197" cy="118404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2</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CARGO EMPHASIS &amp; FOCUS</a:t>
          </a:r>
          <a:endParaRPr lang="en-US" sz="1800" b="0" kern="1200" dirty="0">
            <a:solidFill>
              <a:schemeClr val="bg1"/>
            </a:solidFill>
          </a:endParaRPr>
        </a:p>
      </dsp:txBody>
      <dsp:txXfrm>
        <a:off x="2357543" y="43790"/>
        <a:ext cx="1793197" cy="1184043"/>
      </dsp:txXfrm>
    </dsp:sp>
    <dsp:sp modelId="{F581FB08-2CE5-4FA8-9EAC-377507C80DD1}">
      <dsp:nvSpPr>
        <dsp:cNvPr id="0" name=""/>
        <dsp:cNvSpPr/>
      </dsp:nvSpPr>
      <dsp:spPr>
        <a:xfrm>
          <a:off x="4314208" y="43790"/>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3</a:t>
          </a:r>
        </a:p>
        <a:p>
          <a:pPr lvl="0" algn="ctr" defTabSz="800100" rtl="0">
            <a:lnSpc>
              <a:spcPct val="90000"/>
            </a:lnSpc>
            <a:spcBef>
              <a:spcPct val="0"/>
            </a:spcBef>
            <a:spcAft>
              <a:spcPct val="35000"/>
            </a:spcAft>
          </a:pPr>
          <a:r>
            <a:rPr lang="en-US" sz="1800" b="1" kern="1200" dirty="0">
              <a:solidFill>
                <a:schemeClr val="bg1"/>
              </a:solidFill>
            </a:rPr>
            <a:t>PERFORMANCE PARAMETERS</a:t>
          </a:r>
        </a:p>
      </dsp:txBody>
      <dsp:txXfrm>
        <a:off x="4314208" y="43790"/>
        <a:ext cx="1841688" cy="1105013"/>
      </dsp:txXfrm>
    </dsp:sp>
    <dsp:sp modelId="{107EAE9E-E536-4AA9-BDDB-F7CC091A9E28}">
      <dsp:nvSpPr>
        <dsp:cNvPr id="0" name=""/>
        <dsp:cNvSpPr/>
      </dsp:nvSpPr>
      <dsp:spPr>
        <a:xfrm>
          <a:off x="6414175" y="102770"/>
          <a:ext cx="1841688" cy="999694"/>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4</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COASTAL CARGO FOCUS</a:t>
          </a:r>
          <a:endParaRPr lang="en-US" sz="1800" b="0" kern="1200" dirty="0">
            <a:solidFill>
              <a:schemeClr val="bg1"/>
            </a:solidFill>
          </a:endParaRPr>
        </a:p>
      </dsp:txBody>
      <dsp:txXfrm>
        <a:off x="6414175" y="102770"/>
        <a:ext cx="1841688" cy="999694"/>
      </dsp:txXfrm>
    </dsp:sp>
    <dsp:sp modelId="{94EE5044-2988-4C68-83CD-B52E43C01FC6}">
      <dsp:nvSpPr>
        <dsp:cNvPr id="0" name=""/>
        <dsp:cNvSpPr/>
      </dsp:nvSpPr>
      <dsp:spPr>
        <a:xfrm>
          <a:off x="129864" y="1367172"/>
          <a:ext cx="1843769" cy="937946"/>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5</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REVENUE &amp; PROFITABILITY</a:t>
          </a:r>
          <a:endParaRPr lang="en-US" sz="1800" b="0" kern="1200" dirty="0">
            <a:solidFill>
              <a:schemeClr val="bg1"/>
            </a:solidFill>
          </a:endParaRPr>
        </a:p>
      </dsp:txBody>
      <dsp:txXfrm>
        <a:off x="129864" y="1367172"/>
        <a:ext cx="1843769" cy="937946"/>
      </dsp:txXfrm>
    </dsp:sp>
    <dsp:sp modelId="{7987A05F-A780-467C-9337-9C9AA54BB752}">
      <dsp:nvSpPr>
        <dsp:cNvPr id="0" name=""/>
        <dsp:cNvSpPr/>
      </dsp:nvSpPr>
      <dsp:spPr>
        <a:xfrm>
          <a:off x="2128630" y="1381554"/>
          <a:ext cx="1841688" cy="909182"/>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6</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CONNECTIVITY IMPROVEMENT</a:t>
          </a:r>
          <a:endParaRPr lang="en-US" sz="1800" b="0" kern="1200" dirty="0">
            <a:solidFill>
              <a:schemeClr val="bg1"/>
            </a:solidFill>
          </a:endParaRPr>
        </a:p>
      </dsp:txBody>
      <dsp:txXfrm>
        <a:off x="2128630" y="1381554"/>
        <a:ext cx="1841688" cy="909182"/>
      </dsp:txXfrm>
    </dsp:sp>
    <dsp:sp modelId="{69F43ED9-1A60-48D0-9A8C-898D7A364133}">
      <dsp:nvSpPr>
        <dsp:cNvPr id="0" name=""/>
        <dsp:cNvSpPr/>
      </dsp:nvSpPr>
      <dsp:spPr>
        <a:xfrm>
          <a:off x="4073527" y="1317877"/>
          <a:ext cx="1841688" cy="976665"/>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7</a:t>
          </a:r>
        </a:p>
        <a:p>
          <a:pPr lvl="0" algn="ctr" defTabSz="800100" rtl="0">
            <a:lnSpc>
              <a:spcPct val="90000"/>
            </a:lnSpc>
            <a:spcBef>
              <a:spcPct val="0"/>
            </a:spcBef>
            <a:spcAft>
              <a:spcPct val="35000"/>
            </a:spcAft>
          </a:pPr>
          <a:r>
            <a:rPr lang="en-US" sz="1800" b="1" kern="1200" dirty="0">
              <a:solidFill>
                <a:schemeClr val="bg1"/>
              </a:solidFill>
            </a:rPr>
            <a:t>IT INITIATIVES</a:t>
          </a:r>
        </a:p>
      </dsp:txBody>
      <dsp:txXfrm>
        <a:off x="4073527" y="1317877"/>
        <a:ext cx="1841688" cy="976665"/>
      </dsp:txXfrm>
    </dsp:sp>
    <dsp:sp modelId="{D067E245-119F-4FD2-9468-94ED2631F926}">
      <dsp:nvSpPr>
        <dsp:cNvPr id="0" name=""/>
        <dsp:cNvSpPr/>
      </dsp:nvSpPr>
      <dsp:spPr>
        <a:xfrm>
          <a:off x="6209518" y="1402974"/>
          <a:ext cx="2301576" cy="866341"/>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a:solidFill>
                <a:schemeClr val="bg1"/>
              </a:solidFill>
            </a:rPr>
            <a:t>8</a:t>
          </a:r>
        </a:p>
        <a:p>
          <a:pPr lvl="0" algn="ctr" defTabSz="800100" rtl="0">
            <a:lnSpc>
              <a:spcPct val="90000"/>
            </a:lnSpc>
            <a:spcBef>
              <a:spcPct val="0"/>
            </a:spcBef>
            <a:spcAft>
              <a:spcPct val="35000"/>
            </a:spcAft>
          </a:pPr>
          <a:r>
            <a:rPr lang="en-US" sz="1800" b="1" kern="1200" dirty="0">
              <a:solidFill>
                <a:schemeClr val="bg1"/>
              </a:solidFill>
              <a:ea typeface="Tahoma" pitchFamily="34" charset="0"/>
              <a:cs typeface="Tahoma" pitchFamily="34" charset="0"/>
            </a:rPr>
            <a:t>PORT-LED INDUSTRIALIZATION</a:t>
          </a:r>
          <a:endParaRPr lang="en-US" sz="1800" b="0" kern="1200" dirty="0">
            <a:solidFill>
              <a:schemeClr val="bg1"/>
            </a:solidFill>
          </a:endParaRPr>
        </a:p>
      </dsp:txBody>
      <dsp:txXfrm>
        <a:off x="6209518" y="1402974"/>
        <a:ext cx="2301576" cy="866341"/>
      </dsp:txXfrm>
    </dsp:sp>
    <dsp:sp modelId="{C383B3F5-AC45-4772-9BD7-3610CCB5FF8F}">
      <dsp:nvSpPr>
        <dsp:cNvPr id="0" name=""/>
        <dsp:cNvSpPr/>
      </dsp:nvSpPr>
      <dsp:spPr>
        <a:xfrm>
          <a:off x="360848" y="2539643"/>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solidFill>
                <a:schemeClr val="bg1"/>
              </a:solidFill>
            </a:rPr>
            <a:t>9 </a:t>
          </a:r>
        </a:p>
        <a:p>
          <a:pPr lvl="0" algn="ctr" defTabSz="800100" rtl="0">
            <a:lnSpc>
              <a:spcPct val="90000"/>
            </a:lnSpc>
            <a:spcBef>
              <a:spcPct val="0"/>
            </a:spcBef>
            <a:spcAft>
              <a:spcPct val="35000"/>
            </a:spcAft>
          </a:pPr>
          <a:r>
            <a:rPr lang="en-US" sz="1800" b="1" kern="1200" dirty="0">
              <a:solidFill>
                <a:schemeClr val="bg1"/>
              </a:solidFill>
            </a:rPr>
            <a:t>HR DEVELOPMENT</a:t>
          </a:r>
        </a:p>
      </dsp:txBody>
      <dsp:txXfrm>
        <a:off x="360848" y="2539643"/>
        <a:ext cx="1841688" cy="1105013"/>
      </dsp:txXfrm>
    </dsp:sp>
    <dsp:sp modelId="{C905D43D-A74A-471D-9D2C-55B94A5032D4}">
      <dsp:nvSpPr>
        <dsp:cNvPr id="0" name=""/>
        <dsp:cNvSpPr/>
      </dsp:nvSpPr>
      <dsp:spPr>
        <a:xfrm>
          <a:off x="2386706" y="2539643"/>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solidFill>
                <a:schemeClr val="bg1"/>
              </a:solidFill>
            </a:rPr>
            <a:t>10</a:t>
          </a:r>
        </a:p>
        <a:p>
          <a:pPr lvl="0" algn="ctr" defTabSz="800100" rtl="0">
            <a:lnSpc>
              <a:spcPct val="90000"/>
            </a:lnSpc>
            <a:spcBef>
              <a:spcPct val="0"/>
            </a:spcBef>
            <a:spcAft>
              <a:spcPct val="35000"/>
            </a:spcAft>
          </a:pPr>
          <a:r>
            <a:rPr lang="en-US" sz="1800" b="1" kern="1200" dirty="0">
              <a:solidFill>
                <a:schemeClr val="bg1"/>
              </a:solidFill>
            </a:rPr>
            <a:t>TRANSPARENCY PLAN</a:t>
          </a:r>
        </a:p>
      </dsp:txBody>
      <dsp:txXfrm>
        <a:off x="2386706" y="2539643"/>
        <a:ext cx="1841688" cy="1105013"/>
      </dsp:txXfrm>
    </dsp:sp>
    <dsp:sp modelId="{F9DE46C0-D6B1-4CAC-91E3-D6145EEE8AA5}">
      <dsp:nvSpPr>
        <dsp:cNvPr id="0" name=""/>
        <dsp:cNvSpPr/>
      </dsp:nvSpPr>
      <dsp:spPr>
        <a:xfrm>
          <a:off x="4412563" y="2539643"/>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solidFill>
                <a:schemeClr val="bg1"/>
              </a:solidFill>
            </a:rPr>
            <a:t>11</a:t>
          </a:r>
        </a:p>
        <a:p>
          <a:pPr lvl="0" algn="ctr" defTabSz="800100" rtl="0">
            <a:lnSpc>
              <a:spcPct val="90000"/>
            </a:lnSpc>
            <a:spcBef>
              <a:spcPct val="0"/>
            </a:spcBef>
            <a:spcAft>
              <a:spcPct val="35000"/>
            </a:spcAft>
          </a:pPr>
          <a:r>
            <a:rPr lang="en-US" sz="1800" b="1" kern="1200" dirty="0">
              <a:solidFill>
                <a:schemeClr val="bg1"/>
              </a:solidFill>
            </a:rPr>
            <a:t>GREEN INITIATIVES</a:t>
          </a:r>
        </a:p>
      </dsp:txBody>
      <dsp:txXfrm>
        <a:off x="4412563" y="2539643"/>
        <a:ext cx="1841688" cy="1105013"/>
      </dsp:txXfrm>
    </dsp:sp>
    <dsp:sp modelId="{0D8D2CBF-C383-4332-B131-5FC05A6CAFA9}">
      <dsp:nvSpPr>
        <dsp:cNvPr id="0" name=""/>
        <dsp:cNvSpPr/>
      </dsp:nvSpPr>
      <dsp:spPr>
        <a:xfrm>
          <a:off x="6438421" y="2539643"/>
          <a:ext cx="1841688" cy="1105013"/>
        </a:xfrm>
        <a:prstGeom prst="rect">
          <a:avLst/>
        </a:prstGeom>
        <a:solidFill>
          <a:srgbClr val="234091"/>
        </a:solidFill>
        <a:ln w="25400" cap="flat" cmpd="sng" algn="ctr">
          <a:solidFill>
            <a:schemeClr val="tx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solidFill>
                <a:schemeClr val="bg1"/>
              </a:solidFill>
            </a:rPr>
            <a:t>12</a:t>
          </a:r>
        </a:p>
        <a:p>
          <a:pPr lvl="0" algn="ctr" defTabSz="800100" rtl="0">
            <a:lnSpc>
              <a:spcPct val="90000"/>
            </a:lnSpc>
            <a:spcBef>
              <a:spcPct val="0"/>
            </a:spcBef>
            <a:spcAft>
              <a:spcPct val="35000"/>
            </a:spcAft>
          </a:pPr>
          <a:r>
            <a:rPr lang="en-US" sz="1800" b="1" kern="1200" dirty="0">
              <a:solidFill>
                <a:schemeClr val="bg1"/>
              </a:solidFill>
            </a:rPr>
            <a:t>LAND DEVELOPMENT</a:t>
          </a:r>
        </a:p>
      </dsp:txBody>
      <dsp:txXfrm>
        <a:off x="6438421" y="2539643"/>
        <a:ext cx="1841688" cy="11050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717" cy="480598"/>
          </a:xfrm>
          <a:prstGeom prst="rect">
            <a:avLst/>
          </a:prstGeom>
        </p:spPr>
        <p:txBody>
          <a:bodyPr vert="horz" lIns="92436" tIns="46217" rIns="92436" bIns="46217" rtlCol="0"/>
          <a:lstStyle>
            <a:lvl1pPr algn="l">
              <a:defRPr sz="1200"/>
            </a:lvl1pPr>
          </a:lstStyle>
          <a:p>
            <a:endParaRPr lang="en-IN" dirty="0"/>
          </a:p>
        </p:txBody>
      </p:sp>
      <p:sp>
        <p:nvSpPr>
          <p:cNvPr id="3" name="Date Placeholder 2"/>
          <p:cNvSpPr>
            <a:spLocks noGrp="1"/>
          </p:cNvSpPr>
          <p:nvPr>
            <p:ph type="dt" sz="quarter" idx="1"/>
          </p:nvPr>
        </p:nvSpPr>
        <p:spPr>
          <a:xfrm>
            <a:off x="4142777" y="1"/>
            <a:ext cx="3170717" cy="480598"/>
          </a:xfrm>
          <a:prstGeom prst="rect">
            <a:avLst/>
          </a:prstGeom>
        </p:spPr>
        <p:txBody>
          <a:bodyPr vert="horz" lIns="92436" tIns="46217" rIns="92436" bIns="46217" rtlCol="0"/>
          <a:lstStyle>
            <a:lvl1pPr algn="r">
              <a:defRPr sz="1200"/>
            </a:lvl1pPr>
          </a:lstStyle>
          <a:p>
            <a:fld id="{5A388F2A-5C99-4EBB-B9CF-6D0FDB7ED4D0}" type="datetimeFigureOut">
              <a:rPr lang="en-IN" smtClean="0"/>
              <a:t>06-03-2019</a:t>
            </a:fld>
            <a:endParaRPr lang="en-IN" dirty="0"/>
          </a:p>
        </p:txBody>
      </p:sp>
      <p:sp>
        <p:nvSpPr>
          <p:cNvPr id="4" name="Footer Placeholder 3"/>
          <p:cNvSpPr>
            <a:spLocks noGrp="1"/>
          </p:cNvSpPr>
          <p:nvPr>
            <p:ph type="ftr" sz="quarter" idx="2"/>
          </p:nvPr>
        </p:nvSpPr>
        <p:spPr>
          <a:xfrm>
            <a:off x="0" y="9120603"/>
            <a:ext cx="3170717" cy="480598"/>
          </a:xfrm>
          <a:prstGeom prst="rect">
            <a:avLst/>
          </a:prstGeom>
        </p:spPr>
        <p:txBody>
          <a:bodyPr vert="horz" lIns="92436" tIns="46217" rIns="92436" bIns="46217" rtlCol="0" anchor="b"/>
          <a:lstStyle>
            <a:lvl1pPr algn="l">
              <a:defRPr sz="1200"/>
            </a:lvl1pPr>
          </a:lstStyle>
          <a:p>
            <a:endParaRPr lang="en-IN" dirty="0"/>
          </a:p>
        </p:txBody>
      </p:sp>
      <p:sp>
        <p:nvSpPr>
          <p:cNvPr id="5" name="Slide Number Placeholder 4"/>
          <p:cNvSpPr>
            <a:spLocks noGrp="1"/>
          </p:cNvSpPr>
          <p:nvPr>
            <p:ph type="sldNum" sz="quarter" idx="3"/>
          </p:nvPr>
        </p:nvSpPr>
        <p:spPr>
          <a:xfrm>
            <a:off x="4142777" y="9120603"/>
            <a:ext cx="3170717" cy="480598"/>
          </a:xfrm>
          <a:prstGeom prst="rect">
            <a:avLst/>
          </a:prstGeom>
        </p:spPr>
        <p:txBody>
          <a:bodyPr vert="horz" lIns="92436" tIns="46217" rIns="92436" bIns="46217" rtlCol="0" anchor="b"/>
          <a:lstStyle>
            <a:lvl1pPr algn="r">
              <a:defRPr sz="1200"/>
            </a:lvl1pPr>
          </a:lstStyle>
          <a:p>
            <a:fld id="{7283AB28-DA09-40AD-B50E-A55ED2F949F9}" type="slidenum">
              <a:rPr lang="en-IN" smtClean="0"/>
              <a:t>‹#›</a:t>
            </a:fld>
            <a:endParaRPr lang="en-IN" dirty="0"/>
          </a:p>
        </p:txBody>
      </p:sp>
    </p:spTree>
    <p:extLst>
      <p:ext uri="{BB962C8B-B14F-4D97-AF65-F5344CB8AC3E}">
        <p14:creationId xmlns:p14="http://schemas.microsoft.com/office/powerpoint/2010/main" val="2855975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169919" cy="480060"/>
          </a:xfrm>
          <a:prstGeom prst="rect">
            <a:avLst/>
          </a:prstGeom>
        </p:spPr>
        <p:txBody>
          <a:bodyPr vert="horz" lIns="92436" tIns="46217" rIns="92436" bIns="46217" rtlCol="0"/>
          <a:lstStyle>
            <a:lvl1pPr algn="l">
              <a:defRPr sz="1200"/>
            </a:lvl1pPr>
          </a:lstStyle>
          <a:p>
            <a:endParaRPr lang="en-US" dirty="0"/>
          </a:p>
        </p:txBody>
      </p:sp>
      <p:sp>
        <p:nvSpPr>
          <p:cNvPr id="3" name="Date Placeholder 2"/>
          <p:cNvSpPr>
            <a:spLocks noGrp="1"/>
          </p:cNvSpPr>
          <p:nvPr>
            <p:ph type="dt" idx="1"/>
          </p:nvPr>
        </p:nvSpPr>
        <p:spPr>
          <a:xfrm>
            <a:off x="4143589" y="0"/>
            <a:ext cx="3169919" cy="480060"/>
          </a:xfrm>
          <a:prstGeom prst="rect">
            <a:avLst/>
          </a:prstGeom>
        </p:spPr>
        <p:txBody>
          <a:bodyPr vert="horz" lIns="92436" tIns="46217" rIns="92436" bIns="46217" rtlCol="0"/>
          <a:lstStyle>
            <a:lvl1pPr algn="r">
              <a:defRPr sz="1200"/>
            </a:lvl1pPr>
          </a:lstStyle>
          <a:p>
            <a:fld id="{FEF021D9-5076-4EE4-A1AE-28D49CBB0F12}" type="datetimeFigureOut">
              <a:rPr lang="en-US" smtClean="0"/>
              <a:pPr/>
              <a:t>3/6/2019</a:t>
            </a:fld>
            <a:endParaRPr lang="en-US" dirty="0"/>
          </a:p>
        </p:txBody>
      </p:sp>
      <p:sp>
        <p:nvSpPr>
          <p:cNvPr id="4" name="Slide Image Placeholder 3"/>
          <p:cNvSpPr>
            <a:spLocks noGrp="1" noRot="1" noChangeAspect="1"/>
          </p:cNvSpPr>
          <p:nvPr>
            <p:ph type="sldImg" idx="2"/>
          </p:nvPr>
        </p:nvSpPr>
        <p:spPr>
          <a:xfrm>
            <a:off x="458788" y="719138"/>
            <a:ext cx="6397625" cy="3602037"/>
          </a:xfrm>
          <a:prstGeom prst="rect">
            <a:avLst/>
          </a:prstGeom>
          <a:noFill/>
          <a:ln w="12700">
            <a:solidFill>
              <a:prstClr val="black"/>
            </a:solidFill>
          </a:ln>
        </p:spPr>
        <p:txBody>
          <a:bodyPr vert="horz" lIns="92436" tIns="46217" rIns="92436" bIns="46217" rtlCol="0" anchor="ctr"/>
          <a:lstStyle/>
          <a:p>
            <a:endParaRPr lang="en-US" dirty="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2436" tIns="46217" rIns="92436" bIns="462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119473"/>
            <a:ext cx="3169919" cy="480060"/>
          </a:xfrm>
          <a:prstGeom prst="rect">
            <a:avLst/>
          </a:prstGeom>
        </p:spPr>
        <p:txBody>
          <a:bodyPr vert="horz" lIns="92436" tIns="46217" rIns="92436" bIns="4621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3"/>
            <a:ext cx="3169919" cy="480060"/>
          </a:xfrm>
          <a:prstGeom prst="rect">
            <a:avLst/>
          </a:prstGeom>
        </p:spPr>
        <p:txBody>
          <a:bodyPr vert="horz" lIns="92436" tIns="46217" rIns="92436" bIns="46217" rtlCol="0" anchor="b"/>
          <a:lstStyle>
            <a:lvl1pPr algn="r">
              <a:defRPr sz="1200"/>
            </a:lvl1pPr>
          </a:lstStyle>
          <a:p>
            <a:fld id="{6AD7D8D2-4CE1-4500-BCCE-F5BA02F925B4}" type="slidenum">
              <a:rPr lang="en-US" smtClean="0"/>
              <a:pPr/>
              <a:t>‹#›</a:t>
            </a:fld>
            <a:endParaRPr lang="en-US" dirty="0"/>
          </a:p>
        </p:txBody>
      </p:sp>
    </p:spTree>
    <p:extLst>
      <p:ext uri="{BB962C8B-B14F-4D97-AF65-F5344CB8AC3E}">
        <p14:creationId xmlns:p14="http://schemas.microsoft.com/office/powerpoint/2010/main" val="3709951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D7D8D2-4CE1-4500-BCCE-F5BA02F925B4}" type="slidenum">
              <a:rPr lang="en-US" smtClean="0"/>
              <a:pPr/>
              <a:t>1</a:t>
            </a:fld>
            <a:endParaRPr lang="en-US" dirty="0"/>
          </a:p>
        </p:txBody>
      </p:sp>
    </p:spTree>
    <p:extLst>
      <p:ext uri="{BB962C8B-B14F-4D97-AF65-F5344CB8AC3E}">
        <p14:creationId xmlns:p14="http://schemas.microsoft.com/office/powerpoint/2010/main" val="3991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74A04-D02F-472B-B278-853232590F74}"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1518910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42579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4100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30724" name="Slide Number Placeholder 3"/>
          <p:cNvSpPr>
            <a:spLocks noGrp="1"/>
          </p:cNvSpPr>
          <p:nvPr>
            <p:ph type="sldNum" sz="quarter" idx="5"/>
          </p:nvPr>
        </p:nvSpPr>
        <p:spPr>
          <a:noFill/>
        </p:spPr>
        <p:txBody>
          <a:bodyPr/>
          <a:lstStyle/>
          <a:p>
            <a:fld id="{36A232FB-36DC-4726-B027-06A515047C2E}" type="slidenum">
              <a:rPr lang="en-IN" smtClean="0">
                <a:latin typeface="Arial" charset="0"/>
                <a:cs typeface="Arial" charset="0"/>
              </a:rPr>
              <a:pPr/>
              <a:t>22</a:t>
            </a:fld>
            <a:endParaRPr lang="en-IN" smtClean="0">
              <a:latin typeface="Arial" charset="0"/>
              <a:cs typeface="Arial" charset="0"/>
            </a:endParaRPr>
          </a:p>
        </p:txBody>
      </p:sp>
    </p:spTree>
    <p:extLst>
      <p:ext uri="{BB962C8B-B14F-4D97-AF65-F5344CB8AC3E}">
        <p14:creationId xmlns:p14="http://schemas.microsoft.com/office/powerpoint/2010/main" val="117736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30724" name="Slide Number Placeholder 3"/>
          <p:cNvSpPr>
            <a:spLocks noGrp="1"/>
          </p:cNvSpPr>
          <p:nvPr>
            <p:ph type="sldNum" sz="quarter" idx="5"/>
          </p:nvPr>
        </p:nvSpPr>
        <p:spPr>
          <a:noFill/>
        </p:spPr>
        <p:txBody>
          <a:bodyPr/>
          <a:lstStyle/>
          <a:p>
            <a:fld id="{36A232FB-36DC-4726-B027-06A515047C2E}" type="slidenum">
              <a:rPr lang="en-IN" smtClean="0">
                <a:latin typeface="Arial" charset="0"/>
                <a:cs typeface="Arial" charset="0"/>
              </a:rPr>
              <a:pPr/>
              <a:t>23</a:t>
            </a:fld>
            <a:endParaRPr lang="en-IN" smtClean="0">
              <a:latin typeface="Arial" charset="0"/>
              <a:cs typeface="Arial" charset="0"/>
            </a:endParaRPr>
          </a:p>
        </p:txBody>
      </p:sp>
    </p:spTree>
    <p:extLst>
      <p:ext uri="{BB962C8B-B14F-4D97-AF65-F5344CB8AC3E}">
        <p14:creationId xmlns:p14="http://schemas.microsoft.com/office/powerpoint/2010/main" val="773600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latin typeface="Arial" charset="0"/>
              <a:cs typeface="Arial" charset="0"/>
            </a:endParaRPr>
          </a:p>
        </p:txBody>
      </p:sp>
    </p:spTree>
    <p:extLst>
      <p:ext uri="{BB962C8B-B14F-4D97-AF65-F5344CB8AC3E}">
        <p14:creationId xmlns:p14="http://schemas.microsoft.com/office/powerpoint/2010/main" val="283938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latin typeface="Arial" charset="0"/>
              <a:cs typeface="Arial" charset="0"/>
            </a:endParaRPr>
          </a:p>
        </p:txBody>
      </p:sp>
    </p:spTree>
    <p:extLst>
      <p:ext uri="{BB962C8B-B14F-4D97-AF65-F5344CB8AC3E}">
        <p14:creationId xmlns:p14="http://schemas.microsoft.com/office/powerpoint/2010/main" val="502076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6208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81004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24668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cs typeface="Arial" charset="0"/>
              </a:defRPr>
            </a:lvl1pPr>
            <a:lvl2pPr marL="751035" indent="-288860" eaLnBrk="0" hangingPunct="0">
              <a:defRPr sz="2000">
                <a:solidFill>
                  <a:schemeClr val="tx1"/>
                </a:solidFill>
                <a:latin typeface="Tahoma" pitchFamily="34" charset="0"/>
                <a:cs typeface="Arial" charset="0"/>
              </a:defRPr>
            </a:lvl2pPr>
            <a:lvl3pPr marL="1155438" indent="-231088" eaLnBrk="0" hangingPunct="0">
              <a:defRPr sz="2000">
                <a:solidFill>
                  <a:schemeClr val="tx1"/>
                </a:solidFill>
                <a:latin typeface="Tahoma" pitchFamily="34" charset="0"/>
                <a:cs typeface="Arial" charset="0"/>
              </a:defRPr>
            </a:lvl3pPr>
            <a:lvl4pPr marL="1617613" indent="-231088" eaLnBrk="0" hangingPunct="0">
              <a:defRPr sz="2000">
                <a:solidFill>
                  <a:schemeClr val="tx1"/>
                </a:solidFill>
                <a:latin typeface="Tahoma" pitchFamily="34" charset="0"/>
                <a:cs typeface="Arial" charset="0"/>
              </a:defRPr>
            </a:lvl4pPr>
            <a:lvl5pPr marL="2079789" indent="-231088" eaLnBrk="0" hangingPunct="0">
              <a:defRPr sz="2000">
                <a:solidFill>
                  <a:schemeClr val="tx1"/>
                </a:solidFill>
                <a:latin typeface="Tahoma" pitchFamily="34" charset="0"/>
                <a:cs typeface="Arial" charset="0"/>
              </a:defRPr>
            </a:lvl5pPr>
            <a:lvl6pPr marL="2541964" indent="-231088" eaLnBrk="0" fontAlgn="base" hangingPunct="0">
              <a:spcBef>
                <a:spcPct val="0"/>
              </a:spcBef>
              <a:spcAft>
                <a:spcPct val="0"/>
              </a:spcAft>
              <a:defRPr sz="2000">
                <a:solidFill>
                  <a:schemeClr val="tx1"/>
                </a:solidFill>
                <a:latin typeface="Tahoma" pitchFamily="34" charset="0"/>
                <a:cs typeface="Arial" charset="0"/>
              </a:defRPr>
            </a:lvl6pPr>
            <a:lvl7pPr marL="3004140" indent="-231088" eaLnBrk="0" fontAlgn="base" hangingPunct="0">
              <a:spcBef>
                <a:spcPct val="0"/>
              </a:spcBef>
              <a:spcAft>
                <a:spcPct val="0"/>
              </a:spcAft>
              <a:defRPr sz="2000">
                <a:solidFill>
                  <a:schemeClr val="tx1"/>
                </a:solidFill>
                <a:latin typeface="Tahoma" pitchFamily="34" charset="0"/>
                <a:cs typeface="Arial" charset="0"/>
              </a:defRPr>
            </a:lvl7pPr>
            <a:lvl8pPr marL="3466314" indent="-231088" eaLnBrk="0" fontAlgn="base" hangingPunct="0">
              <a:spcBef>
                <a:spcPct val="0"/>
              </a:spcBef>
              <a:spcAft>
                <a:spcPct val="0"/>
              </a:spcAft>
              <a:defRPr sz="2000">
                <a:solidFill>
                  <a:schemeClr val="tx1"/>
                </a:solidFill>
                <a:latin typeface="Tahoma" pitchFamily="34" charset="0"/>
                <a:cs typeface="Arial" charset="0"/>
              </a:defRPr>
            </a:lvl8pPr>
            <a:lvl9pPr marL="3928491" indent="-231088"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fld id="{BC629679-3A99-4186-A744-1223504DE69B}" type="slidenum">
              <a:rPr lang="en-IN" sz="1200">
                <a:latin typeface="Arial" charset="0"/>
              </a:rPr>
              <a:pPr eaLnBrk="1" hangingPunct="1"/>
              <a:t>2</a:t>
            </a:fld>
            <a:endParaRPr lang="en-IN" sz="1200">
              <a:latin typeface="Arial" charset="0"/>
            </a:endParaRPr>
          </a:p>
        </p:txBody>
      </p:sp>
      <p:sp>
        <p:nvSpPr>
          <p:cNvPr id="25603" name="Rectangle 7"/>
          <p:cNvSpPr txBox="1">
            <a:spLocks noGrp="1" noChangeArrowheads="1"/>
          </p:cNvSpPr>
          <p:nvPr/>
        </p:nvSpPr>
        <p:spPr bwMode="auto">
          <a:xfrm>
            <a:off x="4180361" y="8400476"/>
            <a:ext cx="3198051" cy="4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8" tIns="46403" rIns="92808" bIns="46403" anchor="b"/>
          <a:lstStyle>
            <a:lvl1pPr defTabSz="919163" eaLnBrk="0" hangingPunct="0">
              <a:defRPr sz="2000">
                <a:solidFill>
                  <a:schemeClr val="tx1"/>
                </a:solidFill>
                <a:latin typeface="Tahoma" pitchFamily="34" charset="0"/>
                <a:cs typeface="Arial" charset="0"/>
              </a:defRPr>
            </a:lvl1pPr>
            <a:lvl2pPr marL="742950" indent="-285750" defTabSz="919163" eaLnBrk="0" hangingPunct="0">
              <a:defRPr sz="2000">
                <a:solidFill>
                  <a:schemeClr val="tx1"/>
                </a:solidFill>
                <a:latin typeface="Tahoma" pitchFamily="34" charset="0"/>
                <a:cs typeface="Arial" charset="0"/>
              </a:defRPr>
            </a:lvl2pPr>
            <a:lvl3pPr marL="1143000" indent="-228600" defTabSz="919163" eaLnBrk="0" hangingPunct="0">
              <a:defRPr sz="2000">
                <a:solidFill>
                  <a:schemeClr val="tx1"/>
                </a:solidFill>
                <a:latin typeface="Tahoma" pitchFamily="34" charset="0"/>
                <a:cs typeface="Arial" charset="0"/>
              </a:defRPr>
            </a:lvl3pPr>
            <a:lvl4pPr marL="1600200" indent="-228600" defTabSz="919163" eaLnBrk="0" hangingPunct="0">
              <a:defRPr sz="2000">
                <a:solidFill>
                  <a:schemeClr val="tx1"/>
                </a:solidFill>
                <a:latin typeface="Tahoma" pitchFamily="34" charset="0"/>
                <a:cs typeface="Arial" charset="0"/>
              </a:defRPr>
            </a:lvl4pPr>
            <a:lvl5pPr marL="2057400" indent="-228600" defTabSz="919163" eaLnBrk="0" hangingPunct="0">
              <a:defRPr sz="2000">
                <a:solidFill>
                  <a:schemeClr val="tx1"/>
                </a:solidFill>
                <a:latin typeface="Tahoma" pitchFamily="34" charset="0"/>
                <a:cs typeface="Arial" charset="0"/>
              </a:defRPr>
            </a:lvl5pPr>
            <a:lvl6pPr marL="2514600" indent="-228600" defTabSz="919163" eaLnBrk="0" fontAlgn="base" hangingPunct="0">
              <a:spcBef>
                <a:spcPct val="0"/>
              </a:spcBef>
              <a:spcAft>
                <a:spcPct val="0"/>
              </a:spcAft>
              <a:defRPr sz="2000">
                <a:solidFill>
                  <a:schemeClr val="tx1"/>
                </a:solidFill>
                <a:latin typeface="Tahoma" pitchFamily="34" charset="0"/>
                <a:cs typeface="Arial" charset="0"/>
              </a:defRPr>
            </a:lvl6pPr>
            <a:lvl7pPr marL="2971800" indent="-228600" defTabSz="919163" eaLnBrk="0" fontAlgn="base" hangingPunct="0">
              <a:spcBef>
                <a:spcPct val="0"/>
              </a:spcBef>
              <a:spcAft>
                <a:spcPct val="0"/>
              </a:spcAft>
              <a:defRPr sz="2000">
                <a:solidFill>
                  <a:schemeClr val="tx1"/>
                </a:solidFill>
                <a:latin typeface="Tahoma" pitchFamily="34" charset="0"/>
                <a:cs typeface="Arial" charset="0"/>
              </a:defRPr>
            </a:lvl7pPr>
            <a:lvl8pPr marL="3429000" indent="-228600" defTabSz="919163" eaLnBrk="0" fontAlgn="base" hangingPunct="0">
              <a:spcBef>
                <a:spcPct val="0"/>
              </a:spcBef>
              <a:spcAft>
                <a:spcPct val="0"/>
              </a:spcAft>
              <a:defRPr sz="2000">
                <a:solidFill>
                  <a:schemeClr val="tx1"/>
                </a:solidFill>
                <a:latin typeface="Tahoma" pitchFamily="34" charset="0"/>
                <a:cs typeface="Arial" charset="0"/>
              </a:defRPr>
            </a:lvl8pPr>
            <a:lvl9pPr marL="3886200" indent="-228600" defTabSz="919163" eaLnBrk="0" fontAlgn="base" hangingPunct="0">
              <a:spcBef>
                <a:spcPct val="0"/>
              </a:spcBef>
              <a:spcAft>
                <a:spcPct val="0"/>
              </a:spcAft>
              <a:defRPr sz="2000">
                <a:solidFill>
                  <a:schemeClr val="tx1"/>
                </a:solidFill>
                <a:latin typeface="Tahoma" pitchFamily="34" charset="0"/>
                <a:cs typeface="Arial" charset="0"/>
              </a:defRPr>
            </a:lvl9pPr>
          </a:lstStyle>
          <a:p>
            <a:pPr algn="r" eaLnBrk="1" hangingPunct="1"/>
            <a:fld id="{395AE05F-8A15-43B8-8C5E-5F07ECE87F80}" type="slidenum">
              <a:rPr lang="en-US" sz="1200">
                <a:latin typeface="Arial" charset="0"/>
              </a:rPr>
              <a:pPr algn="r" eaLnBrk="1" hangingPunct="1"/>
              <a:t>2</a:t>
            </a:fld>
            <a:endParaRPr lang="en-US" sz="1200">
              <a:latin typeface="Arial" charset="0"/>
            </a:endParaRPr>
          </a:p>
        </p:txBody>
      </p:sp>
      <p:sp>
        <p:nvSpPr>
          <p:cNvPr id="25604" name="Rectangle 2"/>
          <p:cNvSpPr>
            <a:spLocks noGrp="1" noRot="1" noChangeAspect="1" noChangeArrowheads="1" noTextEdit="1"/>
          </p:cNvSpPr>
          <p:nvPr>
            <p:ph type="sldImg"/>
          </p:nvPr>
        </p:nvSpPr>
        <p:spPr>
          <a:xfrm>
            <a:off x="749300" y="665163"/>
            <a:ext cx="5886450" cy="3314700"/>
          </a:xfrm>
          <a:ln/>
        </p:spPr>
      </p:sp>
      <p:sp>
        <p:nvSpPr>
          <p:cNvPr id="25605" name="Rectangle 3"/>
          <p:cNvSpPr>
            <a:spLocks noGrp="1" noChangeArrowheads="1"/>
          </p:cNvSpPr>
          <p:nvPr>
            <p:ph type="body" idx="1"/>
          </p:nvPr>
        </p:nvSpPr>
        <p:spPr>
          <a:xfrm>
            <a:off x="738012" y="4199471"/>
            <a:ext cx="5904094" cy="39798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8" tIns="46403" rIns="92808" bIns="46403"/>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62885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810100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AD7D8D2-4CE1-4500-BCCE-F5BA02F925B4}" type="slidenum">
              <a:rPr lang="en-US" smtClean="0"/>
              <a:pPr/>
              <a:t>45</a:t>
            </a:fld>
            <a:endParaRPr lang="en-US" dirty="0"/>
          </a:p>
        </p:txBody>
      </p:sp>
    </p:spTree>
    <p:extLst>
      <p:ext uri="{BB962C8B-B14F-4D97-AF65-F5344CB8AC3E}">
        <p14:creationId xmlns:p14="http://schemas.microsoft.com/office/powerpoint/2010/main" val="117493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995AA6-6428-4118-877E-5351D5628487}" type="slidenum">
              <a:rPr lang="en-US" smtClean="0"/>
              <a:pPr fontAlgn="base">
                <a:spcBef>
                  <a:spcPct val="0"/>
                </a:spcBef>
                <a:spcAft>
                  <a:spcPct val="0"/>
                </a:spcAft>
                <a:defRPr/>
              </a:pPr>
              <a:t>46</a:t>
            </a:fld>
            <a:endParaRPr lang="en-US" dirty="0"/>
          </a:p>
        </p:txBody>
      </p:sp>
    </p:spTree>
    <p:extLst>
      <p:ext uri="{BB962C8B-B14F-4D97-AF65-F5344CB8AC3E}">
        <p14:creationId xmlns:p14="http://schemas.microsoft.com/office/powerpoint/2010/main" val="327141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995AA6-6428-4118-877E-5351D5628487}" type="slidenum">
              <a:rPr lang="en-US" smtClean="0"/>
              <a:pPr fontAlgn="base">
                <a:spcBef>
                  <a:spcPct val="0"/>
                </a:spcBef>
                <a:spcAft>
                  <a:spcPct val="0"/>
                </a:spcAft>
                <a:defRPr/>
              </a:pPr>
              <a:t>47</a:t>
            </a:fld>
            <a:endParaRPr lang="en-US" dirty="0"/>
          </a:p>
        </p:txBody>
      </p:sp>
    </p:spTree>
    <p:extLst>
      <p:ext uri="{BB962C8B-B14F-4D97-AF65-F5344CB8AC3E}">
        <p14:creationId xmlns:p14="http://schemas.microsoft.com/office/powerpoint/2010/main" val="1254364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87909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95954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492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1203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29371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1559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1BFA8FD-36A4-4735-ACAD-A3009BBB1214}" type="slidenum">
              <a:rPr lang="en-IN" smtClean="0">
                <a:latin typeface="Arial" charset="0"/>
                <a:cs typeface="Arial" charset="0"/>
              </a:rPr>
              <a:pPr/>
              <a:t>3</a:t>
            </a:fld>
            <a:endParaRPr lang="en-IN" smtClean="0">
              <a:latin typeface="Arial" charset="0"/>
              <a:cs typeface="Arial" charset="0"/>
            </a:endParaRPr>
          </a:p>
        </p:txBody>
      </p:sp>
      <p:sp>
        <p:nvSpPr>
          <p:cNvPr id="24579" name="Rectangle 7"/>
          <p:cNvSpPr txBox="1">
            <a:spLocks noGrp="1" noChangeArrowheads="1"/>
          </p:cNvSpPr>
          <p:nvPr/>
        </p:nvSpPr>
        <p:spPr bwMode="auto">
          <a:xfrm>
            <a:off x="4198747" y="9204062"/>
            <a:ext cx="3212117" cy="484513"/>
          </a:xfrm>
          <a:prstGeom prst="rect">
            <a:avLst/>
          </a:prstGeom>
          <a:noFill/>
          <a:ln w="9525">
            <a:noFill/>
            <a:miter lim="800000"/>
            <a:headEnd/>
            <a:tailEnd/>
          </a:ln>
        </p:spPr>
        <p:txBody>
          <a:bodyPr lIns="97642" tIns="48820" rIns="97642" bIns="48820" anchor="b"/>
          <a:lstStyle/>
          <a:p>
            <a:pPr algn="r"/>
            <a:fld id="{B6153D83-F51B-4E61-85B8-E55190F17E51}" type="slidenum">
              <a:rPr lang="en-US" sz="1300">
                <a:latin typeface="Arial" charset="0"/>
              </a:rPr>
              <a:pPr algn="r"/>
              <a:t>3</a:t>
            </a:fld>
            <a:endParaRPr lang="en-US" sz="1300">
              <a:latin typeface="Arial" charset="0"/>
            </a:endParaRPr>
          </a:p>
        </p:txBody>
      </p:sp>
      <p:sp>
        <p:nvSpPr>
          <p:cNvPr id="24580" name="Rectangle 2"/>
          <p:cNvSpPr>
            <a:spLocks noGrp="1" noRot="1" noChangeAspect="1" noChangeArrowheads="1" noTextEdit="1"/>
          </p:cNvSpPr>
          <p:nvPr>
            <p:ph type="sldImg"/>
          </p:nvPr>
        </p:nvSpPr>
        <p:spPr>
          <a:xfrm>
            <a:off x="479425" y="725488"/>
            <a:ext cx="6457950" cy="3635375"/>
          </a:xfrm>
          <a:ln/>
        </p:spPr>
      </p:sp>
      <p:sp>
        <p:nvSpPr>
          <p:cNvPr id="24581" name="Rectangle 3"/>
          <p:cNvSpPr>
            <a:spLocks noGrp="1" noChangeArrowheads="1"/>
          </p:cNvSpPr>
          <p:nvPr>
            <p:ph type="body" idx="1"/>
          </p:nvPr>
        </p:nvSpPr>
        <p:spPr>
          <a:noFill/>
          <a:ln/>
        </p:spPr>
        <p:txBody>
          <a:bodyPr lIns="97642" tIns="48820" rIns="97642" bIns="48820"/>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53965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78278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defTabSz="914383" fontAlgn="base">
              <a:spcBef>
                <a:spcPct val="0"/>
              </a:spcBef>
              <a:spcAft>
                <a:spcPct val="0"/>
              </a:spcAft>
              <a:defRPr/>
            </a:pPr>
            <a:fld id="{6AD7D8D2-4CE1-4500-BCCE-F5BA02F925B4}" type="slidenum">
              <a:rPr lang="en-US">
                <a:solidFill>
                  <a:srgbClr val="000000"/>
                </a:solidFill>
                <a:latin typeface="Arial" pitchFamily="34" charset="0"/>
                <a:cs typeface="Arial" pitchFamily="34" charset="0"/>
              </a:rPr>
              <a:pPr defTabSz="914383" fontAlgn="base">
                <a:spcBef>
                  <a:spcPct val="0"/>
                </a:spcBef>
                <a:spcAft>
                  <a:spcPct val="0"/>
                </a:spcAft>
                <a:defRPr/>
              </a:pPr>
              <a:t>92</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868636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defTabSz="914383" fontAlgn="base">
              <a:spcBef>
                <a:spcPct val="0"/>
              </a:spcBef>
              <a:spcAft>
                <a:spcPct val="0"/>
              </a:spcAft>
              <a:defRPr/>
            </a:pPr>
            <a:fld id="{6AD7D8D2-4CE1-4500-BCCE-F5BA02F925B4}" type="slidenum">
              <a:rPr lang="en-US">
                <a:solidFill>
                  <a:srgbClr val="000000"/>
                </a:solidFill>
                <a:latin typeface="Arial" pitchFamily="34" charset="0"/>
                <a:cs typeface="Arial" pitchFamily="34" charset="0"/>
              </a:rPr>
              <a:pPr defTabSz="914383" fontAlgn="base">
                <a:spcBef>
                  <a:spcPct val="0"/>
                </a:spcBef>
                <a:spcAft>
                  <a:spcPct val="0"/>
                </a:spcAft>
                <a:defRPr/>
              </a:pPr>
              <a:t>93</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546059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defTabSz="914383" fontAlgn="base">
              <a:spcBef>
                <a:spcPct val="0"/>
              </a:spcBef>
              <a:spcAft>
                <a:spcPct val="0"/>
              </a:spcAft>
              <a:defRPr/>
            </a:pPr>
            <a:fld id="{6AD7D8D2-4CE1-4500-BCCE-F5BA02F925B4}" type="slidenum">
              <a:rPr lang="en-US">
                <a:solidFill>
                  <a:srgbClr val="000000"/>
                </a:solidFill>
                <a:latin typeface="Arial" pitchFamily="34" charset="0"/>
                <a:cs typeface="Arial" pitchFamily="34" charset="0"/>
              </a:rPr>
              <a:pPr defTabSz="914383" fontAlgn="base">
                <a:spcBef>
                  <a:spcPct val="0"/>
                </a:spcBef>
                <a:spcAft>
                  <a:spcPct val="0"/>
                </a:spcAft>
                <a:defRPr/>
              </a:pPr>
              <a:t>94</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82680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defTabSz="914383" fontAlgn="base">
              <a:spcBef>
                <a:spcPct val="0"/>
              </a:spcBef>
              <a:spcAft>
                <a:spcPct val="0"/>
              </a:spcAft>
              <a:defRPr/>
            </a:pPr>
            <a:fld id="{6AD7D8D2-4CE1-4500-BCCE-F5BA02F925B4}" type="slidenum">
              <a:rPr lang="en-US">
                <a:solidFill>
                  <a:srgbClr val="000000"/>
                </a:solidFill>
                <a:latin typeface="Arial" pitchFamily="34" charset="0"/>
                <a:cs typeface="Arial" pitchFamily="34" charset="0"/>
              </a:rPr>
              <a:pPr defTabSz="914383" fontAlgn="base">
                <a:spcBef>
                  <a:spcPct val="0"/>
                </a:spcBef>
                <a:spcAft>
                  <a:spcPct val="0"/>
                </a:spcAft>
                <a:defRPr/>
              </a:pPr>
              <a:t>95</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902907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defTabSz="914383" fontAlgn="base">
              <a:spcBef>
                <a:spcPct val="0"/>
              </a:spcBef>
              <a:spcAft>
                <a:spcPct val="0"/>
              </a:spcAft>
              <a:defRPr/>
            </a:pPr>
            <a:fld id="{6AD7D8D2-4CE1-4500-BCCE-F5BA02F925B4}" type="slidenum">
              <a:rPr lang="en-US">
                <a:solidFill>
                  <a:srgbClr val="000000"/>
                </a:solidFill>
                <a:latin typeface="Arial" pitchFamily="34" charset="0"/>
                <a:cs typeface="Arial" pitchFamily="34" charset="0"/>
              </a:rPr>
              <a:pPr defTabSz="914383" fontAlgn="base">
                <a:spcBef>
                  <a:spcPct val="0"/>
                </a:spcBef>
                <a:spcAft>
                  <a:spcPct val="0"/>
                </a:spcAft>
                <a:defRPr/>
              </a:pPr>
              <a:t>96</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28663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30724" name="Slide Number Placeholder 3"/>
          <p:cNvSpPr>
            <a:spLocks noGrp="1"/>
          </p:cNvSpPr>
          <p:nvPr>
            <p:ph type="sldNum" sz="quarter" idx="5"/>
          </p:nvPr>
        </p:nvSpPr>
        <p:spPr>
          <a:noFill/>
        </p:spPr>
        <p:txBody>
          <a:bodyPr/>
          <a:lstStyle/>
          <a:p>
            <a:fld id="{36A232FB-36DC-4726-B027-06A515047C2E}" type="slidenum">
              <a:rPr lang="en-IN" smtClean="0">
                <a:latin typeface="Arial" charset="0"/>
                <a:cs typeface="Arial" charset="0"/>
              </a:rPr>
              <a:pPr/>
              <a:t>98</a:t>
            </a:fld>
            <a:endParaRPr lang="en-IN" smtClean="0">
              <a:latin typeface="Arial" charset="0"/>
              <a:cs typeface="Arial" charset="0"/>
            </a:endParaRPr>
          </a:p>
        </p:txBody>
      </p:sp>
    </p:spTree>
    <p:extLst>
      <p:ext uri="{BB962C8B-B14F-4D97-AF65-F5344CB8AC3E}">
        <p14:creationId xmlns:p14="http://schemas.microsoft.com/office/powerpoint/2010/main" val="385884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31748" name="Slide Number Placeholder 3"/>
          <p:cNvSpPr>
            <a:spLocks noGrp="1"/>
          </p:cNvSpPr>
          <p:nvPr>
            <p:ph type="sldNum" sz="quarter" idx="5"/>
          </p:nvPr>
        </p:nvSpPr>
        <p:spPr>
          <a:noFill/>
        </p:spPr>
        <p:txBody>
          <a:bodyPr/>
          <a:lstStyle/>
          <a:p>
            <a:fld id="{BAC5354A-050F-449F-90CD-D4A624DE6FC4}" type="slidenum">
              <a:rPr lang="en-IN" smtClean="0">
                <a:latin typeface="Arial" charset="0"/>
                <a:cs typeface="Arial" charset="0"/>
              </a:rPr>
              <a:pPr/>
              <a:t>99</a:t>
            </a:fld>
            <a:endParaRPr lang="en-IN" smtClean="0">
              <a:latin typeface="Arial" charset="0"/>
              <a:cs typeface="Arial" charset="0"/>
            </a:endParaRPr>
          </a:p>
        </p:txBody>
      </p:sp>
    </p:spTree>
    <p:extLst>
      <p:ext uri="{BB962C8B-B14F-4D97-AF65-F5344CB8AC3E}">
        <p14:creationId xmlns:p14="http://schemas.microsoft.com/office/powerpoint/2010/main" val="2805723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txBox="1">
            <a:spLocks noGrp="1" noChangeArrowheads="1"/>
          </p:cNvSpPr>
          <p:nvPr/>
        </p:nvSpPr>
        <p:spPr bwMode="auto">
          <a:xfrm>
            <a:off x="4143588" y="9119473"/>
            <a:ext cx="3169919" cy="480060"/>
          </a:xfrm>
          <a:prstGeom prst="rect">
            <a:avLst/>
          </a:prstGeom>
          <a:noFill/>
          <a:ln w="9525">
            <a:noFill/>
            <a:miter lim="800000"/>
            <a:headEnd/>
            <a:tailEnd/>
          </a:ln>
        </p:spPr>
        <p:txBody>
          <a:bodyPr lIns="92421" tIns="46209" rIns="92421" bIns="46209" anchor="b"/>
          <a:lstStyle/>
          <a:p>
            <a:pPr algn="r" defTabSz="924351" fontAlgn="base">
              <a:spcBef>
                <a:spcPct val="0"/>
              </a:spcBef>
              <a:spcAft>
                <a:spcPct val="0"/>
              </a:spcAft>
            </a:pPr>
            <a:fld id="{B7AEBDB5-DB0F-4BE7-A09B-5370DA9B68AB}" type="slidenum">
              <a:rPr lang="en-US" sz="1200">
                <a:solidFill>
                  <a:srgbClr val="000000"/>
                </a:solidFill>
                <a:latin typeface="Arial" charset="0"/>
                <a:cs typeface="Arial" charset="0"/>
              </a:rPr>
              <a:pPr algn="r" defTabSz="924351" fontAlgn="base">
                <a:spcBef>
                  <a:spcPct val="0"/>
                </a:spcBef>
                <a:spcAft>
                  <a:spcPct val="0"/>
                </a:spcAft>
              </a:pPr>
              <a:t>100</a:t>
            </a:fld>
            <a:endParaRPr lang="en-US" sz="1200">
              <a:solidFill>
                <a:srgbClr val="000000"/>
              </a:solidFill>
              <a:latin typeface="Arial" charset="0"/>
              <a:cs typeface="Arial" charset="0"/>
            </a:endParaRPr>
          </a:p>
        </p:txBody>
      </p:sp>
      <p:sp>
        <p:nvSpPr>
          <p:cNvPr id="28676" name="Rectangle 2"/>
          <p:cNvSpPr>
            <a:spLocks noGrp="1" noRot="1" noChangeAspect="1" noChangeArrowheads="1" noTextEdit="1"/>
          </p:cNvSpPr>
          <p:nvPr>
            <p:ph type="sldImg"/>
          </p:nvPr>
        </p:nvSpPr>
        <p:spPr>
          <a:xfrm>
            <a:off x="460375" y="719138"/>
            <a:ext cx="6397625" cy="3602037"/>
          </a:xfrm>
          <a:ln/>
        </p:spPr>
      </p:sp>
      <p:sp>
        <p:nvSpPr>
          <p:cNvPr id="28677" name="Rectangle 3"/>
          <p:cNvSpPr>
            <a:spLocks noGrp="1" noChangeArrowheads="1"/>
          </p:cNvSpPr>
          <p:nvPr>
            <p:ph type="body" idx="1"/>
          </p:nvPr>
        </p:nvSpPr>
        <p:spPr>
          <a:noFill/>
          <a:ln/>
        </p:spPr>
        <p:txBody>
          <a:bodyPr lIns="92421" tIns="46209" rIns="92421" bIns="46209"/>
          <a:lstStyle/>
          <a:p>
            <a:pPr eaLnBrk="1" hangingPunct="1"/>
            <a:endParaRPr lang="en-US" dirty="0" smtClean="0">
              <a:latin typeface="Arial" charset="0"/>
              <a:cs typeface="Arial" charset="0"/>
            </a:endParaRPr>
          </a:p>
        </p:txBody>
      </p:sp>
    </p:spTree>
    <p:extLst>
      <p:ext uri="{BB962C8B-B14F-4D97-AF65-F5344CB8AC3E}">
        <p14:creationId xmlns:p14="http://schemas.microsoft.com/office/powerpoint/2010/main" val="25510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txBox="1">
            <a:spLocks noGrp="1" noChangeArrowheads="1"/>
          </p:cNvSpPr>
          <p:nvPr/>
        </p:nvSpPr>
        <p:spPr bwMode="auto">
          <a:xfrm>
            <a:off x="4143588" y="9119473"/>
            <a:ext cx="3169919" cy="480060"/>
          </a:xfrm>
          <a:prstGeom prst="rect">
            <a:avLst/>
          </a:prstGeom>
          <a:noFill/>
          <a:ln w="9525">
            <a:noFill/>
            <a:miter lim="800000"/>
            <a:headEnd/>
            <a:tailEnd/>
          </a:ln>
        </p:spPr>
        <p:txBody>
          <a:bodyPr lIns="92421" tIns="46209" rIns="92421" bIns="46209" anchor="b"/>
          <a:lstStyle/>
          <a:p>
            <a:pPr algn="r" defTabSz="924351" fontAlgn="base">
              <a:spcBef>
                <a:spcPct val="0"/>
              </a:spcBef>
              <a:spcAft>
                <a:spcPct val="0"/>
              </a:spcAft>
            </a:pPr>
            <a:fld id="{B7AEBDB5-DB0F-4BE7-A09B-5370DA9B68AB}" type="slidenum">
              <a:rPr lang="en-US" sz="1200">
                <a:solidFill>
                  <a:srgbClr val="000000"/>
                </a:solidFill>
                <a:latin typeface="Arial" charset="0"/>
                <a:cs typeface="Arial" charset="0"/>
              </a:rPr>
              <a:pPr algn="r" defTabSz="924351" fontAlgn="base">
                <a:spcBef>
                  <a:spcPct val="0"/>
                </a:spcBef>
                <a:spcAft>
                  <a:spcPct val="0"/>
                </a:spcAft>
              </a:pPr>
              <a:t>101</a:t>
            </a:fld>
            <a:endParaRPr lang="en-US" sz="1200">
              <a:solidFill>
                <a:srgbClr val="000000"/>
              </a:solidFill>
              <a:latin typeface="Arial" charset="0"/>
              <a:cs typeface="Arial" charset="0"/>
            </a:endParaRPr>
          </a:p>
        </p:txBody>
      </p:sp>
      <p:sp>
        <p:nvSpPr>
          <p:cNvPr id="28676" name="Rectangle 2"/>
          <p:cNvSpPr>
            <a:spLocks noGrp="1" noRot="1" noChangeAspect="1" noChangeArrowheads="1" noTextEdit="1"/>
          </p:cNvSpPr>
          <p:nvPr>
            <p:ph type="sldImg"/>
          </p:nvPr>
        </p:nvSpPr>
        <p:spPr>
          <a:xfrm>
            <a:off x="460375" y="719138"/>
            <a:ext cx="6397625" cy="3602037"/>
          </a:xfrm>
          <a:ln/>
        </p:spPr>
      </p:sp>
      <p:sp>
        <p:nvSpPr>
          <p:cNvPr id="28677" name="Rectangle 3"/>
          <p:cNvSpPr>
            <a:spLocks noGrp="1" noChangeArrowheads="1"/>
          </p:cNvSpPr>
          <p:nvPr>
            <p:ph type="body" idx="1"/>
          </p:nvPr>
        </p:nvSpPr>
        <p:spPr>
          <a:noFill/>
          <a:ln/>
        </p:spPr>
        <p:txBody>
          <a:bodyPr lIns="92421" tIns="46209" rIns="92421" bIns="46209"/>
          <a:lstStyle/>
          <a:p>
            <a:pPr eaLnBrk="1" hangingPunct="1"/>
            <a:endParaRPr lang="en-US" dirty="0" smtClean="0">
              <a:latin typeface="Arial" charset="0"/>
              <a:cs typeface="Arial" charset="0"/>
            </a:endParaRPr>
          </a:p>
        </p:txBody>
      </p:sp>
    </p:spTree>
    <p:extLst>
      <p:ext uri="{BB962C8B-B14F-4D97-AF65-F5344CB8AC3E}">
        <p14:creationId xmlns:p14="http://schemas.microsoft.com/office/powerpoint/2010/main" val="376713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F3DA324-9E50-41F2-9EFD-1E0E324E64C1}" type="slidenum">
              <a:rPr lang="en-IN" smtClean="0">
                <a:latin typeface="Arial" charset="0"/>
                <a:cs typeface="Arial" charset="0"/>
              </a:rPr>
              <a:pPr/>
              <a:t>4</a:t>
            </a:fld>
            <a:endParaRPr lang="en-IN" smtClean="0">
              <a:latin typeface="Arial" charset="0"/>
              <a:cs typeface="Arial" charset="0"/>
            </a:endParaRPr>
          </a:p>
        </p:txBody>
      </p:sp>
      <p:sp>
        <p:nvSpPr>
          <p:cNvPr id="27651" name="Rectangle 7"/>
          <p:cNvSpPr txBox="1">
            <a:spLocks noGrp="1" noChangeArrowheads="1"/>
          </p:cNvSpPr>
          <p:nvPr/>
        </p:nvSpPr>
        <p:spPr bwMode="auto">
          <a:xfrm>
            <a:off x="4217119" y="8463539"/>
            <a:ext cx="3226173" cy="443904"/>
          </a:xfrm>
          <a:prstGeom prst="rect">
            <a:avLst/>
          </a:prstGeom>
          <a:noFill/>
          <a:ln w="9525">
            <a:noFill/>
            <a:miter lim="800000"/>
            <a:headEnd/>
            <a:tailEnd/>
          </a:ln>
        </p:spPr>
        <p:txBody>
          <a:bodyPr lIns="94206" tIns="47103" rIns="94206" bIns="47103" anchor="b"/>
          <a:lstStyle/>
          <a:p>
            <a:pPr algn="r" defTabSz="941480"/>
            <a:fld id="{8DEC7FF5-EC12-4ECE-B6B0-FDBE83F90A92}" type="slidenum">
              <a:rPr lang="en-US" sz="1200">
                <a:latin typeface="Arial" charset="0"/>
              </a:rPr>
              <a:pPr algn="r" defTabSz="941480"/>
              <a:t>4</a:t>
            </a:fld>
            <a:endParaRPr lang="en-US" sz="1200" dirty="0">
              <a:latin typeface="Arial" charset="0"/>
            </a:endParaRPr>
          </a:p>
        </p:txBody>
      </p:sp>
      <p:sp>
        <p:nvSpPr>
          <p:cNvPr id="27652" name="Rectangle 2"/>
          <p:cNvSpPr>
            <a:spLocks noGrp="1" noRot="1" noChangeAspect="1" noChangeArrowheads="1" noTextEdit="1"/>
          </p:cNvSpPr>
          <p:nvPr>
            <p:ph type="sldImg"/>
          </p:nvPr>
        </p:nvSpPr>
        <p:spPr>
          <a:xfrm>
            <a:off x="758825" y="668338"/>
            <a:ext cx="5930900" cy="3340100"/>
          </a:xfrm>
          <a:ln/>
        </p:spPr>
      </p:sp>
      <p:sp>
        <p:nvSpPr>
          <p:cNvPr id="27653" name="Rectangle 3"/>
          <p:cNvSpPr>
            <a:spLocks noGrp="1" noChangeArrowheads="1"/>
          </p:cNvSpPr>
          <p:nvPr>
            <p:ph type="body" idx="1"/>
          </p:nvPr>
        </p:nvSpPr>
        <p:spPr>
          <a:xfrm>
            <a:off x="741056" y="4230224"/>
            <a:ext cx="5962906" cy="4010590"/>
          </a:xfrm>
          <a:noFill/>
          <a:ln/>
        </p:spPr>
        <p:txBody>
          <a:bodyPr lIns="94206" tIns="47103" rIns="94206" bIns="47103"/>
          <a:lstStyle/>
          <a:p>
            <a:pPr eaLnBrk="1" hangingPunct="1"/>
            <a:endParaRPr lang="en-US" dirty="0" smtClean="0">
              <a:latin typeface="Arial" charset="0"/>
              <a:cs typeface="Arial" charset="0"/>
            </a:endParaRPr>
          </a:p>
        </p:txBody>
      </p:sp>
    </p:spTree>
    <p:extLst>
      <p:ext uri="{BB962C8B-B14F-4D97-AF65-F5344CB8AC3E}">
        <p14:creationId xmlns:p14="http://schemas.microsoft.com/office/powerpoint/2010/main" val="3187426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725488"/>
            <a:ext cx="6457950" cy="3635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7D8D2-4CE1-4500-BCCE-F5BA02F925B4}" type="slidenum">
              <a:rPr lang="en-US" smtClean="0"/>
              <a:pPr/>
              <a:t>102</a:t>
            </a:fld>
            <a:endParaRPr lang="en-US"/>
          </a:p>
        </p:txBody>
      </p:sp>
    </p:spTree>
    <p:extLst>
      <p:ext uri="{BB962C8B-B14F-4D97-AF65-F5344CB8AC3E}">
        <p14:creationId xmlns:p14="http://schemas.microsoft.com/office/powerpoint/2010/main" val="1132698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725488"/>
            <a:ext cx="6457950" cy="3635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7D8D2-4CE1-4500-BCCE-F5BA02F925B4}" type="slidenum">
              <a:rPr lang="en-US" smtClean="0"/>
              <a:pPr/>
              <a:t>103</a:t>
            </a:fld>
            <a:endParaRPr lang="en-US" dirty="0"/>
          </a:p>
        </p:txBody>
      </p:sp>
    </p:spTree>
    <p:extLst>
      <p:ext uri="{BB962C8B-B14F-4D97-AF65-F5344CB8AC3E}">
        <p14:creationId xmlns:p14="http://schemas.microsoft.com/office/powerpoint/2010/main" val="3818259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725488"/>
            <a:ext cx="6457950" cy="3635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7D8D2-4CE1-4500-BCCE-F5BA02F925B4}" type="slidenum">
              <a:rPr lang="en-US" smtClean="0"/>
              <a:pPr/>
              <a:t>104</a:t>
            </a:fld>
            <a:endParaRPr lang="en-US"/>
          </a:p>
        </p:txBody>
      </p:sp>
    </p:spTree>
    <p:extLst>
      <p:ext uri="{BB962C8B-B14F-4D97-AF65-F5344CB8AC3E}">
        <p14:creationId xmlns:p14="http://schemas.microsoft.com/office/powerpoint/2010/main" val="29257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487363"/>
            <a:ext cx="4041775" cy="2276475"/>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674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7"/>
          <p:cNvSpPr txBox="1">
            <a:spLocks noGrp="1" noChangeArrowheads="1"/>
          </p:cNvSpPr>
          <p:nvPr/>
        </p:nvSpPr>
        <p:spPr bwMode="auto">
          <a:xfrm>
            <a:off x="4180361" y="8400476"/>
            <a:ext cx="3198051" cy="4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1" tIns="46209" rIns="92421" bIns="46209" anchor="b"/>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r" eaLnBrk="1" hangingPunct="1"/>
            <a:fld id="{B615AF0B-9FB8-468B-B683-E4101D432F15}" type="slidenum">
              <a:rPr lang="en-US" sz="1200">
                <a:latin typeface="Arial" panose="020B0604020202020204" pitchFamily="34" charset="0"/>
              </a:rPr>
              <a:pPr algn="r" eaLnBrk="1" hangingPunct="1"/>
              <a:t>6</a:t>
            </a:fld>
            <a:endParaRPr lang="en-US" sz="1200">
              <a:latin typeface="Arial" panose="020B0604020202020204" pitchFamily="34" charset="0"/>
            </a:endParaRPr>
          </a:p>
        </p:txBody>
      </p:sp>
      <p:sp>
        <p:nvSpPr>
          <p:cNvPr id="34820" name="Rectangle 2"/>
          <p:cNvSpPr>
            <a:spLocks noGrp="1" noRot="1" noChangeAspect="1" noChangeArrowheads="1" noTextEdit="1"/>
          </p:cNvSpPr>
          <p:nvPr>
            <p:ph type="sldImg"/>
          </p:nvPr>
        </p:nvSpPr>
        <p:spPr>
          <a:xfrm>
            <a:off x="746125" y="663575"/>
            <a:ext cx="5891213" cy="3316288"/>
          </a:xfrm>
          <a:ln/>
        </p:spPr>
      </p:sp>
      <p:sp>
        <p:nvSpPr>
          <p:cNvPr id="34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21" tIns="46209" rIns="92421" bIns="46209"/>
          <a:lstStyle/>
          <a:p>
            <a:pPr eaLnBrk="1" hangingPunct="1"/>
            <a:endParaRPr lang="en-US" dirty="0" smtClean="0"/>
          </a:p>
        </p:txBody>
      </p:sp>
    </p:spTree>
    <p:extLst>
      <p:ext uri="{BB962C8B-B14F-4D97-AF65-F5344CB8AC3E}">
        <p14:creationId xmlns:p14="http://schemas.microsoft.com/office/powerpoint/2010/main" val="365647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2755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88270">
              <a:defRPr/>
            </a:pPr>
            <a:fld id="{D9874A04-D02F-472B-B278-853232590F74}" type="slidenum">
              <a:rPr lang="en-GB">
                <a:solidFill>
                  <a:prstClr val="black"/>
                </a:solidFill>
                <a:latin typeface="Calibri"/>
                <a:cs typeface="+mn-cs"/>
              </a:rPr>
              <a:pPr defTabSz="1088270">
                <a:defRPr/>
              </a:pPr>
              <a:t>11</a:t>
            </a:fld>
            <a:endParaRPr lang="en-GB" dirty="0">
              <a:solidFill>
                <a:prstClr val="black"/>
              </a:solidFill>
              <a:latin typeface="Calibri"/>
              <a:cs typeface="+mn-cs"/>
            </a:endParaRPr>
          </a:p>
        </p:txBody>
      </p:sp>
    </p:spTree>
    <p:extLst>
      <p:ext uri="{BB962C8B-B14F-4D97-AF65-F5344CB8AC3E}">
        <p14:creationId xmlns:p14="http://schemas.microsoft.com/office/powerpoint/2010/main" val="331184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74A04-D02F-472B-B278-853232590F74}"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61654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irst Slide">
    <p:spTree>
      <p:nvGrpSpPr>
        <p:cNvPr id="1" name=""/>
        <p:cNvGrpSpPr/>
        <p:nvPr/>
      </p:nvGrpSpPr>
      <p:grpSpPr>
        <a:xfrm>
          <a:off x="0" y="0"/>
          <a:ext cx="0" cy="0"/>
          <a:chOff x="0" y="0"/>
          <a:chExt cx="0" cy="0"/>
        </a:xfrm>
      </p:grpSpPr>
      <p:sp>
        <p:nvSpPr>
          <p:cNvPr id="14" name="Rectangle 13"/>
          <p:cNvSpPr/>
          <p:nvPr userDrawn="1"/>
        </p:nvSpPr>
        <p:spPr>
          <a:xfrm>
            <a:off x="0" y="0"/>
            <a:ext cx="91440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Rectangle 24"/>
          <p:cNvSpPr/>
          <p:nvPr userDrawn="1"/>
        </p:nvSpPr>
        <p:spPr>
          <a:xfrm>
            <a:off x="3022625" y="1582631"/>
            <a:ext cx="152399" cy="23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Rectangle 25"/>
          <p:cNvSpPr/>
          <p:nvPr userDrawn="1"/>
        </p:nvSpPr>
        <p:spPr>
          <a:xfrm>
            <a:off x="5920332" y="1582631"/>
            <a:ext cx="152399" cy="23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Rectangle 7"/>
          <p:cNvSpPr/>
          <p:nvPr userDrawn="1"/>
        </p:nvSpPr>
        <p:spPr>
          <a:xfrm>
            <a:off x="8429652" y="4748153"/>
            <a:ext cx="505267" cy="307777"/>
          </a:xfrm>
          <a:prstGeom prst="rect">
            <a:avLst/>
          </a:prstGeom>
        </p:spPr>
        <p:txBody>
          <a:bodyPr wrap="none">
            <a:spAutoFit/>
          </a:bodyPr>
          <a:lstStyle/>
          <a:p>
            <a:pPr>
              <a:defRPr/>
            </a:pPr>
            <a:r>
              <a:rPr lang="en-IN" sz="1400" dirty="0"/>
              <a:t>-</a:t>
            </a:r>
            <a:fld id="{4D538EFA-206E-48A2-A6B9-5BBC179FF14B}" type="slidenum">
              <a:rPr lang="en-IN" sz="1400" smtClean="0"/>
              <a:pPr>
                <a:defRPr/>
              </a:pPr>
              <a:t>‹#›</a:t>
            </a:fld>
            <a:r>
              <a:rPr lang="en-IN" sz="1400" dirty="0"/>
              <a:t>-</a:t>
            </a:r>
          </a:p>
        </p:txBody>
      </p:sp>
      <p:sp>
        <p:nvSpPr>
          <p:cNvPr id="9" name="Rectangle 8"/>
          <p:cNvSpPr/>
          <p:nvPr userDrawn="1"/>
        </p:nvSpPr>
        <p:spPr>
          <a:xfrm>
            <a:off x="23849" y="4727946"/>
            <a:ext cx="9120151" cy="60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p:cNvCxnSpPr/>
          <p:nvPr userDrawn="1"/>
        </p:nvCxnSpPr>
        <p:spPr>
          <a:xfrm>
            <a:off x="384458" y="430991"/>
            <a:ext cx="82421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Rectangle 5"/>
          <p:cNvSpPr/>
          <p:nvPr/>
        </p:nvSpPr>
        <p:spPr>
          <a:xfrm>
            <a:off x="13" y="4755137"/>
            <a:ext cx="9141619" cy="48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612575" y="4874166"/>
            <a:ext cx="984019" cy="274097"/>
          </a:xfrm>
        </p:spPr>
        <p:txBody>
          <a:bodyPr/>
          <a:lstStyle>
            <a:lvl1pPr>
              <a:defRPr sz="1000">
                <a:solidFill>
                  <a:schemeClr val="tx1"/>
                </a:solidFill>
              </a:defRPr>
            </a:lvl1pPr>
          </a:lstStyle>
          <a:p>
            <a:pPr>
              <a:defRPr/>
            </a:pPr>
            <a:fld id="{4D538EFA-206E-48A2-A6B9-5BBC179FF14B}" type="slidenum">
              <a:rPr lang="en-IN" smtClean="0"/>
              <a:pPr>
                <a:defRPr/>
              </a:pPr>
              <a:t>‹#›</a:t>
            </a:fld>
            <a:endParaRPr lang="en-IN" dirty="0"/>
          </a:p>
        </p:txBody>
      </p:sp>
    </p:spTree>
    <p:extLst>
      <p:ext uri="{BB962C8B-B14F-4D97-AF65-F5344CB8AC3E}">
        <p14:creationId xmlns:p14="http://schemas.microsoft.com/office/powerpoint/2010/main" val="183945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4" name="Rectangle 13"/>
          <p:cNvSpPr/>
          <p:nvPr userDrawn="1"/>
        </p:nvSpPr>
        <p:spPr>
          <a:xfrm>
            <a:off x="0" y="2"/>
            <a:ext cx="91440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Rectangle 24"/>
          <p:cNvSpPr/>
          <p:nvPr userDrawn="1"/>
        </p:nvSpPr>
        <p:spPr>
          <a:xfrm>
            <a:off x="3022625" y="1582631"/>
            <a:ext cx="152399" cy="23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Rectangle 25"/>
          <p:cNvSpPr/>
          <p:nvPr userDrawn="1"/>
        </p:nvSpPr>
        <p:spPr>
          <a:xfrm>
            <a:off x="5920332" y="1582631"/>
            <a:ext cx="152399" cy="23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29" name="Picture 5" descr="G:\Photographs of Kandla Port\37 Overview of Major Port of  Kandla.jpg"/>
          <p:cNvPicPr>
            <a:picLocks noChangeAspect="1" noChangeArrowheads="1"/>
          </p:cNvPicPr>
          <p:nvPr userDrawn="1"/>
        </p:nvPicPr>
        <p:blipFill>
          <a:blip r:embed="rId2" cstate="print"/>
          <a:srcRect/>
          <a:stretch>
            <a:fillRect/>
          </a:stretch>
        </p:blipFill>
        <p:spPr bwMode="auto">
          <a:xfrm>
            <a:off x="0" y="145239"/>
            <a:ext cx="9144000" cy="5003024"/>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D7528-3924-4ABF-AF82-24C2D4A3EE0E}" type="datetimeFigureOut">
              <a:rPr lang="en-US" smtClean="0"/>
              <a:pPr/>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C4DDA-DAD9-4D6C-B926-7DD80BCC811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DEB42E7-1CE1-49F3-87AC-76CA6C2ECE0B}" type="datetime1">
              <a:rPr lang="en-US" smtClean="0"/>
              <a:pPr>
                <a:defRPr/>
              </a:pPr>
              <a:t>3/6/2019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18C92ED1-FFB5-49C3-BA16-B5F288D32514}" type="slidenum">
              <a:rPr lang="en-IN" smtClean="0"/>
              <a:pPr>
                <a:defRPr/>
              </a:pPr>
              <a:t>‹#›</a:t>
            </a:fld>
            <a:endParaRPr lang="en-IN" dirty="0"/>
          </a:p>
        </p:txBody>
      </p:sp>
      <p:sp>
        <p:nvSpPr>
          <p:cNvPr id="6" name="Rectangle 5"/>
          <p:cNvSpPr/>
          <p:nvPr userDrawn="1"/>
        </p:nvSpPr>
        <p:spPr>
          <a:xfrm>
            <a:off x="63530" y="4849327"/>
            <a:ext cx="429939" cy="355712"/>
          </a:xfrm>
          <a:prstGeom prst="rect">
            <a:avLst/>
          </a:prstGeom>
        </p:spPr>
        <p:txBody>
          <a:bodyPr wrap="none" lIns="77953" tIns="38976" rIns="77953" bIns="38976">
            <a:spAutoFit/>
          </a:bodyPr>
          <a:lstStyle/>
          <a:p>
            <a:pPr>
              <a:defRPr/>
            </a:pPr>
            <a:fld id="{4D538EFA-206E-48A2-A6B9-5BBC179FF14B}" type="slidenum">
              <a:rPr lang="en-IN" smtClean="0"/>
              <a:pPr>
                <a:defRPr/>
              </a:pPr>
              <a:t>‹#›</a:t>
            </a:fld>
            <a:endParaRPr lang="en-IN" dirty="0"/>
          </a:p>
        </p:txBody>
      </p:sp>
    </p:spTree>
    <p:extLst>
      <p:ext uri="{BB962C8B-B14F-4D97-AF65-F5344CB8AC3E}">
        <p14:creationId xmlns:p14="http://schemas.microsoft.com/office/powerpoint/2010/main" val="349741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5153"/>
            <a:ext cx="7543800" cy="1089075"/>
          </a:xfrm>
          <a:prstGeom prst="rect">
            <a:avLst/>
          </a:prstGeom>
        </p:spPr>
        <p:txBody>
          <a:bodyPr lIns="77953" tIns="38976" rIns="77953" bIns="38976"/>
          <a:lstStyle/>
          <a:p>
            <a:r>
              <a:rPr lang="en-US"/>
              <a:t>Click to edit Master title style</a:t>
            </a:r>
            <a:endParaRPr lang="en-US" dirty="0"/>
          </a:p>
        </p:txBody>
      </p:sp>
      <p:sp>
        <p:nvSpPr>
          <p:cNvPr id="3" name="Content Placeholder 2"/>
          <p:cNvSpPr>
            <a:spLocks noGrp="1"/>
          </p:cNvSpPr>
          <p:nvPr>
            <p:ph sz="half" idx="1"/>
          </p:nvPr>
        </p:nvSpPr>
        <p:spPr>
          <a:xfrm>
            <a:off x="822960" y="1385583"/>
            <a:ext cx="3703320" cy="3020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5585"/>
            <a:ext cx="3703320" cy="3020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7831EBB-3BA0-4C6B-B38A-4D6A911EDCB3}" type="datetime1">
              <a:rPr lang="en-US" smtClean="0"/>
              <a:pPr>
                <a:defRPr/>
              </a:pPr>
              <a:t>3/6/2019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AF51DCB-2A68-474E-8D55-0F780EF9EFA0}" type="slidenum">
              <a:rPr lang="en-IN" smtClean="0"/>
              <a:pPr>
                <a:defRPr/>
              </a:pPr>
              <a:t>‹#›</a:t>
            </a:fld>
            <a:endParaRPr lang="en-IN" dirty="0"/>
          </a:p>
        </p:txBody>
      </p:sp>
      <p:sp>
        <p:nvSpPr>
          <p:cNvPr id="9" name="Rectangle 8"/>
          <p:cNvSpPr/>
          <p:nvPr userDrawn="1"/>
        </p:nvSpPr>
        <p:spPr>
          <a:xfrm>
            <a:off x="44433" y="4849327"/>
            <a:ext cx="429939" cy="355712"/>
          </a:xfrm>
          <a:prstGeom prst="rect">
            <a:avLst/>
          </a:prstGeom>
        </p:spPr>
        <p:txBody>
          <a:bodyPr wrap="none" lIns="77953" tIns="38976" rIns="77953" bIns="38976">
            <a:spAutoFit/>
          </a:bodyPr>
          <a:lstStyle/>
          <a:p>
            <a:pPr>
              <a:defRPr/>
            </a:pPr>
            <a:fld id="{4D538EFA-206E-48A2-A6B9-5BBC179FF14B}" type="slidenum">
              <a:rPr lang="en-IN" smtClean="0"/>
              <a:pPr>
                <a:defRPr/>
              </a:pPr>
              <a:t>‹#›</a:t>
            </a:fld>
            <a:endParaRPr lang="en-IN" dirty="0"/>
          </a:p>
        </p:txBody>
      </p:sp>
    </p:spTree>
    <p:extLst>
      <p:ext uri="{BB962C8B-B14F-4D97-AF65-F5344CB8AC3E}">
        <p14:creationId xmlns:p14="http://schemas.microsoft.com/office/powerpoint/2010/main" val="212321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6440" fontAlgn="base">
              <a:spcBef>
                <a:spcPct val="0"/>
              </a:spcBef>
              <a:spcAft>
                <a:spcPct val="0"/>
              </a:spcAft>
              <a:defRPr/>
            </a:pPr>
            <a:fld id="{8DEB42E7-1CE1-49F3-87AC-76CA6C2ECE0B}" type="datetime1">
              <a:rPr lang="en-US" smtClean="0">
                <a:latin typeface="Tahoma" pitchFamily="34" charset="0"/>
                <a:cs typeface="Arial" charset="0"/>
              </a:rPr>
              <a:pPr defTabSz="686440" fontAlgn="base">
                <a:spcBef>
                  <a:spcPct val="0"/>
                </a:spcBef>
                <a:spcAft>
                  <a:spcPct val="0"/>
                </a:spcAft>
                <a:defRPr/>
              </a:pPr>
              <a:t>3/6/2019</a:t>
            </a:fld>
            <a:endParaRPr lang="en-US" dirty="0">
              <a:latin typeface="Tahoma" pitchFamily="34" charset="0"/>
              <a:cs typeface="Arial" charset="0"/>
            </a:endParaRPr>
          </a:p>
        </p:txBody>
      </p:sp>
      <p:sp>
        <p:nvSpPr>
          <p:cNvPr id="4" name="Footer Placeholder 3"/>
          <p:cNvSpPr>
            <a:spLocks noGrp="1"/>
          </p:cNvSpPr>
          <p:nvPr>
            <p:ph type="ftr" sz="quarter" idx="11"/>
          </p:nvPr>
        </p:nvSpPr>
        <p:spPr/>
        <p:txBody>
          <a:bodyPr/>
          <a:lstStyle/>
          <a:p>
            <a:pPr defTabSz="686440" fontAlgn="base">
              <a:spcBef>
                <a:spcPct val="0"/>
              </a:spcBef>
              <a:spcAft>
                <a:spcPct val="0"/>
              </a:spcAft>
              <a:defRPr/>
            </a:pPr>
            <a:endParaRPr lang="en-US" dirty="0">
              <a:latin typeface="Tahoma" pitchFamily="34" charset="0"/>
              <a:cs typeface="Arial" charset="0"/>
            </a:endParaRPr>
          </a:p>
        </p:txBody>
      </p:sp>
      <p:sp>
        <p:nvSpPr>
          <p:cNvPr id="5" name="Slide Number Placeholder 4"/>
          <p:cNvSpPr>
            <a:spLocks noGrp="1"/>
          </p:cNvSpPr>
          <p:nvPr>
            <p:ph type="sldNum" sz="quarter" idx="12"/>
          </p:nvPr>
        </p:nvSpPr>
        <p:spPr/>
        <p:txBody>
          <a:bodyPr/>
          <a:lstStyle/>
          <a:p>
            <a:pPr defTabSz="686440" fontAlgn="base">
              <a:spcBef>
                <a:spcPct val="0"/>
              </a:spcBef>
              <a:spcAft>
                <a:spcPct val="0"/>
              </a:spcAft>
              <a:defRPr/>
            </a:pPr>
            <a:fld id="{18C92ED1-FFB5-49C3-BA16-B5F288D32514}" type="slidenum">
              <a:rPr lang="en-IN" smtClean="0">
                <a:latin typeface="Tahoma" pitchFamily="34" charset="0"/>
                <a:cs typeface="Arial" charset="0"/>
              </a:rPr>
              <a:pPr defTabSz="686440" fontAlgn="base">
                <a:spcBef>
                  <a:spcPct val="0"/>
                </a:spcBef>
                <a:spcAft>
                  <a:spcPct val="0"/>
                </a:spcAft>
                <a:defRPr/>
              </a:pPr>
              <a:t>‹#›</a:t>
            </a:fld>
            <a:endParaRPr lang="en-IN" dirty="0">
              <a:latin typeface="Tahoma" pitchFamily="34" charset="0"/>
              <a:cs typeface="Arial" charset="0"/>
            </a:endParaRPr>
          </a:p>
        </p:txBody>
      </p:sp>
      <p:sp>
        <p:nvSpPr>
          <p:cNvPr id="6" name="Rectangle 5"/>
          <p:cNvSpPr/>
          <p:nvPr userDrawn="1"/>
        </p:nvSpPr>
        <p:spPr>
          <a:xfrm>
            <a:off x="63530" y="4849327"/>
            <a:ext cx="471604" cy="323294"/>
          </a:xfrm>
          <a:prstGeom prst="rect">
            <a:avLst/>
          </a:prstGeom>
        </p:spPr>
        <p:txBody>
          <a:bodyPr wrap="none">
            <a:spAutoFit/>
          </a:bodyPr>
          <a:lstStyle/>
          <a:p>
            <a:pPr marL="0" marR="0" lvl="0" indent="0" algn="l" defTabSz="686440" rtl="0" eaLnBrk="1" fontAlgn="base" latinLnBrk="0" hangingPunct="1">
              <a:lnSpc>
                <a:spcPct val="100000"/>
              </a:lnSpc>
              <a:spcBef>
                <a:spcPct val="0"/>
              </a:spcBef>
              <a:spcAft>
                <a:spcPct val="0"/>
              </a:spcAft>
              <a:buClrTx/>
              <a:buSzTx/>
              <a:buFontTx/>
              <a:buNone/>
              <a:tabLst/>
              <a:defRPr/>
            </a:pPr>
            <a:fld id="{4D538EFA-206E-48A2-A6B9-5BBC179FF14B}" type="slidenum">
              <a:rPr kumimoji="0" lang="en-IN" sz="1501" b="0" i="0" u="none" strike="noStrike" kern="1200" cap="none" spc="0" normalizeH="0" baseline="0" noProof="0" smtClean="0">
                <a:ln>
                  <a:noFill/>
                </a:ln>
                <a:solidFill>
                  <a:prstClr val="black"/>
                </a:solidFill>
                <a:effectLst/>
                <a:uLnTx/>
                <a:uFillTx/>
                <a:latin typeface="Tahoma" pitchFamily="34" charset="0"/>
                <a:ea typeface="+mn-ea"/>
                <a:cs typeface="Arial" charset="0"/>
              </a:rPr>
              <a:pPr marL="0" marR="0" lvl="0" indent="0" algn="l" defTabSz="686440" rtl="0" eaLnBrk="1" fontAlgn="base" latinLnBrk="0" hangingPunct="1">
                <a:lnSpc>
                  <a:spcPct val="100000"/>
                </a:lnSpc>
                <a:spcBef>
                  <a:spcPct val="0"/>
                </a:spcBef>
                <a:spcAft>
                  <a:spcPct val="0"/>
                </a:spcAft>
                <a:buClrTx/>
                <a:buSzTx/>
                <a:buFontTx/>
                <a:buNone/>
                <a:tabLst/>
                <a:defRPr/>
              </a:pPr>
              <a:t>‹#›</a:t>
            </a:fld>
            <a:endParaRPr kumimoji="0" lang="en-IN" sz="1501" b="0" i="0" u="none" strike="noStrike" kern="1200" cap="none" spc="0" normalizeH="0" baseline="0" noProof="0" dirty="0">
              <a:ln>
                <a:noFill/>
              </a:ln>
              <a:solidFill>
                <a:prstClr val="black"/>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373685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14"/>
            <a:ext cx="8229600" cy="102965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87276"/>
            <a:ext cx="8229600" cy="3088958"/>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5DE540F-627B-41E9-BB46-D0F77F4FD244}" type="datetime1">
              <a:rPr lang="en-US" smtClean="0">
                <a:latin typeface="Tahoma" pitchFamily="34" charset="0"/>
                <a:cs typeface="Arial" charset="0"/>
              </a:rPr>
              <a:pPr fontAlgn="base">
                <a:spcBef>
                  <a:spcPct val="0"/>
                </a:spcBef>
                <a:spcAft>
                  <a:spcPct val="0"/>
                </a:spcAft>
                <a:defRPr/>
              </a:pPr>
              <a:t>3/6/2019</a:t>
            </a:fld>
            <a:endParaRPr lang="en-US">
              <a:latin typeface="Tahoma" pitchFamily="34" charset="0"/>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atin typeface="Tahoma" pitchFamily="34" charset="0"/>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64DB38-9B29-49D3-94B2-D1695C337858}" type="slidenum">
              <a:rPr lang="en-IN" smtClean="0">
                <a:latin typeface="Tahoma" pitchFamily="34" charset="0"/>
                <a:cs typeface="Arial" charset="0"/>
              </a:rPr>
              <a:pPr fontAlgn="base">
                <a:spcBef>
                  <a:spcPct val="0"/>
                </a:spcBef>
                <a:spcAft>
                  <a:spcPct val="0"/>
                </a:spcAft>
                <a:defRPr/>
              </a:pPr>
              <a:t>‹#›</a:t>
            </a:fld>
            <a:endParaRPr lang="en-IN">
              <a:latin typeface="Tahoma" pitchFamily="34" charset="0"/>
              <a:cs typeface="Arial" charset="0"/>
            </a:endParaRPr>
          </a:p>
        </p:txBody>
      </p:sp>
    </p:spTree>
    <p:extLst>
      <p:ext uri="{BB962C8B-B14F-4D97-AF65-F5344CB8AC3E}">
        <p14:creationId xmlns:p14="http://schemas.microsoft.com/office/powerpoint/2010/main" val="6664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1695"/>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6EE94022-5AA8-4719-BE39-2F7DB449272E}" type="datetimeFigureOut">
              <a:rPr lang="en-US" smtClean="0"/>
              <a:pPr/>
              <a:t>3/6/2019</a:t>
            </a:fld>
            <a:endParaRPr lang="en-US" dirty="0"/>
          </a:p>
        </p:txBody>
      </p:sp>
      <p:sp>
        <p:nvSpPr>
          <p:cNvPr id="5" name="Footer Placeholder 4"/>
          <p:cNvSpPr>
            <a:spLocks noGrp="1"/>
          </p:cNvSpPr>
          <p:nvPr>
            <p:ph type="ftr" sz="quarter" idx="3"/>
          </p:nvPr>
        </p:nvSpPr>
        <p:spPr>
          <a:xfrm>
            <a:off x="3124200" y="4771695"/>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71695"/>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4D1148DC-4283-4601-BDF8-8BB7E34CECD4}" type="slidenum">
              <a:rPr lang="en-US" smtClean="0"/>
              <a:pPr/>
              <a:t>‹#›</a:t>
            </a:fld>
            <a:endParaRPr lang="en-US" dirty="0"/>
          </a:p>
        </p:txBody>
      </p:sp>
      <p:sp>
        <p:nvSpPr>
          <p:cNvPr id="7" name="Rectangle 6"/>
          <p:cNvSpPr/>
          <p:nvPr/>
        </p:nvSpPr>
        <p:spPr>
          <a:xfrm>
            <a:off x="1" y="591097"/>
            <a:ext cx="9155313" cy="4557166"/>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8" name="Straight Connector 7"/>
          <p:cNvCxnSpPr/>
          <p:nvPr/>
        </p:nvCxnSpPr>
        <p:spPr>
          <a:xfrm>
            <a:off x="347400" y="591097"/>
            <a:ext cx="8796600"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701" r:id="rId2"/>
    <p:sldLayoutId id="2147483663" r:id="rId3"/>
    <p:sldLayoutId id="2147483700" r:id="rId4"/>
    <p:sldLayoutId id="2147483702" r:id="rId5"/>
    <p:sldLayoutId id="2147483703" r:id="rId6"/>
    <p:sldLayoutId id="2147483704" r:id="rId7"/>
    <p:sldLayoutId id="2147483705"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91.xml"/></Relationships>
</file>

<file path=ppt/slides/_rels/slide10.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79.xml"/><Relationship Id="rId7" Type="http://schemas.openxmlformats.org/officeDocument/2006/relationships/slide" Target="slide58.xml"/><Relationship Id="rId12" Type="http://schemas.openxmlformats.org/officeDocument/2006/relationships/slide" Target="slide86.xml"/><Relationship Id="rId2" Type="http://schemas.openxmlformats.org/officeDocument/2006/relationships/slide" Target="slide78.xml"/><Relationship Id="rId1" Type="http://schemas.openxmlformats.org/officeDocument/2006/relationships/slideLayout" Target="../slideLayouts/slideLayout1.xml"/><Relationship Id="rId6" Type="http://schemas.openxmlformats.org/officeDocument/2006/relationships/slide" Target="slide57.xml"/><Relationship Id="rId11" Type="http://schemas.openxmlformats.org/officeDocument/2006/relationships/slide" Target="slide81.xml"/><Relationship Id="rId5" Type="http://schemas.openxmlformats.org/officeDocument/2006/relationships/slide" Target="slide82.xml"/><Relationship Id="rId10" Type="http://schemas.openxmlformats.org/officeDocument/2006/relationships/slide" Target="slide85.xml"/><Relationship Id="rId4" Type="http://schemas.openxmlformats.org/officeDocument/2006/relationships/slide" Target="slide30.xml"/><Relationship Id="rId9" Type="http://schemas.openxmlformats.org/officeDocument/2006/relationships/slide" Target="slide83.xml"/></Relationships>
</file>

<file path=ppt/slides/_rels/slide10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slide" Target="slide14.xml"/></Relationships>
</file>

<file path=ppt/slides/_rels/slide10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10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0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0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1.xml"/><Relationship Id="rId7" Type="http://schemas.openxmlformats.org/officeDocument/2006/relationships/chart" Target="../charts/chart2.xml"/><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13.bin"/><Relationship Id="rId4" Type="http://schemas.openxmlformats.org/officeDocument/2006/relationships/notesSlide" Target="../notesSlides/notesSlide8.xml"/><Relationship Id="rId9" Type="http://schemas.openxmlformats.org/officeDocument/2006/relationships/slide" Target="slide4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hart" Target="../charts/chart4.xml"/><Relationship Id="rId2" Type="http://schemas.openxmlformats.org/officeDocument/2006/relationships/tags" Target="../tags/tag2.xml"/><Relationship Id="rId1" Type="http://schemas.openxmlformats.org/officeDocument/2006/relationships/vmlDrawing" Target="../drawings/vmlDrawing4.vml"/><Relationship Id="rId6" Type="http://schemas.openxmlformats.org/officeDocument/2006/relationships/image" Target="../media/image14.emf"/><Relationship Id="rId5" Type="http://schemas.openxmlformats.org/officeDocument/2006/relationships/oleObject" Target="../embeddings/oleObject14.bin"/><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tags" Target="../tags/tag3.xml"/><Relationship Id="rId1" Type="http://schemas.openxmlformats.org/officeDocument/2006/relationships/vmlDrawing" Target="../drawings/vmlDrawing5.vml"/><Relationship Id="rId6" Type="http://schemas.openxmlformats.org/officeDocument/2006/relationships/image" Target="../media/image14.emf"/><Relationship Id="rId5" Type="http://schemas.openxmlformats.org/officeDocument/2006/relationships/oleObject" Target="../embeddings/oleObject15.bin"/><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5.xml"/><Relationship Id="rId7" Type="http://schemas.openxmlformats.org/officeDocument/2006/relationships/slide" Target="slide76.xml"/><Relationship Id="rId2"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slide" Target="slide48.xml"/><Relationship Id="rId4" Type="http://schemas.openxmlformats.org/officeDocument/2006/relationships/slide" Target="slide36.xml"/></Relationships>
</file>

<file path=ppt/slides/_rels/slide1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10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70.xml"/><Relationship Id="rId1" Type="http://schemas.openxmlformats.org/officeDocument/2006/relationships/slideLayout" Target="../slideLayouts/slideLayout1.xml"/><Relationship Id="rId4" Type="http://schemas.openxmlformats.org/officeDocument/2006/relationships/slide" Target="slide47.xml"/></Relationships>
</file>

<file path=ppt/slides/_rels/slide1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64.xml"/><Relationship Id="rId1" Type="http://schemas.openxmlformats.org/officeDocument/2006/relationships/slideLayout" Target="../slideLayouts/slideLayout1.xml"/><Relationship Id="rId4" Type="http://schemas.openxmlformats.org/officeDocument/2006/relationships/slide" Target="slide62.xml"/></Relationships>
</file>

<file path=ppt/slides/_rels/slide18.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7.bin"/><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oleObject" Target="../embeddings/oleObject6.bin"/><Relationship Id="rId17" Type="http://schemas.openxmlformats.org/officeDocument/2006/relationships/oleObject" Target="../embeddings/oleObject11.bin"/><Relationship Id="rId2" Type="http://schemas.openxmlformats.org/officeDocument/2006/relationships/slideLayout" Target="../slideLayouts/slideLayout1.xml"/><Relationship Id="rId16" Type="http://schemas.openxmlformats.org/officeDocument/2006/relationships/oleObject" Target="../embeddings/oleObject10.bin"/><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5.bin"/><Relationship Id="rId5" Type="http://schemas.openxmlformats.org/officeDocument/2006/relationships/oleObject" Target="../embeddings/oleObject1.bin"/><Relationship Id="rId15" Type="http://schemas.openxmlformats.org/officeDocument/2006/relationships/oleObject" Target="../embeddings/oleObject9.bin"/><Relationship Id="rId10" Type="http://schemas.openxmlformats.org/officeDocument/2006/relationships/image" Target="../media/image7.wmf"/><Relationship Id="rId4" Type="http://schemas.openxmlformats.org/officeDocument/2006/relationships/image" Target="../media/image6.jpeg"/><Relationship Id="rId9" Type="http://schemas.openxmlformats.org/officeDocument/2006/relationships/oleObject" Target="../embeddings/oleObject4.bin"/><Relationship Id="rId14" Type="http://schemas.openxmlformats.org/officeDocument/2006/relationships/oleObject" Target="../embeddings/oleObject8.bin"/></Relationships>
</file>

<file path=ppt/slides/_rels/slide2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slide" Target="slide65.xml"/><Relationship Id="rId4" Type="http://schemas.openxmlformats.org/officeDocument/2006/relationships/slide" Target="slide71.xml"/></Relationships>
</file>

<file path=ppt/slides/_rels/slide21.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55.xml"/><Relationship Id="rId7" Type="http://schemas.openxmlformats.org/officeDocument/2006/relationships/slide" Target="slide89.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18.jpg"/><Relationship Id="rId4" Type="http://schemas.openxmlformats.org/officeDocument/2006/relationships/slide" Target="slide8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10.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7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74.xml"/></Relationships>
</file>

<file path=ppt/slides/_rels/slide3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notesSlide" Target="../notesSlides/notesSlide4.xml"/><Relationship Id="rId7" Type="http://schemas.openxmlformats.org/officeDocument/2006/relationships/slide" Target="slide10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12.bin"/><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slide" Target="slide11.xml"/></Relationships>
</file>

<file path=ppt/slides/_rels/slide4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slide" Target="slide11.xml"/></Relationships>
</file>

<file path=ppt/slides/_rels/slide4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slide" Target="slide11.xml"/></Relationships>
</file>

<file path=ppt/slides/_rels/slide4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slide" Target="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slide" Target="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slide" Target="slide15.xml"/></Relationships>
</file>

<file path=ppt/slides/_rels/slide5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2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68.xml"/><Relationship Id="rId5" Type="http://schemas.openxmlformats.org/officeDocument/2006/relationships/image" Target="../media/image34.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slide" Target="slide55.xml"/><Relationship Id="rId4" Type="http://schemas.openxmlformats.org/officeDocument/2006/relationships/image" Target="../media/image35.emf"/></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slide" Target="slide10.xml"/><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slide" Target="sl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slide" Target="slide10.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6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slide" Target="slide17.xml"/></Relationships>
</file>

<file path=ppt/slides/_rels/slide6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slide" Target="slide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 Target="slide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1.xml"/><Relationship Id="rId4" Type="http://schemas.openxmlformats.org/officeDocument/2006/relationships/slide" Target="slide75.xml"/></Relationships>
</file>

<file path=ppt/slides/_rels/slide7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89.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90.xml"/><Relationship Id="rId5" Type="http://schemas.openxmlformats.org/officeDocument/2006/relationships/slide" Target="slide88.xml"/><Relationship Id="rId4" Type="http://schemas.openxmlformats.org/officeDocument/2006/relationships/image" Target="../media/image18.jpg"/></Relationships>
</file>

<file path=ppt/slides/_rels/slide88.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7.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89.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7.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9.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slide" Target="slide6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7.xml"/><Relationship Id="rId1" Type="http://schemas.openxmlformats.org/officeDocument/2006/relationships/slideLayout" Target="../slideLayouts/slideLayout1.xml"/><Relationship Id="rId5" Type="http://schemas.openxmlformats.org/officeDocument/2006/relationships/slide" Target="slide90.xml"/><Relationship Id="rId4" Type="http://schemas.openxmlformats.org/officeDocument/2006/relationships/image" Target="../media/image4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slide" Target="slide7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9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6775" y="-354827"/>
            <a:ext cx="1567225" cy="2098599"/>
          </a:xfrm>
          <a:prstGeom prst="rect">
            <a:avLst/>
          </a:prstGeom>
        </p:spPr>
      </p:pic>
      <p:sp>
        <p:nvSpPr>
          <p:cNvPr id="4" name="Text Box 4"/>
          <p:cNvSpPr txBox="1">
            <a:spLocks noChangeArrowheads="1"/>
          </p:cNvSpPr>
          <p:nvPr/>
        </p:nvSpPr>
        <p:spPr bwMode="auto">
          <a:xfrm>
            <a:off x="3707904" y="4064466"/>
            <a:ext cx="5567009" cy="707245"/>
          </a:xfrm>
          <a:prstGeom prst="rect">
            <a:avLst/>
          </a:prstGeom>
          <a:noFill/>
          <a:ln w="9525">
            <a:noFill/>
            <a:miter lim="800000"/>
            <a:headEnd/>
            <a:tailEnd/>
          </a:ln>
        </p:spPr>
        <p:txBody>
          <a:bodyPr wrap="square">
            <a:spAutoFit/>
          </a:bodyPr>
          <a:lstStyle/>
          <a:p>
            <a:pPr algn="ctr" eaLnBrk="0" hangingPunct="0">
              <a:spcBef>
                <a:spcPct val="50000"/>
              </a:spcBef>
            </a:pPr>
            <a:r>
              <a:rPr lang="en-US" sz="3996" b="1" spc="-50" dirty="0">
                <a:solidFill>
                  <a:srgbClr val="002060"/>
                </a:solidFill>
              </a:rPr>
              <a:t>DEENDAYAL PORT TRUST </a:t>
            </a:r>
          </a:p>
        </p:txBody>
      </p:sp>
      <p:sp>
        <p:nvSpPr>
          <p:cNvPr id="5" name="Rectangle 4"/>
          <p:cNvSpPr/>
          <p:nvPr/>
        </p:nvSpPr>
        <p:spPr>
          <a:xfrm>
            <a:off x="4572000" y="3648968"/>
            <a:ext cx="4572000" cy="415498"/>
          </a:xfrm>
          <a:prstGeom prst="rect">
            <a:avLst/>
          </a:prstGeom>
        </p:spPr>
        <p:txBody>
          <a:bodyPr>
            <a:spAutoFit/>
          </a:bodyPr>
          <a:lstStyle/>
          <a:p>
            <a:pPr algn="ctr" eaLnBrk="0" fontAlgn="base" hangingPunct="0">
              <a:spcBef>
                <a:spcPct val="50000"/>
              </a:spcBef>
              <a:spcAft>
                <a:spcPct val="0"/>
              </a:spcAft>
            </a:pPr>
            <a:r>
              <a:rPr lang="en-US" sz="2100" b="1" dirty="0" smtClean="0">
                <a:solidFill>
                  <a:srgbClr val="002060"/>
                </a:solidFill>
                <a:latin typeface="Tahoma" pitchFamily="34" charset="0"/>
                <a:cs typeface="Arial" charset="0"/>
              </a:rPr>
              <a:t>Vision Document</a:t>
            </a:r>
            <a:endParaRPr lang="en-US" sz="2100" b="1" dirty="0">
              <a:solidFill>
                <a:srgbClr val="002060"/>
              </a:solidFill>
              <a:latin typeface="Tahoma" pitchFamily="34" charset="0"/>
              <a:cs typeface="Arial" charset="0"/>
            </a:endParaRPr>
          </a:p>
        </p:txBody>
      </p:sp>
    </p:spTree>
    <p:extLst>
      <p:ext uri="{BB962C8B-B14F-4D97-AF65-F5344CB8AC3E}">
        <p14:creationId xmlns:p14="http://schemas.microsoft.com/office/powerpoint/2010/main" val="874984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2. CARGO WISE ROADMAP</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053054285"/>
              </p:ext>
            </p:extLst>
          </p:nvPr>
        </p:nvGraphicFramePr>
        <p:xfrm>
          <a:off x="285720" y="508217"/>
          <a:ext cx="8424964" cy="2937987"/>
        </p:xfrm>
        <a:graphic>
          <a:graphicData uri="http://schemas.openxmlformats.org/drawingml/2006/table">
            <a:tbl>
              <a:tblPr firstRow="1" bandRow="1">
                <a:tableStyleId>{5C22544A-7EE6-4342-B048-85BDC9FD1C3A}</a:tableStyleId>
              </a:tblPr>
              <a:tblGrid>
                <a:gridCol w="1982024">
                  <a:extLst>
                    <a:ext uri="{9D8B030D-6E8A-4147-A177-3AD203B41FA5}">
                      <a16:colId xmlns:a16="http://schemas.microsoft.com/office/drawing/2014/main" val="1817481857"/>
                    </a:ext>
                  </a:extLst>
                </a:gridCol>
                <a:gridCol w="6442940">
                  <a:extLst>
                    <a:ext uri="{9D8B030D-6E8A-4147-A177-3AD203B41FA5}">
                      <a16:colId xmlns:a16="http://schemas.microsoft.com/office/drawing/2014/main" val="2495464695"/>
                    </a:ext>
                  </a:extLst>
                </a:gridCol>
              </a:tblGrid>
              <a:tr h="321768">
                <a:tc>
                  <a:txBody>
                    <a:bodyPr/>
                    <a:lstStyle/>
                    <a:p>
                      <a:r>
                        <a:rPr lang="en-IN" sz="1400" dirty="0"/>
                        <a:t>Product</a:t>
                      </a:r>
                    </a:p>
                  </a:txBody>
                  <a:tcPr marL="84406" marR="84406" marT="34322" marB="34322">
                    <a:solidFill>
                      <a:srgbClr val="002060"/>
                    </a:solidFill>
                  </a:tcPr>
                </a:tc>
                <a:tc>
                  <a:txBody>
                    <a:bodyPr/>
                    <a:lstStyle/>
                    <a:p>
                      <a:r>
                        <a:rPr lang="en-IN" sz="1400" dirty="0"/>
                        <a:t>Description</a:t>
                      </a:r>
                      <a:endParaRPr lang="en-IN" sz="1400" dirty="0">
                        <a:solidFill>
                          <a:srgbClr val="FF0000"/>
                        </a:solidFill>
                      </a:endParaRPr>
                    </a:p>
                  </a:txBody>
                  <a:tcPr marL="84406" marR="84406" marT="34322" marB="34322">
                    <a:solidFill>
                      <a:srgbClr val="002060"/>
                    </a:solidFill>
                  </a:tcPr>
                </a:tc>
                <a:extLst>
                  <a:ext uri="{0D108BD9-81ED-4DB2-BD59-A6C34878D82A}">
                    <a16:rowId xmlns:a16="http://schemas.microsoft.com/office/drawing/2014/main" val="2289822898"/>
                  </a:ext>
                </a:extLst>
              </a:tr>
              <a:tr h="228812">
                <a:tc>
                  <a:txBody>
                    <a:bodyPr/>
                    <a:lstStyle/>
                    <a:p>
                      <a:r>
                        <a:rPr lang="en-IN" sz="1100" dirty="0">
                          <a:hlinkClick r:id="rId2" action="ppaction://hlinksldjump"/>
                        </a:rPr>
                        <a:t>POL</a:t>
                      </a:r>
                      <a:endParaRPr lang="en-IN" sz="1100" dirty="0"/>
                    </a:p>
                  </a:txBody>
                  <a:tcPr marL="84406" marR="84406" marT="34322" marB="34322"/>
                </a:tc>
                <a:tc>
                  <a:txBody>
                    <a:bodyPr/>
                    <a:lstStyle/>
                    <a:p>
                      <a:r>
                        <a:rPr lang="en-IN" sz="1100" dirty="0"/>
                        <a:t>One</a:t>
                      </a:r>
                      <a:r>
                        <a:rPr lang="en-IN" sz="1100" baseline="0" dirty="0"/>
                        <a:t> SBM and 2 Product Jetties by M/s Essar at Vadinar</a:t>
                      </a:r>
                      <a:endParaRPr lang="en-IN" sz="1100" dirty="0"/>
                    </a:p>
                  </a:txBody>
                  <a:tcPr marL="84406" marR="84406" marT="34322" marB="34322"/>
                </a:tc>
                <a:extLst>
                  <a:ext uri="{0D108BD9-81ED-4DB2-BD59-A6C34878D82A}">
                    <a16:rowId xmlns:a16="http://schemas.microsoft.com/office/drawing/2014/main" val="4203982167"/>
                  </a:ext>
                </a:extLst>
              </a:tr>
              <a:tr h="228812">
                <a:tc>
                  <a:txBody>
                    <a:bodyPr/>
                    <a:lstStyle/>
                    <a:p>
                      <a:r>
                        <a:rPr lang="en-IN" sz="1100" dirty="0">
                          <a:hlinkClick r:id="rId3" action="ppaction://hlinksldjump"/>
                        </a:rPr>
                        <a:t>Non-POL</a:t>
                      </a:r>
                      <a:endParaRPr lang="en-IN" sz="1100" dirty="0"/>
                    </a:p>
                  </a:txBody>
                  <a:tcPr marL="84406" marR="84406" marT="34322" marB="34322"/>
                </a:tc>
                <a:tc>
                  <a:txBody>
                    <a:bodyPr/>
                    <a:lstStyle/>
                    <a:p>
                      <a:r>
                        <a:rPr lang="en-IN" sz="1100" dirty="0"/>
                        <a:t>Rationalization</a:t>
                      </a:r>
                      <a:r>
                        <a:rPr lang="en-IN" sz="1100" dirty="0">
                          <a:hlinkClick r:id="rId4" action="ppaction://hlinksldjump"/>
                        </a:rPr>
                        <a:t> </a:t>
                      </a:r>
                      <a:r>
                        <a:rPr lang="en-IN" sz="1100" dirty="0"/>
                        <a:t>of Pipelines</a:t>
                      </a:r>
                    </a:p>
                  </a:txBody>
                  <a:tcPr marL="84406" marR="84406" marT="34322" marB="34322"/>
                </a:tc>
                <a:extLst>
                  <a:ext uri="{0D108BD9-81ED-4DB2-BD59-A6C34878D82A}">
                    <a16:rowId xmlns:a16="http://schemas.microsoft.com/office/drawing/2014/main" val="3850425003"/>
                  </a:ext>
                </a:extLst>
              </a:tr>
              <a:tr h="259989">
                <a:tc>
                  <a:txBody>
                    <a:bodyPr/>
                    <a:lstStyle/>
                    <a:p>
                      <a:r>
                        <a:rPr lang="en-IN" sz="1100" dirty="0">
                          <a:hlinkClick r:id="rId5" action="ppaction://hlinksldjump"/>
                        </a:rPr>
                        <a:t>Fertilizer</a:t>
                      </a:r>
                      <a:endParaRPr lang="en-IN" sz="1100" dirty="0"/>
                    </a:p>
                  </a:txBody>
                  <a:tcPr marL="84406" marR="84406" marT="34322" marB="34322"/>
                </a:tc>
                <a:tc>
                  <a:txBody>
                    <a:bodyPr/>
                    <a:lstStyle/>
                    <a:p>
                      <a:r>
                        <a:rPr lang="en-IN" sz="1100" dirty="0">
                          <a:hlinkClick r:id="rId6" action="ppaction://hlinksldjump"/>
                        </a:rPr>
                        <a:t>Fertilizer Bagging  Plant at NG 34</a:t>
                      </a:r>
                      <a:r>
                        <a:rPr lang="en-IN" sz="1100" baseline="0" dirty="0">
                          <a:hlinkClick r:id="rId6" action="ppaction://hlinksldjump"/>
                        </a:rPr>
                        <a:t> &amp; </a:t>
                      </a:r>
                    </a:p>
                    <a:p>
                      <a:r>
                        <a:rPr lang="en-IN" sz="1100" baseline="0" dirty="0">
                          <a:hlinkClick r:id="rId7" action="ppaction://hlinksldjump"/>
                        </a:rPr>
                        <a:t>Mechanization of Fertilizer Handling at Berth No. 14</a:t>
                      </a:r>
                      <a:endParaRPr lang="en-IN" sz="1100" dirty="0"/>
                    </a:p>
                  </a:txBody>
                  <a:tcPr marL="84406" marR="84406" marT="34322" marB="34322"/>
                </a:tc>
                <a:extLst>
                  <a:ext uri="{0D108BD9-81ED-4DB2-BD59-A6C34878D82A}">
                    <a16:rowId xmlns:a16="http://schemas.microsoft.com/office/drawing/2014/main" val="4061181203"/>
                  </a:ext>
                </a:extLst>
              </a:tr>
              <a:tr h="435606">
                <a:tc>
                  <a:txBody>
                    <a:bodyPr/>
                    <a:lstStyle/>
                    <a:p>
                      <a:r>
                        <a:rPr lang="en-IN" sz="1100" dirty="0">
                          <a:hlinkClick r:id="rId8" action="ppaction://hlinksldjump"/>
                        </a:rPr>
                        <a:t>Coal</a:t>
                      </a:r>
                      <a:endParaRPr lang="en-IN" sz="1100" dirty="0"/>
                    </a:p>
                  </a:txBody>
                  <a:tcPr marL="84406" marR="84406" marT="34322" marB="34322"/>
                </a:tc>
                <a:tc>
                  <a:txBody>
                    <a:bodyPr/>
                    <a:lstStyle/>
                    <a:p>
                      <a:pPr algn="just"/>
                      <a:r>
                        <a:rPr lang="en-IN" sz="1100" dirty="0" smtClean="0"/>
                        <a:t>Mechanized</a:t>
                      </a:r>
                      <a:r>
                        <a:rPr lang="en-IN" sz="1100" baseline="0" dirty="0" smtClean="0"/>
                        <a:t> coal handling, </a:t>
                      </a:r>
                      <a:r>
                        <a:rPr lang="en-IN" sz="1100" dirty="0" smtClean="0"/>
                        <a:t>2 Nos.</a:t>
                      </a:r>
                      <a:r>
                        <a:rPr lang="en-IN" sz="1100" baseline="0" dirty="0" smtClean="0"/>
                        <a:t> of MHC inducted and expansion of Coal Stacking area </a:t>
                      </a:r>
                      <a:r>
                        <a:rPr lang="en-IN" sz="1100" kern="1200" baseline="0" dirty="0" smtClean="0">
                          <a:solidFill>
                            <a:schemeClr val="dk1"/>
                          </a:solidFill>
                          <a:latin typeface="+mn-lt"/>
                          <a:ea typeface="+mn-ea"/>
                          <a:cs typeface="+mn-cs"/>
                        </a:rPr>
                        <a:t>(along with coal pollution prevention through re-organization of Cargo stack yards, Water Sprinkling system &amp; Wind screen) </a:t>
                      </a:r>
                      <a:endParaRPr lang="en-IN" sz="1100" kern="1200" baseline="0" dirty="0">
                        <a:solidFill>
                          <a:schemeClr val="dk1"/>
                        </a:solidFill>
                        <a:latin typeface="+mn-lt"/>
                        <a:ea typeface="+mn-ea"/>
                        <a:cs typeface="+mn-cs"/>
                      </a:endParaRPr>
                    </a:p>
                  </a:txBody>
                  <a:tcPr marL="84406" marR="84406" marT="34322" marB="34322"/>
                </a:tc>
                <a:extLst>
                  <a:ext uri="{0D108BD9-81ED-4DB2-BD59-A6C34878D82A}">
                    <a16:rowId xmlns:a16="http://schemas.microsoft.com/office/drawing/2014/main" val="2405384174"/>
                  </a:ext>
                </a:extLst>
              </a:tr>
              <a:tr h="259989">
                <a:tc>
                  <a:txBody>
                    <a:bodyPr/>
                    <a:lstStyle/>
                    <a:p>
                      <a:r>
                        <a:rPr lang="en-IN" sz="1100" dirty="0">
                          <a:hlinkClick r:id="rId9" action="ppaction://hlinksldjump"/>
                        </a:rPr>
                        <a:t>Timber</a:t>
                      </a:r>
                      <a:endParaRPr lang="en-IN" sz="1100" dirty="0"/>
                    </a:p>
                  </a:txBody>
                  <a:tcPr marL="84406" marR="84406" marT="34322" marB="34322"/>
                </a:tc>
                <a:tc>
                  <a:txBody>
                    <a:bodyPr/>
                    <a:lstStyle/>
                    <a:p>
                      <a:r>
                        <a:rPr lang="en-IN" sz="1100" dirty="0"/>
                        <a:t>Expansion of Timber Stacking Yard.</a:t>
                      </a:r>
                    </a:p>
                  </a:txBody>
                  <a:tcPr marL="84406" marR="84406" marT="34322" marB="34322"/>
                </a:tc>
                <a:extLst>
                  <a:ext uri="{0D108BD9-81ED-4DB2-BD59-A6C34878D82A}">
                    <a16:rowId xmlns:a16="http://schemas.microsoft.com/office/drawing/2014/main" val="3300102176"/>
                  </a:ext>
                </a:extLst>
              </a:tr>
              <a:tr h="252044">
                <a:tc>
                  <a:txBody>
                    <a:bodyPr/>
                    <a:lstStyle/>
                    <a:p>
                      <a:r>
                        <a:rPr lang="en-IN" sz="1100" dirty="0">
                          <a:hlinkClick r:id="rId10" action="ppaction://hlinksldjump"/>
                        </a:rPr>
                        <a:t>Container</a:t>
                      </a:r>
                      <a:endParaRPr lang="en-IN" sz="1100" dirty="0"/>
                    </a:p>
                  </a:txBody>
                  <a:tcPr marL="84406" marR="84406" marT="34322" marB="34322"/>
                </a:tc>
                <a:tc>
                  <a:txBody>
                    <a:bodyPr/>
                    <a:lstStyle/>
                    <a:p>
                      <a:r>
                        <a:rPr lang="en-IN" sz="1100" dirty="0" smtClean="0"/>
                        <a:t>Increasing LOA</a:t>
                      </a:r>
                      <a:r>
                        <a:rPr lang="en-IN" sz="1100" baseline="0" dirty="0" smtClean="0"/>
                        <a:t> of vessels visiting KICT &amp; rebate extended to Foreign (50 % of VRC) &amp; Coastal vessels (55 % of VRC) till March 2019.</a:t>
                      </a:r>
                      <a:endParaRPr lang="en-IN" sz="1100" dirty="0"/>
                    </a:p>
                  </a:txBody>
                  <a:tcPr marL="84406" marR="84406" marT="34322" marB="34322"/>
                </a:tc>
                <a:extLst>
                  <a:ext uri="{0D108BD9-81ED-4DB2-BD59-A6C34878D82A}">
                    <a16:rowId xmlns:a16="http://schemas.microsoft.com/office/drawing/2014/main" val="2899672122"/>
                  </a:ext>
                </a:extLst>
              </a:tr>
              <a:tr h="223104">
                <a:tc>
                  <a:txBody>
                    <a:bodyPr/>
                    <a:lstStyle/>
                    <a:p>
                      <a:r>
                        <a:rPr lang="en-IN" sz="1100" dirty="0">
                          <a:hlinkClick r:id="rId11" action="ppaction://hlinksldjump"/>
                        </a:rPr>
                        <a:t>Salt</a:t>
                      </a:r>
                      <a:endParaRPr lang="en-IN" sz="1100" dirty="0"/>
                    </a:p>
                  </a:txBody>
                  <a:tcPr marL="84406" marR="84406" marT="34322" marB="34322"/>
                </a:tc>
                <a:tc>
                  <a:txBody>
                    <a:bodyPr/>
                    <a:lstStyle/>
                    <a:p>
                      <a:r>
                        <a:rPr lang="en-IN" sz="1100" dirty="0" smtClean="0"/>
                        <a:t>Providing</a:t>
                      </a:r>
                      <a:r>
                        <a:rPr lang="en-IN" sz="1100" baseline="0" dirty="0" smtClean="0"/>
                        <a:t> contamination free berths, stacking space, accommodation of more vessels with higher productivity in the Berthing policy.</a:t>
                      </a:r>
                      <a:endParaRPr lang="en-IN" sz="1100" dirty="0"/>
                    </a:p>
                  </a:txBody>
                  <a:tcPr marL="84406" marR="84406" marT="34322" marB="34322"/>
                </a:tc>
                <a:extLst>
                  <a:ext uri="{0D108BD9-81ED-4DB2-BD59-A6C34878D82A}">
                    <a16:rowId xmlns:a16="http://schemas.microsoft.com/office/drawing/2014/main" val="955860872"/>
                  </a:ext>
                </a:extLst>
              </a:tr>
              <a:tr h="228812">
                <a:tc>
                  <a:txBody>
                    <a:bodyPr/>
                    <a:lstStyle/>
                    <a:p>
                      <a:r>
                        <a:rPr lang="en-US" sz="1100" dirty="0"/>
                        <a:t>LPG (IOC/HPCL)</a:t>
                      </a:r>
                      <a:endParaRPr lang="en-IN" sz="1100" dirty="0"/>
                    </a:p>
                  </a:txBody>
                  <a:tcPr marL="84406" marR="84406" marT="34322" marB="34322"/>
                </a:tc>
                <a:tc>
                  <a:txBody>
                    <a:bodyPr/>
                    <a:lstStyle/>
                    <a:p>
                      <a:r>
                        <a:rPr lang="en-US" sz="1100" dirty="0"/>
                        <a:t>Increased</a:t>
                      </a:r>
                      <a:r>
                        <a:rPr lang="en-US" sz="1100" baseline="0" dirty="0"/>
                        <a:t> Handling of LPG at OJ1 and up-coming OJ7.</a:t>
                      </a:r>
                      <a:endParaRPr lang="en-IN" sz="1100" dirty="0"/>
                    </a:p>
                  </a:txBody>
                  <a:tcPr marL="84406" marR="84406" marT="34322" marB="34322"/>
                </a:tc>
                <a:extLst>
                  <a:ext uri="{0D108BD9-81ED-4DB2-BD59-A6C34878D82A}">
                    <a16:rowId xmlns:a16="http://schemas.microsoft.com/office/drawing/2014/main" val="10008"/>
                  </a:ext>
                </a:extLst>
              </a:tr>
            </a:tbl>
          </a:graphicData>
        </a:graphic>
      </p:graphicFrame>
      <p:sp>
        <p:nvSpPr>
          <p:cNvPr id="6" name="TextBox 5"/>
          <p:cNvSpPr txBox="1"/>
          <p:nvPr/>
        </p:nvSpPr>
        <p:spPr>
          <a:xfrm>
            <a:off x="285720" y="3726259"/>
            <a:ext cx="8726394" cy="848155"/>
          </a:xfrm>
          <a:prstGeom prst="rect">
            <a:avLst/>
          </a:prstGeom>
          <a:noFill/>
        </p:spPr>
        <p:txBody>
          <a:bodyPr wrap="square" lIns="77953" tIns="38976" rIns="77953" bIns="38976" rtlCol="0">
            <a:spAutoFit/>
          </a:bodyPr>
          <a:lstStyle/>
          <a:p>
            <a:pPr marL="171450" indent="-171450">
              <a:buFont typeface="Wingdings" panose="05000000000000000000" pitchFamily="2" charset="2"/>
              <a:buChar char="ü"/>
            </a:pPr>
            <a:r>
              <a:rPr lang="en-US" sz="1000" dirty="0" smtClean="0"/>
              <a:t>.</a:t>
            </a:r>
            <a:r>
              <a:rPr lang="en-US" sz="1000" dirty="0">
                <a:solidFill>
                  <a:schemeClr val="dk1"/>
                </a:solidFill>
              </a:rPr>
              <a:t> Handling Bitumen, </a:t>
            </a:r>
            <a:r>
              <a:rPr lang="en-US" sz="1000" dirty="0" err="1">
                <a:solidFill>
                  <a:schemeClr val="dk1"/>
                </a:solidFill>
              </a:rPr>
              <a:t>Vopak</a:t>
            </a:r>
            <a:r>
              <a:rPr lang="en-US" sz="1000" dirty="0">
                <a:solidFill>
                  <a:schemeClr val="dk1"/>
                </a:solidFill>
              </a:rPr>
              <a:t> Chemical Projects , Project Cargo</a:t>
            </a:r>
            <a:r>
              <a:rPr lang="en-US" sz="1000" dirty="0" smtClean="0">
                <a:solidFill>
                  <a:schemeClr val="dk1"/>
                </a:solidFill>
              </a:rPr>
              <a:t>.</a:t>
            </a:r>
            <a:endParaRPr lang="en-US" sz="1000" dirty="0">
              <a:sym typeface="Wingdings" pitchFamily="2" charset="2"/>
            </a:endParaRPr>
          </a:p>
          <a:p>
            <a:pPr marL="171450" indent="-171450">
              <a:buFont typeface="Wingdings" panose="05000000000000000000" pitchFamily="2" charset="2"/>
              <a:buChar char="ü"/>
            </a:pPr>
            <a:r>
              <a:rPr lang="en-US" sz="1000" dirty="0">
                <a:sym typeface="Wingdings" pitchFamily="2" charset="2"/>
                <a:hlinkClick r:id="rId12" action="ppaction://hlinksldjump"/>
              </a:rPr>
              <a:t>LPG Jetty (OJ7) being constructed (for IOCL) </a:t>
            </a:r>
            <a:endParaRPr lang="en-US" sz="1000" dirty="0">
              <a:sym typeface="Wingdings" pitchFamily="2" charset="2"/>
            </a:endParaRPr>
          </a:p>
          <a:p>
            <a:pPr marL="171450" indent="-171450">
              <a:buFont typeface="Wingdings" panose="05000000000000000000" pitchFamily="2" charset="2"/>
              <a:buChar char="ü"/>
            </a:pPr>
            <a:r>
              <a:rPr lang="en-US" sz="1000" dirty="0">
                <a:solidFill>
                  <a:schemeClr val="dk1"/>
                </a:solidFill>
                <a:sym typeface="Wingdings" pitchFamily="2" charset="2"/>
              </a:rPr>
              <a:t> Setting up of food park</a:t>
            </a:r>
          </a:p>
          <a:p>
            <a:pPr marL="171450" indent="-171450">
              <a:buFont typeface="Wingdings" panose="05000000000000000000" pitchFamily="2" charset="2"/>
              <a:buChar char="ü"/>
            </a:pPr>
            <a:r>
              <a:rPr lang="en-US" sz="1000" dirty="0">
                <a:solidFill>
                  <a:schemeClr val="dk1"/>
                </a:solidFill>
                <a:sym typeface="Wingdings" pitchFamily="2" charset="2"/>
              </a:rPr>
              <a:t>Allotment of tank farms for Non-POL cargoes.</a:t>
            </a:r>
          </a:p>
          <a:p>
            <a:pPr marL="171450" indent="-171450">
              <a:buFont typeface="Wingdings" panose="05000000000000000000" pitchFamily="2" charset="2"/>
              <a:buChar char="ü"/>
            </a:pPr>
            <a:r>
              <a:rPr lang="en-US" sz="1000" dirty="0">
                <a:solidFill>
                  <a:schemeClr val="dk1"/>
                </a:solidFill>
                <a:sym typeface="Wingdings" pitchFamily="2" charset="2"/>
              </a:rPr>
              <a:t>Around 1 MMT of Crude oil (high viscosity grade) will be handled at product jetties at </a:t>
            </a:r>
            <a:r>
              <a:rPr lang="en-US" sz="1000" dirty="0" err="1">
                <a:solidFill>
                  <a:schemeClr val="dk1"/>
                </a:solidFill>
                <a:sym typeface="Wingdings" pitchFamily="2" charset="2"/>
              </a:rPr>
              <a:t>Vadinar</a:t>
            </a:r>
            <a:r>
              <a:rPr lang="en-US" sz="900" dirty="0" smtClean="0">
                <a:sym typeface="Wingdings" pitchFamily="2" charset="2"/>
              </a:rPr>
              <a:t>.</a:t>
            </a:r>
            <a:endParaRPr lang="en-US" sz="900" dirty="0">
              <a:sym typeface="Wingdings" pitchFamily="2" charset="2"/>
            </a:endParaRPr>
          </a:p>
        </p:txBody>
      </p:sp>
    </p:spTree>
    <p:extLst>
      <p:ext uri="{BB962C8B-B14F-4D97-AF65-F5344CB8AC3E}">
        <p14:creationId xmlns:p14="http://schemas.microsoft.com/office/powerpoint/2010/main" val="2221461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5"/>
          <p:cNvSpPr txBox="1">
            <a:spLocks noGrp="1"/>
          </p:cNvSpPr>
          <p:nvPr/>
        </p:nvSpPr>
        <p:spPr bwMode="auto">
          <a:xfrm>
            <a:off x="6181725" y="4686300"/>
            <a:ext cx="1733550" cy="357188"/>
          </a:xfrm>
          <a:prstGeom prst="rect">
            <a:avLst/>
          </a:prstGeom>
          <a:noFill/>
          <a:ln>
            <a:miter lim="800000"/>
            <a:headEnd/>
            <a:tailEnd/>
          </a:ln>
        </p:spPr>
        <p:txBody>
          <a:bodyPr anchor="b"/>
          <a:lstStyle/>
          <a:p>
            <a:pPr algn="r" fontAlgn="base">
              <a:spcBef>
                <a:spcPct val="0"/>
              </a:spcBef>
              <a:spcAft>
                <a:spcPct val="0"/>
              </a:spcAft>
              <a:defRPr/>
            </a:pPr>
            <a:endParaRPr lang="en-US" sz="1050" dirty="0">
              <a:solidFill>
                <a:prstClr val="black"/>
              </a:solidFill>
              <a:effectLst>
                <a:outerShdw blurRad="38100" dist="38100" dir="2700000" algn="tl">
                  <a:srgbClr val="000000"/>
                </a:outerShdw>
              </a:effectLst>
              <a:latin typeface="Arial" charset="0"/>
              <a:cs typeface="Arial" charset="0"/>
            </a:endParaRPr>
          </a:p>
        </p:txBody>
      </p:sp>
      <p:sp>
        <p:nvSpPr>
          <p:cNvPr id="10" name="TextBox 9"/>
          <p:cNvSpPr txBox="1"/>
          <p:nvPr/>
        </p:nvSpPr>
        <p:spPr>
          <a:xfrm>
            <a:off x="3599029" y="4847222"/>
            <a:ext cx="2340362" cy="507831"/>
          </a:xfrm>
          <a:prstGeom prst="rect">
            <a:avLst/>
          </a:prstGeom>
          <a:noFill/>
        </p:spPr>
        <p:txBody>
          <a:bodyPr wrap="square" rtlCol="0">
            <a:spAutoFit/>
          </a:bodyPr>
          <a:lstStyle/>
          <a:p>
            <a:pPr fontAlgn="base">
              <a:spcBef>
                <a:spcPct val="0"/>
              </a:spcBef>
              <a:spcAft>
                <a:spcPct val="0"/>
              </a:spcAft>
            </a:pPr>
            <a:r>
              <a:rPr lang="en-IN" sz="1350" b="1" dirty="0">
                <a:solidFill>
                  <a:schemeClr val="bg1"/>
                </a:solidFill>
                <a:latin typeface="Tahoma" pitchFamily="34" charset="0"/>
                <a:cs typeface="Arial" charset="0"/>
              </a:rPr>
              <a:t>DEENDAYAL PORT TRUST</a:t>
            </a:r>
          </a:p>
        </p:txBody>
      </p:sp>
      <p:graphicFrame>
        <p:nvGraphicFramePr>
          <p:cNvPr id="8" name="Content Placeholder 4"/>
          <p:cNvGraphicFramePr>
            <a:graphicFrameLocks/>
          </p:cNvGraphicFramePr>
          <p:nvPr>
            <p:extLst>
              <p:ext uri="{D42A27DB-BD31-4B8C-83A1-F6EECF244321}">
                <p14:modId xmlns:p14="http://schemas.microsoft.com/office/powerpoint/2010/main" val="2739893051"/>
              </p:ext>
            </p:extLst>
          </p:nvPr>
        </p:nvGraphicFramePr>
        <p:xfrm>
          <a:off x="773595" y="773931"/>
          <a:ext cx="7700097" cy="2952756"/>
        </p:xfrm>
        <a:graphic>
          <a:graphicData uri="http://schemas.openxmlformats.org/drawingml/2006/table">
            <a:tbl>
              <a:tblPr firstRow="1" bandRow="1" bandCol="1">
                <a:tableStyleId>{72833802-FEF1-4C79-8D5D-14CF1EAF98D9}</a:tableStyleId>
              </a:tblPr>
              <a:tblGrid>
                <a:gridCol w="3338504">
                  <a:extLst>
                    <a:ext uri="{9D8B030D-6E8A-4147-A177-3AD203B41FA5}">
                      <a16:colId xmlns:a16="http://schemas.microsoft.com/office/drawing/2014/main" val="3684505590"/>
                    </a:ext>
                  </a:extLst>
                </a:gridCol>
                <a:gridCol w="2426099">
                  <a:extLst>
                    <a:ext uri="{9D8B030D-6E8A-4147-A177-3AD203B41FA5}">
                      <a16:colId xmlns:a16="http://schemas.microsoft.com/office/drawing/2014/main" val="3237275081"/>
                    </a:ext>
                  </a:extLst>
                </a:gridCol>
                <a:gridCol w="1935494">
                  <a:extLst>
                    <a:ext uri="{9D8B030D-6E8A-4147-A177-3AD203B41FA5}">
                      <a16:colId xmlns:a16="http://schemas.microsoft.com/office/drawing/2014/main" val="1548936821"/>
                    </a:ext>
                  </a:extLst>
                </a:gridCol>
              </a:tblGrid>
              <a:tr h="328084">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endParaRPr kumimoji="0" lang="en-IN" sz="13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300" b="1" u="none" strike="noStrike" kern="1200" cap="none" normalizeH="0" baseline="0" dirty="0" smtClean="0">
                          <a:ln>
                            <a:noFill/>
                          </a:ln>
                          <a:effectLst/>
                        </a:rPr>
                        <a:t>2016-17</a:t>
                      </a:r>
                      <a:endParaRPr kumimoji="0" lang="en-IN" sz="13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300" b="1" u="none" strike="noStrike" kern="1200" cap="none" normalizeH="0" baseline="0" dirty="0" smtClean="0">
                          <a:ln>
                            <a:noFill/>
                          </a:ln>
                          <a:effectLst/>
                        </a:rPr>
                        <a:t>2017-18</a:t>
                      </a:r>
                      <a:endParaRPr kumimoji="0" lang="en-IN" sz="13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26134847"/>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defRPr/>
                      </a:pPr>
                      <a:r>
                        <a:rPr kumimoji="0" lang="en-IN" sz="1500" b="1" u="none" strike="noStrike" kern="1200" cap="none" normalizeH="0" baseline="0" dirty="0" smtClean="0">
                          <a:ln>
                            <a:noFill/>
                          </a:ln>
                          <a:effectLst/>
                        </a:rPr>
                        <a:t>Traffic Handled (MMT)</a:t>
                      </a:r>
                      <a:endParaRPr kumimoji="0" lang="en-IN" sz="1500" b="1" i="0" u="none" strike="noStrike" kern="1200" cap="none" normalizeH="0" baseline="0" dirty="0" smtClean="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105.44</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110.09</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759214"/>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Operating Income (</a:t>
                      </a:r>
                      <a:r>
                        <a:rPr kumimoji="0" lang="en-IN" sz="1500" b="1" u="none" strike="noStrike" kern="1200" cap="none" normalizeH="0" baseline="0" dirty="0" err="1" smtClean="0">
                          <a:ln>
                            <a:noFill/>
                          </a:ln>
                          <a:effectLst/>
                        </a:rPr>
                        <a:t>Rs</a:t>
                      </a:r>
                      <a:r>
                        <a:rPr kumimoji="0" lang="en-IN" sz="1500" b="1" u="none" strike="noStrike" kern="1200" cap="none" normalizeH="0" baseline="0" dirty="0" smtClean="0">
                          <a:ln>
                            <a:noFill/>
                          </a:ln>
                          <a:effectLst/>
                        </a:rPr>
                        <a:t>. in Crore)</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1383.15</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1475.35</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687280"/>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Operating Expenses (</a:t>
                      </a:r>
                      <a:r>
                        <a:rPr kumimoji="0" lang="en-IN" sz="1500" b="1" u="none" strike="noStrike" kern="1200" cap="none" normalizeH="0" baseline="0" dirty="0" err="1" smtClean="0">
                          <a:ln>
                            <a:noFill/>
                          </a:ln>
                          <a:effectLst/>
                        </a:rPr>
                        <a:t>Rs</a:t>
                      </a:r>
                      <a:r>
                        <a:rPr kumimoji="0" lang="en-IN" sz="1500" b="1" u="none" strike="noStrike" kern="1200" cap="none" normalizeH="0" baseline="0" dirty="0" smtClean="0">
                          <a:ln>
                            <a:noFill/>
                          </a:ln>
                          <a:effectLst/>
                        </a:rPr>
                        <a:t>. in Crore)</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658.79</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677.99</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538718"/>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defRPr/>
                      </a:pPr>
                      <a:r>
                        <a:rPr kumimoji="0" lang="en-IN" sz="1500" b="1" u="none" strike="noStrike" kern="1200" cap="none" normalizeH="0" baseline="0" dirty="0" smtClean="0">
                          <a:ln>
                            <a:noFill/>
                          </a:ln>
                          <a:effectLst/>
                        </a:rPr>
                        <a:t>Operating Surplus (</a:t>
                      </a:r>
                      <a:r>
                        <a:rPr kumimoji="0" lang="en-IN" sz="1500" b="1" u="none" strike="noStrike" kern="1200" cap="none" normalizeH="0" baseline="0" dirty="0" err="1" smtClean="0">
                          <a:ln>
                            <a:noFill/>
                          </a:ln>
                          <a:effectLst/>
                        </a:rPr>
                        <a:t>Rs</a:t>
                      </a:r>
                      <a:r>
                        <a:rPr kumimoji="0" lang="en-IN" sz="1500" b="1" u="none" strike="noStrike" kern="1200" cap="none" normalizeH="0" baseline="0" dirty="0" smtClean="0">
                          <a:ln>
                            <a:noFill/>
                          </a:ln>
                          <a:effectLst/>
                        </a:rPr>
                        <a:t>. in Crore)</a:t>
                      </a:r>
                      <a:endParaRPr kumimoji="0" lang="en-IN" sz="1500" b="1" i="0" u="none" strike="noStrike" kern="1200" cap="none" normalizeH="0" baseline="0" dirty="0" smtClean="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724.36</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797.36</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7824542"/>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Operating Margin (%)</a:t>
                      </a:r>
                      <a:endParaRPr kumimoji="0" lang="en-IN" sz="1500" b="1" i="0" u="none" strike="noStrike" kern="1200" cap="none" normalizeH="0" baseline="0" dirty="0" smtClean="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52.37</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54.05</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800164"/>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defRPr/>
                      </a:pPr>
                      <a:r>
                        <a:rPr kumimoji="0" lang="en-IN" sz="1500" b="1" u="none" strike="noStrike" kern="1200" cap="none" normalizeH="0" baseline="0" dirty="0" smtClean="0">
                          <a:ln>
                            <a:noFill/>
                          </a:ln>
                          <a:effectLst/>
                        </a:rPr>
                        <a:t>Net Surplus (</a:t>
                      </a:r>
                      <a:r>
                        <a:rPr kumimoji="0" lang="en-IN" sz="1500" b="1" u="none" strike="noStrike" kern="1200" cap="none" normalizeH="0" baseline="0" dirty="0" err="1" smtClean="0">
                          <a:ln>
                            <a:noFill/>
                          </a:ln>
                          <a:effectLst/>
                        </a:rPr>
                        <a:t>Rs</a:t>
                      </a:r>
                      <a:r>
                        <a:rPr kumimoji="0" lang="en-IN" sz="1500" b="1" u="none" strike="noStrike" kern="1200" cap="none" normalizeH="0" baseline="0" dirty="0" smtClean="0">
                          <a:ln>
                            <a:noFill/>
                          </a:ln>
                          <a:effectLst/>
                        </a:rPr>
                        <a:t>. in Crore)</a:t>
                      </a:r>
                      <a:endParaRPr kumimoji="0" lang="en-IN" sz="1500" b="1" i="0" u="none" strike="noStrike" kern="1200" cap="none" normalizeH="0" baseline="0" dirty="0" smtClean="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693.86</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546.45</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756783"/>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Net Margin (%)</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44.14</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31.47</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558187"/>
                  </a:ext>
                </a:extLst>
              </a:tr>
              <a:tr h="328084">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Cost per Ton (</a:t>
                      </a:r>
                      <a:r>
                        <a:rPr kumimoji="0" lang="en-IN" sz="1500" b="1" u="none" strike="noStrike" kern="1200" cap="none" normalizeH="0" baseline="0" dirty="0" err="1" smtClean="0">
                          <a:ln>
                            <a:noFill/>
                          </a:ln>
                          <a:effectLst/>
                        </a:rPr>
                        <a:t>Rs</a:t>
                      </a:r>
                      <a:r>
                        <a:rPr kumimoji="0" lang="en-IN" sz="1500" b="1" u="none" strike="noStrike" kern="1200" cap="none" normalizeH="0" baseline="0" dirty="0" smtClean="0">
                          <a:ln>
                            <a:noFill/>
                          </a:ln>
                          <a:effectLst/>
                        </a:rPr>
                        <a:t>.)</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62.48</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b="1" u="none" strike="noStrike" kern="1200" cap="none" normalizeH="0" baseline="0" dirty="0" smtClean="0">
                          <a:ln>
                            <a:noFill/>
                          </a:ln>
                          <a:effectLst/>
                        </a:rPr>
                        <a:t>61.58</a:t>
                      </a:r>
                      <a:endParaRPr kumimoji="0" lang="en-IN" sz="1500" b="1" i="0" u="none" strike="noStrike" kern="1200" cap="none" normalizeH="0" baseline="0" dirty="0">
                        <a:ln>
                          <a:noFill/>
                        </a:ln>
                        <a:solidFill>
                          <a:schemeClr val="tx1"/>
                        </a:solidFill>
                        <a:effectLst/>
                        <a:latin typeface="+mn-lt"/>
                        <a:ea typeface="+mn-ea"/>
                        <a:cs typeface="Arial"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1198215"/>
                  </a:ext>
                </a:extLst>
              </a:tr>
            </a:tbl>
          </a:graphicData>
        </a:graphic>
      </p:graphicFrame>
      <p:sp>
        <p:nvSpPr>
          <p:cNvPr id="5" name="Slide Number Placeholder 4"/>
          <p:cNvSpPr>
            <a:spLocks noGrp="1"/>
          </p:cNvSpPr>
          <p:nvPr>
            <p:ph type="sldNum" sz="quarter" idx="4294967295"/>
          </p:nvPr>
        </p:nvSpPr>
        <p:spPr>
          <a:xfrm>
            <a:off x="0" y="4873625"/>
            <a:ext cx="984250" cy="274638"/>
          </a:xfrm>
        </p:spPr>
        <p:txBody>
          <a:bodyPr/>
          <a:lstStyle/>
          <a:p>
            <a:pPr fontAlgn="base">
              <a:spcBef>
                <a:spcPct val="0"/>
              </a:spcBef>
              <a:spcAft>
                <a:spcPct val="0"/>
              </a:spcAft>
              <a:defRPr/>
            </a:pPr>
            <a:fld id="{4D538EFA-206E-48A2-A6B9-5BBC179FF14B}" type="slidenum">
              <a:rPr lang="en-IN">
                <a:latin typeface="Tahoma" pitchFamily="34" charset="0"/>
                <a:cs typeface="Arial" charset="0"/>
              </a:rPr>
              <a:pPr fontAlgn="base">
                <a:spcBef>
                  <a:spcPct val="0"/>
                </a:spcBef>
                <a:spcAft>
                  <a:spcPct val="0"/>
                </a:spcAft>
                <a:defRPr/>
              </a:pPr>
              <a:t>100</a:t>
            </a:fld>
            <a:endParaRPr lang="en-IN">
              <a:latin typeface="Tahoma" pitchFamily="34" charset="0"/>
              <a:cs typeface="Arial" charset="0"/>
            </a:endParaRPr>
          </a:p>
        </p:txBody>
      </p:sp>
      <p:sp>
        <p:nvSpPr>
          <p:cNvPr id="7" name="Rectangle 2"/>
          <p:cNvSpPr txBox="1">
            <a:spLocks noChangeArrowheads="1"/>
          </p:cNvSpPr>
          <p:nvPr/>
        </p:nvSpPr>
        <p:spPr>
          <a:xfrm>
            <a:off x="1547664" y="0"/>
            <a:ext cx="6151960" cy="451037"/>
          </a:xfrm>
          <a:prstGeom prst="rect">
            <a:avLst/>
          </a:prstGeom>
        </p:spPr>
        <p:txBody>
          <a:bodyPr vert="horz" lIns="68580" tIns="34290" rIns="68580" bIns="34290" rtlCol="0" anchor="b" anchorCtr="1">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defRPr/>
            </a:pPr>
            <a:r>
              <a:rPr lang="en-US" sz="2400" b="1" spc="-32" dirty="0">
                <a:solidFill>
                  <a:srgbClr val="002060"/>
                </a:solidFill>
                <a:latin typeface="Tahoma" pitchFamily="34" charset="0"/>
                <a:cs typeface="Arial" charset="0"/>
              </a:rPr>
              <a:t>FINANCIAL PERFORMANCE</a:t>
            </a:r>
          </a:p>
        </p:txBody>
      </p:sp>
      <p:sp>
        <p:nvSpPr>
          <p:cNvPr id="11" name="Left Arrow 10">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663083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5"/>
          <p:cNvSpPr txBox="1">
            <a:spLocks noGrp="1"/>
          </p:cNvSpPr>
          <p:nvPr/>
        </p:nvSpPr>
        <p:spPr bwMode="auto">
          <a:xfrm>
            <a:off x="6181725" y="4686300"/>
            <a:ext cx="1733550" cy="357188"/>
          </a:xfrm>
          <a:prstGeom prst="rect">
            <a:avLst/>
          </a:prstGeom>
          <a:noFill/>
          <a:ln>
            <a:miter lim="800000"/>
            <a:headEnd/>
            <a:tailEnd/>
          </a:ln>
        </p:spPr>
        <p:txBody>
          <a:bodyPr anchor="b"/>
          <a:lstStyle/>
          <a:p>
            <a:pPr algn="r" fontAlgn="base">
              <a:spcBef>
                <a:spcPct val="0"/>
              </a:spcBef>
              <a:spcAft>
                <a:spcPct val="0"/>
              </a:spcAft>
              <a:defRPr/>
            </a:pPr>
            <a:endParaRPr lang="en-US" sz="1050" dirty="0">
              <a:solidFill>
                <a:prstClr val="black"/>
              </a:solidFill>
              <a:effectLst>
                <a:outerShdw blurRad="38100" dist="38100" dir="2700000" algn="tl">
                  <a:srgbClr val="000000"/>
                </a:outerShdw>
              </a:effectLst>
              <a:latin typeface="Arial" charset="0"/>
              <a:cs typeface="Arial" charset="0"/>
            </a:endParaRPr>
          </a:p>
        </p:txBody>
      </p:sp>
      <p:sp>
        <p:nvSpPr>
          <p:cNvPr id="3" name="TextBox 2"/>
          <p:cNvSpPr txBox="1"/>
          <p:nvPr/>
        </p:nvSpPr>
        <p:spPr>
          <a:xfrm>
            <a:off x="135082" y="433799"/>
            <a:ext cx="9008918" cy="4108817"/>
          </a:xfrm>
          <a:prstGeom prst="rect">
            <a:avLst/>
          </a:prstGeom>
          <a:noFill/>
        </p:spPr>
        <p:txBody>
          <a:bodyPr wrap="square" rtlCol="0">
            <a:spAutoFit/>
          </a:bodyPr>
          <a:lstStyle/>
          <a:p>
            <a:pPr algn="ctr" defTabSz="267891" fontAlgn="base">
              <a:spcBef>
                <a:spcPct val="0"/>
              </a:spcBef>
              <a:spcAft>
                <a:spcPct val="0"/>
              </a:spcAft>
            </a:pPr>
            <a:r>
              <a:rPr lang="en-US" sz="1350" dirty="0">
                <a:solidFill>
                  <a:srgbClr val="0070C0"/>
                </a:solidFill>
                <a:latin typeface="Calibri" panose="020F0502020204030204"/>
                <a:cs typeface="Arial" charset="0"/>
              </a:rPr>
              <a:t>	</a:t>
            </a:r>
            <a:endParaRPr lang="en-US"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Broad Gauge Railway Connectivity</a:t>
            </a: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Railway Siding Near Godowns.</a:t>
            </a:r>
            <a:endParaRPr lang="en-IN" sz="1650"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23 km Railway Network inside cargo jetty area</a:t>
            </a:r>
            <a:endParaRPr lang="en-IN" sz="1650"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Four Lane National Highway No. 141, extended right up to the port’s main gates</a:t>
            </a:r>
            <a:endParaRPr lang="en-IN" sz="1650"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30 km Roads inside the cargo jetty area </a:t>
            </a:r>
            <a:endParaRPr lang="en-IN" sz="1650"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31 km Roads outside the cargo jetty area</a:t>
            </a:r>
            <a:endParaRPr lang="en-IN" sz="1650" b="1" dirty="0">
              <a:solidFill>
                <a:prstClr val="black"/>
              </a:solidFill>
              <a:latin typeface="Calibri" panose="020F0502020204030204"/>
              <a:cs typeface="Arial" charset="0"/>
            </a:endParaRP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Simultaneous 7 Full Rake Loading capacity inside the port</a:t>
            </a: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Around 12 MMT Rail borne cargo is handled from/for Deendayal Port and Rail Co-efficient of Dry Cargo is about 30%.</a:t>
            </a: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Construction of Berth No. 13 to 16 and its Rail Connectivity is expected to complete by Sep-2019.</a:t>
            </a: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Berth No. 13 to 16 is going to add about 20 MMT Dry Cargo with Railway Share of about 6 to 8 MMT.</a:t>
            </a:r>
          </a:p>
          <a:p>
            <a:pPr marL="472679" indent="-335756" algn="just" fontAlgn="base">
              <a:spcBef>
                <a:spcPct val="0"/>
              </a:spcBef>
              <a:spcAft>
                <a:spcPct val="0"/>
              </a:spcAft>
              <a:buFont typeface="Wingdings" panose="05000000000000000000" pitchFamily="2" charset="2"/>
              <a:buChar char="ü"/>
            </a:pPr>
            <a:r>
              <a:rPr lang="en-US" sz="1650" b="1" dirty="0">
                <a:solidFill>
                  <a:prstClr val="black"/>
                </a:solidFill>
                <a:latin typeface="Calibri" panose="020F0502020204030204"/>
                <a:cs typeface="Arial" charset="0"/>
              </a:rPr>
              <a:t>New Rail Connectivity for Railway Line No. 13, 14 &amp; 15 shall provide fast evacuation of Fertilizers from the Port and has capacity to handle 4 trains in a day(around 3.5MMT per year).</a:t>
            </a:r>
            <a:endParaRPr lang="en-IN" sz="1650" b="1" dirty="0">
              <a:solidFill>
                <a:prstClr val="black"/>
              </a:solidFill>
              <a:latin typeface="Calibri" panose="020F0502020204030204"/>
              <a:cs typeface="Arial" charset="0"/>
            </a:endParaRPr>
          </a:p>
        </p:txBody>
      </p:sp>
      <p:sp>
        <p:nvSpPr>
          <p:cNvPr id="6" name="Rectangle 2"/>
          <p:cNvSpPr txBox="1">
            <a:spLocks noChangeArrowheads="1"/>
          </p:cNvSpPr>
          <p:nvPr/>
        </p:nvSpPr>
        <p:spPr>
          <a:xfrm>
            <a:off x="1475656" y="0"/>
            <a:ext cx="6151960" cy="451037"/>
          </a:xfrm>
          <a:prstGeom prst="rect">
            <a:avLst/>
          </a:prstGeom>
        </p:spPr>
        <p:txBody>
          <a:bodyPr vert="horz" lIns="68580" tIns="34290" rIns="68580" bIns="34290" rtlCol="0" anchor="b" anchorCtr="1">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defRPr/>
            </a:pPr>
            <a:r>
              <a:rPr lang="en-US" sz="2400" b="1" spc="-32" dirty="0">
                <a:solidFill>
                  <a:srgbClr val="002060"/>
                </a:solidFill>
                <a:latin typeface="Tahoma" pitchFamily="34" charset="0"/>
                <a:cs typeface="Arial" charset="0"/>
              </a:rPr>
              <a:t>ROAD AND RAILWAY NETWORK</a:t>
            </a:r>
          </a:p>
        </p:txBody>
      </p:sp>
      <p:sp>
        <p:nvSpPr>
          <p:cNvPr id="9" name="Left Arrow 8">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731501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36386"/>
          <a:ext cx="9144000" cy="4822900"/>
        </p:xfrm>
        <a:graphic>
          <a:graphicData uri="http://schemas.openxmlformats.org/drawingml/2006/table">
            <a:tbl>
              <a:tblPr firstRow="1">
                <a:tableStyleId>{5C22544A-7EE6-4342-B048-85BDC9FD1C3A}</a:tableStyleId>
              </a:tblPr>
              <a:tblGrid>
                <a:gridCol w="997526">
                  <a:extLst>
                    <a:ext uri="{9D8B030D-6E8A-4147-A177-3AD203B41FA5}">
                      <a16:colId xmlns:a16="http://schemas.microsoft.com/office/drawing/2014/main" val="20000"/>
                    </a:ext>
                  </a:extLst>
                </a:gridCol>
                <a:gridCol w="4405745">
                  <a:extLst>
                    <a:ext uri="{9D8B030D-6E8A-4147-A177-3AD203B41FA5}">
                      <a16:colId xmlns:a16="http://schemas.microsoft.com/office/drawing/2014/main" val="20001"/>
                    </a:ext>
                  </a:extLst>
                </a:gridCol>
                <a:gridCol w="3740729">
                  <a:extLst>
                    <a:ext uri="{9D8B030D-6E8A-4147-A177-3AD203B41FA5}">
                      <a16:colId xmlns:a16="http://schemas.microsoft.com/office/drawing/2014/main" val="20002"/>
                    </a:ext>
                  </a:extLst>
                </a:gridCol>
              </a:tblGrid>
              <a:tr h="550187">
                <a:tc gridSpan="3">
                  <a:txBody>
                    <a:bodyPr/>
                    <a:lstStyle/>
                    <a:p>
                      <a:pPr algn="ctr"/>
                      <a:r>
                        <a:rPr lang="en-US" sz="2400" dirty="0">
                          <a:effectLst/>
                          <a:latin typeface="+mj-lt"/>
                        </a:rPr>
                        <a:t>Infrastructure Facilities - Dry Cargo</a:t>
                      </a:r>
                      <a:endParaRPr lang="en-US" sz="2400" dirty="0">
                        <a:latin typeface="+mj-lt"/>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flip="none" rotWithShape="1">
                      <a:gsLst>
                        <a:gs pos="100000">
                          <a:srgbClr val="0071B0"/>
                        </a:gs>
                        <a:gs pos="53000">
                          <a:srgbClr val="00609F"/>
                        </a:gs>
                        <a:gs pos="0">
                          <a:srgbClr val="002060"/>
                        </a:gs>
                      </a:gsLst>
                      <a:lin ang="54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2821">
                <a:tc>
                  <a:txBody>
                    <a:bodyPr/>
                    <a:lstStyle/>
                    <a:p>
                      <a:r>
                        <a:rPr lang="en-US" sz="1400" b="1" dirty="0">
                          <a:solidFill>
                            <a:srgbClr val="002060"/>
                          </a:solidFill>
                          <a:latin typeface="Arial" pitchFamily="34" charset="0"/>
                          <a:cs typeface="Arial" pitchFamily="34" charset="0"/>
                        </a:rPr>
                        <a:t>Sr.</a:t>
                      </a:r>
                      <a:r>
                        <a:rPr lang="en-US" sz="1400" b="1" baseline="0" dirty="0">
                          <a:solidFill>
                            <a:srgbClr val="002060"/>
                          </a:solidFill>
                          <a:latin typeface="Arial" pitchFamily="34" charset="0"/>
                          <a:cs typeface="Arial" pitchFamily="34" charset="0"/>
                        </a:rPr>
                        <a:t> No</a:t>
                      </a:r>
                      <a:endParaRPr lang="en-US" sz="1400" b="1" dirty="0">
                        <a:solidFill>
                          <a:srgbClr val="002060"/>
                        </a:solidFill>
                        <a:latin typeface="Arial" pitchFamily="34" charset="0"/>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tc>
                  <a:txBody>
                    <a:bodyPr/>
                    <a:lstStyle/>
                    <a:p>
                      <a:r>
                        <a:rPr lang="en-US" sz="1400" b="1" dirty="0">
                          <a:solidFill>
                            <a:srgbClr val="002060"/>
                          </a:solidFill>
                          <a:latin typeface="Arial" pitchFamily="34" charset="0"/>
                          <a:cs typeface="Arial" pitchFamily="34" charset="0"/>
                        </a:rPr>
                        <a:t>Facility</a:t>
                      </a:r>
                    </a:p>
                  </a:txBody>
                  <a:tcPr marL="182711" marR="91355"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tc>
                  <a:txBody>
                    <a:bodyPr/>
                    <a:lstStyle/>
                    <a:p>
                      <a:pPr marL="0" algn="ctr" defTabSz="914400" rtl="0" eaLnBrk="1" latinLnBrk="0" hangingPunct="1"/>
                      <a:r>
                        <a:rPr lang="en-US" sz="1400" b="1" kern="1200" dirty="0">
                          <a:solidFill>
                            <a:srgbClr val="002060"/>
                          </a:solidFill>
                          <a:latin typeface="Arial" pitchFamily="34" charset="0"/>
                          <a:ea typeface="+mn-ea"/>
                          <a:cs typeface="Arial" pitchFamily="34" charset="0"/>
                        </a:rPr>
                        <a:t>Kandla’s Edge</a:t>
                      </a:r>
                    </a:p>
                  </a:txBody>
                  <a:tcPr marL="182711" marR="91355" marT="34290" marB="34290" anchor="ctr">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extLst>
                  <a:ext uri="{0D108BD9-81ED-4DB2-BD59-A6C34878D82A}">
                    <a16:rowId xmlns:a16="http://schemas.microsoft.com/office/drawing/2014/main" val="10001"/>
                  </a:ext>
                </a:extLst>
              </a:tr>
              <a:tr h="635505">
                <a:tc>
                  <a:txBody>
                    <a:bodyPr/>
                    <a:lstStyle/>
                    <a:p>
                      <a:r>
                        <a:rPr lang="en-US" sz="1200" dirty="0">
                          <a:solidFill>
                            <a:srgbClr val="002060"/>
                          </a:solidFill>
                          <a:latin typeface="+mn-lt"/>
                          <a:cs typeface="Arial" pitchFamily="34" charset="0"/>
                        </a:rPr>
                        <a:t>1</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Dry cargo berths (</a:t>
                      </a:r>
                      <a:r>
                        <a:rPr lang="en-US" sz="1200" b="1" kern="1200" dirty="0">
                          <a:solidFill>
                            <a:srgbClr val="002060"/>
                          </a:solidFill>
                          <a:latin typeface="+mn-lt"/>
                          <a:ea typeface="+mn-ea"/>
                          <a:cs typeface="Arial" pitchFamily="34" charset="0"/>
                        </a:rPr>
                        <a:t>1 to 10 Berths</a:t>
                      </a:r>
                      <a:r>
                        <a:rPr lang="en-US" sz="1200" kern="1200" dirty="0">
                          <a:solidFill>
                            <a:srgbClr val="002060"/>
                          </a:solidFill>
                          <a:latin typeface="+mn-lt"/>
                          <a:ea typeface="+mn-ea"/>
                          <a:cs typeface="Arial" pitchFamily="34" charset="0"/>
                        </a:rPr>
                        <a:t>) (20.62 MMTPA)</a:t>
                      </a:r>
                    </a:p>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Container Terminal (</a:t>
                      </a:r>
                      <a:r>
                        <a:rPr lang="en-US" sz="1200" b="1" kern="1200" dirty="0">
                          <a:solidFill>
                            <a:srgbClr val="002060"/>
                          </a:solidFill>
                          <a:latin typeface="+mn-lt"/>
                          <a:ea typeface="+mn-ea"/>
                          <a:cs typeface="Arial" pitchFamily="34" charset="0"/>
                        </a:rPr>
                        <a:t>11 &amp; 12</a:t>
                      </a:r>
                      <a:r>
                        <a:rPr lang="en-US" sz="1200" kern="1200" dirty="0">
                          <a:solidFill>
                            <a:srgbClr val="002060"/>
                          </a:solidFill>
                          <a:latin typeface="+mn-lt"/>
                          <a:ea typeface="+mn-ea"/>
                          <a:cs typeface="Arial" pitchFamily="34" charset="0"/>
                        </a:rPr>
                        <a:t>) (7.20 MMTPA)</a:t>
                      </a:r>
                    </a:p>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BOT Berths (</a:t>
                      </a:r>
                      <a:r>
                        <a:rPr lang="en-US" sz="1200" b="1" kern="1200" dirty="0">
                          <a:solidFill>
                            <a:srgbClr val="002060"/>
                          </a:solidFill>
                          <a:latin typeface="+mn-lt"/>
                          <a:ea typeface="+mn-ea"/>
                          <a:cs typeface="Arial" pitchFamily="34" charset="0"/>
                        </a:rPr>
                        <a:t>13 &amp; 15</a:t>
                      </a:r>
                      <a:r>
                        <a:rPr lang="en-US" sz="1200" kern="1200" dirty="0">
                          <a:solidFill>
                            <a:srgbClr val="002060"/>
                          </a:solidFill>
                          <a:latin typeface="+mn-lt"/>
                          <a:ea typeface="+mn-ea"/>
                          <a:cs typeface="Arial" pitchFamily="34" charset="0"/>
                        </a:rPr>
                        <a:t>) (9 MMTPA)</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Straight Line berths flexible to accommodate different sizes and length of  vessels </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extLst>
                  <a:ext uri="{0D108BD9-81ED-4DB2-BD59-A6C34878D82A}">
                    <a16:rowId xmlns:a16="http://schemas.microsoft.com/office/drawing/2014/main" val="10002"/>
                  </a:ext>
                </a:extLst>
              </a:tr>
              <a:tr h="28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mn-lt"/>
                          <a:cs typeface="Arial" pitchFamily="34" charset="0"/>
                        </a:rPr>
                        <a:t>2</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 Multi Purpose Berths</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Capable of handling all kind of dry cargoes</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3"/>
                  </a:ext>
                </a:extLst>
              </a:tr>
              <a:tr h="251460">
                <a:tc>
                  <a:txBody>
                    <a:bodyPr/>
                    <a:lstStyle/>
                    <a:p>
                      <a:r>
                        <a:rPr lang="en-US" sz="1200" dirty="0">
                          <a:solidFill>
                            <a:srgbClr val="002060"/>
                          </a:solidFill>
                          <a:latin typeface="+mn-lt"/>
                          <a:cs typeface="Arial" pitchFamily="34" charset="0"/>
                        </a:rPr>
                        <a:t>3</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Draft up to </a:t>
                      </a:r>
                      <a:r>
                        <a:rPr lang="en-US" sz="1200" b="1" kern="1200" dirty="0">
                          <a:solidFill>
                            <a:srgbClr val="002060"/>
                          </a:solidFill>
                          <a:latin typeface="+mn-lt"/>
                          <a:ea typeface="+mn-ea"/>
                          <a:cs typeface="Arial" pitchFamily="34" charset="0"/>
                        </a:rPr>
                        <a:t>13 meters</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lang="en-US" sz="1200" kern="1200" dirty="0">
                        <a:solidFill>
                          <a:srgbClr val="002060"/>
                        </a:solidFill>
                        <a:latin typeface="+mn-lt"/>
                        <a:ea typeface="+mn-ea"/>
                        <a:cs typeface="Arial" pitchFamily="34" charset="0"/>
                      </a:endParaRP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4"/>
                  </a:ext>
                </a:extLst>
              </a:tr>
              <a:tr h="690369">
                <a:tc>
                  <a:txBody>
                    <a:bodyPr/>
                    <a:lstStyle/>
                    <a:p>
                      <a:r>
                        <a:rPr lang="en-US" sz="1200" dirty="0">
                          <a:solidFill>
                            <a:srgbClr val="002060"/>
                          </a:solidFill>
                          <a:latin typeface="+mn-lt"/>
                          <a:cs typeface="Arial" pitchFamily="34" charset="0"/>
                        </a:rPr>
                        <a:t>4</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Barge handling facilities:</a:t>
                      </a:r>
                    </a:p>
                    <a:p>
                      <a:pPr marL="0" marR="0" lvl="0" indent="0" algn="l" defTabSz="914400" rtl="0" eaLnBrk="1" fontAlgn="base" latinLnBrk="0" hangingPunct="1">
                        <a:lnSpc>
                          <a:spcPct val="100000"/>
                        </a:lnSpc>
                        <a:spcBef>
                          <a:spcPct val="20000"/>
                        </a:spcBef>
                        <a:spcAft>
                          <a:spcPct val="0"/>
                        </a:spcAft>
                        <a:buClr>
                          <a:schemeClr val="hlink"/>
                        </a:buClr>
                        <a:buSzPct val="65000"/>
                        <a:buFontTx/>
                        <a:buNone/>
                        <a:tabLst/>
                      </a:pPr>
                      <a:r>
                        <a:rPr lang="en-US" sz="1200" kern="1200" dirty="0" err="1">
                          <a:solidFill>
                            <a:srgbClr val="002060"/>
                          </a:solidFill>
                          <a:latin typeface="+mn-lt"/>
                          <a:ea typeface="+mn-ea"/>
                          <a:cs typeface="Arial" pitchFamily="34" charset="0"/>
                        </a:rPr>
                        <a:t>Bunder</a:t>
                      </a:r>
                      <a:r>
                        <a:rPr lang="en-US" sz="1200" kern="1200" dirty="0">
                          <a:solidFill>
                            <a:srgbClr val="002060"/>
                          </a:solidFill>
                          <a:latin typeface="+mn-lt"/>
                          <a:ea typeface="+mn-ea"/>
                          <a:cs typeface="Arial" pitchFamily="34" charset="0"/>
                        </a:rPr>
                        <a:t> Area and Tuna Port (5.11 MMTPA)</a:t>
                      </a:r>
                    </a:p>
                    <a:p>
                      <a:pPr marL="0" marR="0" lvl="0" indent="0" algn="l" defTabSz="914400" rtl="0" eaLnBrk="1" fontAlgn="base" latinLnBrk="0" hangingPunct="1">
                        <a:lnSpc>
                          <a:spcPct val="100000"/>
                        </a:lnSpc>
                        <a:spcBef>
                          <a:spcPct val="20000"/>
                        </a:spcBef>
                        <a:spcAft>
                          <a:spcPct val="0"/>
                        </a:spcAft>
                        <a:buClr>
                          <a:schemeClr val="hlink"/>
                        </a:buClr>
                        <a:buSzPct val="65000"/>
                        <a:buFontTx/>
                        <a:buNone/>
                        <a:tabLst/>
                      </a:pPr>
                      <a:r>
                        <a:rPr lang="en-US" sz="1200" b="1" kern="1200" dirty="0">
                          <a:solidFill>
                            <a:srgbClr val="002060"/>
                          </a:solidFill>
                          <a:latin typeface="+mn-lt"/>
                          <a:ea typeface="+mn-ea"/>
                          <a:cs typeface="Arial" pitchFamily="34" charset="0"/>
                        </a:rPr>
                        <a:t>7 Floating Cranes</a:t>
                      </a:r>
                      <a:r>
                        <a:rPr lang="en-US" sz="1200" kern="1200" dirty="0">
                          <a:solidFill>
                            <a:srgbClr val="002060"/>
                          </a:solidFill>
                          <a:latin typeface="+mn-lt"/>
                          <a:ea typeface="+mn-ea"/>
                          <a:cs typeface="Arial" pitchFamily="34" charset="0"/>
                        </a:rPr>
                        <a:t> capacity of 1 MMT each </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lang="en-US" sz="1200" kern="1200" dirty="0">
                        <a:solidFill>
                          <a:srgbClr val="002060"/>
                        </a:solidFill>
                        <a:latin typeface="+mn-lt"/>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Facilitate to handle Cape size vessels </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5"/>
                  </a:ext>
                </a:extLst>
              </a:tr>
              <a:tr h="588665">
                <a:tc>
                  <a:txBody>
                    <a:bodyPr/>
                    <a:lstStyle/>
                    <a:p>
                      <a:r>
                        <a:rPr lang="en-US" sz="1200" dirty="0">
                          <a:solidFill>
                            <a:srgbClr val="002060"/>
                          </a:solidFill>
                          <a:latin typeface="+mn-lt"/>
                          <a:cs typeface="Arial" pitchFamily="34" charset="0"/>
                        </a:rPr>
                        <a:t>5</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12 ELL wharf cranes </a:t>
                      </a:r>
                      <a:r>
                        <a:rPr lang="en-US" sz="1200" kern="1200" dirty="0">
                          <a:solidFill>
                            <a:srgbClr val="002060"/>
                          </a:solidFill>
                          <a:latin typeface="+mn-lt"/>
                          <a:ea typeface="+mn-ea"/>
                          <a:cs typeface="Arial" pitchFamily="34" charset="0"/>
                        </a:rPr>
                        <a:t>ranging from 8 to 25 MT capacity and two MHCs of 63 MT capacity</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Capable of handling wide variety of dry cargo</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lang="en-US" sz="1200" kern="1200" dirty="0">
                        <a:solidFill>
                          <a:srgbClr val="002060"/>
                        </a:solidFill>
                        <a:latin typeface="+mn-lt"/>
                        <a:ea typeface="+mn-ea"/>
                        <a:cs typeface="Arial" pitchFamily="34" charset="0"/>
                      </a:endParaRP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6"/>
                  </a:ext>
                </a:extLst>
              </a:tr>
              <a:tr h="360691">
                <a:tc>
                  <a:txBody>
                    <a:bodyPr/>
                    <a:lstStyle/>
                    <a:p>
                      <a:r>
                        <a:rPr lang="en-US" sz="1200" dirty="0">
                          <a:solidFill>
                            <a:srgbClr val="002060"/>
                          </a:solidFill>
                          <a:latin typeface="+mn-lt"/>
                          <a:cs typeface="Arial" pitchFamily="34" charset="0"/>
                        </a:rPr>
                        <a:t>6</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4 Nos. MHCs</a:t>
                      </a:r>
                      <a:r>
                        <a:rPr lang="en-US" sz="1200" kern="1200" dirty="0">
                          <a:solidFill>
                            <a:srgbClr val="002060"/>
                          </a:solidFill>
                          <a:latin typeface="+mn-lt"/>
                          <a:ea typeface="+mn-ea"/>
                          <a:cs typeface="Arial" pitchFamily="34" charset="0"/>
                        </a:rPr>
                        <a:t> presently working </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2060"/>
                          </a:solidFill>
                          <a:latin typeface="+mn-lt"/>
                          <a:ea typeface="+mn-ea"/>
                          <a:cs typeface="Arial" pitchFamily="34" charset="0"/>
                        </a:rPr>
                        <a:t>Capacity 1.50 MMT each</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7"/>
                  </a:ext>
                </a:extLst>
              </a:tr>
              <a:tr h="251460">
                <a:tc>
                  <a:txBody>
                    <a:bodyPr/>
                    <a:lstStyle/>
                    <a:p>
                      <a:r>
                        <a:rPr lang="en-US" sz="1200" dirty="0">
                          <a:solidFill>
                            <a:srgbClr val="002060"/>
                          </a:solidFill>
                          <a:latin typeface="+mn-lt"/>
                          <a:cs typeface="Arial" pitchFamily="34" charset="0"/>
                        </a:rPr>
                        <a:t>7</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Custom bonded area</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35.00 lakh sq. meters </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8"/>
                  </a:ext>
                </a:extLst>
              </a:tr>
              <a:tr h="251460">
                <a:tc>
                  <a:txBody>
                    <a:bodyPr/>
                    <a:lstStyle/>
                    <a:p>
                      <a:r>
                        <a:rPr lang="en-US" sz="1200" dirty="0">
                          <a:solidFill>
                            <a:srgbClr val="002060"/>
                          </a:solidFill>
                          <a:latin typeface="+mn-lt"/>
                          <a:cs typeface="Arial" pitchFamily="34" charset="0"/>
                        </a:rPr>
                        <a:t>8</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Open Storage area</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18.95 lakh sq. meters</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9"/>
                  </a:ext>
                </a:extLst>
              </a:tr>
              <a:tr h="251460">
                <a:tc>
                  <a:txBody>
                    <a:bodyPr/>
                    <a:lstStyle/>
                    <a:p>
                      <a:r>
                        <a:rPr lang="en-US" sz="1200" dirty="0">
                          <a:solidFill>
                            <a:srgbClr val="002060"/>
                          </a:solidFill>
                          <a:latin typeface="+mn-lt"/>
                          <a:cs typeface="Arial" pitchFamily="34" charset="0"/>
                        </a:rPr>
                        <a:t>9</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rgbClr val="BDD3FF"/>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kern="1200" dirty="0">
                          <a:solidFill>
                            <a:srgbClr val="002060"/>
                          </a:solidFill>
                          <a:latin typeface="+mn-lt"/>
                          <a:ea typeface="+mn-ea"/>
                          <a:cs typeface="Arial" pitchFamily="34" charset="0"/>
                        </a:rPr>
                        <a:t>Covered Storage area</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rgbClr val="BDD3FF"/>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mn-lt"/>
                          <a:ea typeface="+mn-ea"/>
                          <a:cs typeface="Arial" pitchFamily="34" charset="0"/>
                        </a:rPr>
                        <a:t>2.03 lakh sq. meters</a:t>
                      </a:r>
                    </a:p>
                  </a:txBody>
                  <a:tcPr marL="91355" marR="91355" marT="34289" marB="34289"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rgbClr val="BDD3FF"/>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10"/>
                  </a:ext>
                </a:extLst>
              </a:tr>
              <a:tr h="251460">
                <a:tc gridSpan="3">
                  <a:txBody>
                    <a:bodyPr/>
                    <a:lstStyle/>
                    <a:p>
                      <a:pPr marL="0" algn="l" defTabSz="914400" rtl="0" eaLnBrk="1" latinLnBrk="0" hangingPunct="1"/>
                      <a:endParaRPr lang="en-US" sz="1200" kern="1200" dirty="0">
                        <a:solidFill>
                          <a:srgbClr val="002060"/>
                        </a:solidFill>
                        <a:latin typeface="Arial" pitchFamily="34" charset="0"/>
                        <a:ea typeface="+mn-ea"/>
                        <a:cs typeface="Arial" pitchFamily="34" charset="0"/>
                      </a:endParaRPr>
                    </a:p>
                  </a:txBody>
                  <a:tcPr marL="91355"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BDD3FF"/>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3" name="Left Arrow 2">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111472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485" y="86442"/>
          <a:ext cx="9166485" cy="4645932"/>
        </p:xfrm>
        <a:graphic>
          <a:graphicData uri="http://schemas.openxmlformats.org/drawingml/2006/table">
            <a:tbl>
              <a:tblPr firstRow="1">
                <a:tableStyleId>{5C22544A-7EE6-4342-B048-85BDC9FD1C3A}</a:tableStyleId>
              </a:tblPr>
              <a:tblGrid>
                <a:gridCol w="1378808">
                  <a:extLst>
                    <a:ext uri="{9D8B030D-6E8A-4147-A177-3AD203B41FA5}">
                      <a16:colId xmlns:a16="http://schemas.microsoft.com/office/drawing/2014/main" val="20000"/>
                    </a:ext>
                  </a:extLst>
                </a:gridCol>
                <a:gridCol w="7787677">
                  <a:extLst>
                    <a:ext uri="{9D8B030D-6E8A-4147-A177-3AD203B41FA5}">
                      <a16:colId xmlns:a16="http://schemas.microsoft.com/office/drawing/2014/main" val="20001"/>
                    </a:ext>
                  </a:extLst>
                </a:gridCol>
              </a:tblGrid>
              <a:tr h="611058">
                <a:tc gridSpan="2">
                  <a:txBody>
                    <a:bodyPr/>
                    <a:lstStyle/>
                    <a:p>
                      <a:pPr algn="ctr"/>
                      <a:r>
                        <a:rPr lang="en-US" sz="2400" dirty="0">
                          <a:effectLst/>
                          <a:latin typeface="Calibri" panose="020F0502020204030204" pitchFamily="34" charset="0"/>
                        </a:rPr>
                        <a:t>Dry Cargo Handling Equipment</a:t>
                      </a:r>
                      <a:endParaRPr lang="en-US" sz="2400" dirty="0">
                        <a:latin typeface="Arial" pitchFamily="34" charset="0"/>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flip="none" rotWithShape="1">
                      <a:gsLst>
                        <a:gs pos="100000">
                          <a:srgbClr val="0071B0"/>
                        </a:gs>
                        <a:gs pos="53000">
                          <a:srgbClr val="00609F"/>
                        </a:gs>
                        <a:gs pos="0">
                          <a:srgbClr val="002060"/>
                        </a:gs>
                      </a:gsLst>
                      <a:lin ang="5400000" scaled="1"/>
                      <a:tileRect/>
                    </a:gradFill>
                  </a:tcPr>
                </a:tc>
                <a:tc hMerge="1">
                  <a:txBody>
                    <a:bodyPr/>
                    <a:lstStyle/>
                    <a:p>
                      <a:endParaRPr lang="en-US"/>
                    </a:p>
                  </a:txBody>
                  <a:tcPr/>
                </a:tc>
                <a:extLst>
                  <a:ext uri="{0D108BD9-81ED-4DB2-BD59-A6C34878D82A}">
                    <a16:rowId xmlns:a16="http://schemas.microsoft.com/office/drawing/2014/main" val="10000"/>
                  </a:ext>
                </a:extLst>
              </a:tr>
              <a:tr h="494544">
                <a:tc>
                  <a:txBody>
                    <a:bodyPr/>
                    <a:lstStyle/>
                    <a:p>
                      <a:r>
                        <a:rPr lang="en-US" sz="1400" b="1" dirty="0">
                          <a:solidFill>
                            <a:srgbClr val="002060"/>
                          </a:solidFill>
                          <a:latin typeface="+mn-lt"/>
                          <a:cs typeface="Arial" pitchFamily="34" charset="0"/>
                        </a:rPr>
                        <a:t>Sr.</a:t>
                      </a:r>
                      <a:r>
                        <a:rPr lang="en-US" sz="1400" b="1" baseline="0" dirty="0">
                          <a:solidFill>
                            <a:srgbClr val="002060"/>
                          </a:solidFill>
                          <a:latin typeface="+mn-lt"/>
                          <a:cs typeface="Arial" pitchFamily="34" charset="0"/>
                        </a:rPr>
                        <a:t> No</a:t>
                      </a:r>
                      <a:endParaRPr lang="en-US" sz="1400" b="1" dirty="0">
                        <a:solidFill>
                          <a:srgbClr val="002060"/>
                        </a:solidFill>
                        <a:latin typeface="+mn-lt"/>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tc>
                  <a:txBody>
                    <a:bodyPr/>
                    <a:lstStyle/>
                    <a:p>
                      <a:pPr marL="0" marR="0" lvl="0" indent="0" algn="ctr"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Cargo handling Equipments provided by Private Operators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extLst>
                  <a:ext uri="{0D108BD9-81ED-4DB2-BD59-A6C34878D82A}">
                    <a16:rowId xmlns:a16="http://schemas.microsoft.com/office/drawing/2014/main" val="10001"/>
                  </a:ext>
                </a:extLst>
              </a:tr>
              <a:tr h="495140">
                <a:tc>
                  <a:txBody>
                    <a:bodyPr/>
                    <a:lstStyle/>
                    <a:p>
                      <a:r>
                        <a:rPr lang="en-US" sz="1400" b="1" dirty="0">
                          <a:solidFill>
                            <a:srgbClr val="002060"/>
                          </a:solidFill>
                          <a:latin typeface="+mn-lt"/>
                          <a:cs typeface="Arial" pitchFamily="34" charset="0"/>
                        </a:rPr>
                        <a:t>1</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4 Nos. Mobile Harbour Cranes </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extLst>
                  <a:ext uri="{0D108BD9-81ED-4DB2-BD59-A6C34878D82A}">
                    <a16:rowId xmlns:a16="http://schemas.microsoft.com/office/drawing/2014/main" val="10002"/>
                  </a:ext>
                </a:extLst>
              </a:tr>
              <a:tr h="409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2060"/>
                          </a:solidFill>
                          <a:latin typeface="+mn-lt"/>
                          <a:cs typeface="Arial" pitchFamily="34" charset="0"/>
                        </a:rPr>
                        <a:t>2</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7  Floating Cranes for stream handling of cargo to overcome draft restrictions.  </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3"/>
                  </a:ext>
                </a:extLst>
              </a:tr>
              <a:tr h="394344">
                <a:tc>
                  <a:txBody>
                    <a:bodyPr/>
                    <a:lstStyle/>
                    <a:p>
                      <a:r>
                        <a:rPr lang="en-US" sz="1400" b="1" dirty="0">
                          <a:solidFill>
                            <a:srgbClr val="002060"/>
                          </a:solidFill>
                          <a:latin typeface="+mn-lt"/>
                          <a:cs typeface="Arial" pitchFamily="34" charset="0"/>
                        </a:rPr>
                        <a:t>3</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Crawler Mounted Cranes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4"/>
                  </a:ext>
                </a:extLst>
              </a:tr>
              <a:tr h="412046">
                <a:tc>
                  <a:txBody>
                    <a:bodyPr/>
                    <a:lstStyle/>
                    <a:p>
                      <a:r>
                        <a:rPr lang="en-US" sz="1400" b="1" dirty="0">
                          <a:solidFill>
                            <a:srgbClr val="002060"/>
                          </a:solidFill>
                          <a:latin typeface="+mn-lt"/>
                          <a:cs typeface="Arial" pitchFamily="34" charset="0"/>
                        </a:rPr>
                        <a:t>4</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Timber Grabs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5"/>
                  </a:ext>
                </a:extLst>
              </a:tr>
              <a:tr h="394344">
                <a:tc>
                  <a:txBody>
                    <a:bodyPr/>
                    <a:lstStyle/>
                    <a:p>
                      <a:r>
                        <a:rPr lang="en-US" sz="1400" b="1" dirty="0">
                          <a:solidFill>
                            <a:srgbClr val="002060"/>
                          </a:solidFill>
                          <a:latin typeface="+mn-lt"/>
                          <a:cs typeface="Arial" pitchFamily="34" charset="0"/>
                        </a:rPr>
                        <a:t>5</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Bulk Grabs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6"/>
                  </a:ext>
                </a:extLst>
              </a:tr>
              <a:tr h="394344">
                <a:tc>
                  <a:txBody>
                    <a:bodyPr/>
                    <a:lstStyle/>
                    <a:p>
                      <a:r>
                        <a:rPr lang="en-US" sz="1400" b="1" dirty="0">
                          <a:solidFill>
                            <a:srgbClr val="002060"/>
                          </a:solidFill>
                          <a:latin typeface="+mn-lt"/>
                          <a:cs typeface="Arial" pitchFamily="34" charset="0"/>
                        </a:rPr>
                        <a:t>6</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Pay Loaders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7"/>
                  </a:ext>
                </a:extLst>
              </a:tr>
              <a:tr h="394344">
                <a:tc>
                  <a:txBody>
                    <a:bodyPr/>
                    <a:lstStyle/>
                    <a:p>
                      <a:r>
                        <a:rPr lang="en-US" sz="1400" b="1" dirty="0">
                          <a:solidFill>
                            <a:srgbClr val="002060"/>
                          </a:solidFill>
                          <a:latin typeface="+mn-lt"/>
                          <a:cs typeface="Arial" pitchFamily="34" charset="0"/>
                        </a:rPr>
                        <a:t>7</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Reach Stackers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8"/>
                  </a:ext>
                </a:extLst>
              </a:tr>
              <a:tr h="394344">
                <a:tc>
                  <a:txBody>
                    <a:bodyPr/>
                    <a:lstStyle/>
                    <a:p>
                      <a:r>
                        <a:rPr lang="en-US" sz="1400" b="1" dirty="0">
                          <a:solidFill>
                            <a:srgbClr val="002060"/>
                          </a:solidFill>
                          <a:latin typeface="+mn-lt"/>
                          <a:cs typeface="Arial" pitchFamily="34" charset="0"/>
                        </a:rPr>
                        <a:t>8</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150000"/>
                        </a:lnSpc>
                        <a:spcBef>
                          <a:spcPct val="20000"/>
                        </a:spcBef>
                        <a:spcAft>
                          <a:spcPct val="0"/>
                        </a:spcAft>
                        <a:buClr>
                          <a:schemeClr val="hlink"/>
                        </a:buClr>
                        <a:buSzPct val="65000"/>
                        <a:buFont typeface="Wingdings" pitchFamily="2" charset="2"/>
                        <a:buNone/>
                        <a:tabLst/>
                      </a:pPr>
                      <a:r>
                        <a:rPr lang="en-US" sz="1400" b="1" kern="1200" dirty="0">
                          <a:solidFill>
                            <a:srgbClr val="002060"/>
                          </a:solidFill>
                          <a:latin typeface="+mn-lt"/>
                          <a:ea typeface="+mn-ea"/>
                          <a:cs typeface="Arial" pitchFamily="34" charset="0"/>
                        </a:rPr>
                        <a:t>Top Lift Trucks</a:t>
                      </a:r>
                    </a:p>
                  </a:txBody>
                  <a:tcPr marL="91355" marR="91355" marT="34295" marB="34295"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9"/>
                  </a:ext>
                </a:extLst>
              </a:tr>
              <a:tr h="251460">
                <a:tc gridSpan="2">
                  <a:txBody>
                    <a:bodyPr/>
                    <a:lstStyle/>
                    <a:p>
                      <a:pPr marL="0" algn="l" defTabSz="914400" rtl="0" eaLnBrk="1" latinLnBrk="0" hangingPunct="1"/>
                      <a:endParaRPr lang="en-US" sz="1200" kern="1200" dirty="0">
                        <a:solidFill>
                          <a:srgbClr val="002060"/>
                        </a:solidFill>
                        <a:latin typeface="Arial" pitchFamily="34" charset="0"/>
                        <a:ea typeface="+mn-ea"/>
                        <a:cs typeface="Arial" pitchFamily="34" charset="0"/>
                      </a:endParaRPr>
                    </a:p>
                  </a:txBody>
                  <a:tcPr marL="91355"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3" name="Left Arrow 2">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374646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59841"/>
          <a:ext cx="9144001" cy="4636226"/>
        </p:xfrm>
        <a:graphic>
          <a:graphicData uri="http://schemas.openxmlformats.org/drawingml/2006/table">
            <a:tbl>
              <a:tblPr firstRow="1">
                <a:tableStyleId>{5C22544A-7EE6-4342-B048-85BDC9FD1C3A}</a:tableStyleId>
              </a:tblPr>
              <a:tblGrid>
                <a:gridCol w="1355484">
                  <a:extLst>
                    <a:ext uri="{9D8B030D-6E8A-4147-A177-3AD203B41FA5}">
                      <a16:colId xmlns:a16="http://schemas.microsoft.com/office/drawing/2014/main" val="20000"/>
                    </a:ext>
                  </a:extLst>
                </a:gridCol>
                <a:gridCol w="4212156">
                  <a:extLst>
                    <a:ext uri="{9D8B030D-6E8A-4147-A177-3AD203B41FA5}">
                      <a16:colId xmlns:a16="http://schemas.microsoft.com/office/drawing/2014/main" val="20001"/>
                    </a:ext>
                  </a:extLst>
                </a:gridCol>
                <a:gridCol w="3576361">
                  <a:extLst>
                    <a:ext uri="{9D8B030D-6E8A-4147-A177-3AD203B41FA5}">
                      <a16:colId xmlns:a16="http://schemas.microsoft.com/office/drawing/2014/main" val="20002"/>
                    </a:ext>
                  </a:extLst>
                </a:gridCol>
              </a:tblGrid>
              <a:tr h="611058">
                <a:tc gridSpan="3">
                  <a:txBody>
                    <a:bodyPr/>
                    <a:lstStyle/>
                    <a:p>
                      <a:pPr algn="ctr"/>
                      <a:r>
                        <a:rPr lang="en-US" sz="2400" dirty="0">
                          <a:effectLst/>
                          <a:latin typeface="Calibri" panose="020F0502020204030204" pitchFamily="34" charset="0"/>
                        </a:rPr>
                        <a:t>Infrastructure Facilities - Liquid Cargo</a:t>
                      </a:r>
                      <a:endParaRPr lang="en-US" sz="2400" dirty="0">
                        <a:latin typeface="Arial" pitchFamily="34" charset="0"/>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flip="none" rotWithShape="1">
                      <a:gsLst>
                        <a:gs pos="100000">
                          <a:srgbClr val="0071B0"/>
                        </a:gs>
                        <a:gs pos="53000">
                          <a:srgbClr val="00609F"/>
                        </a:gs>
                        <a:gs pos="0">
                          <a:srgbClr val="002060"/>
                        </a:gs>
                      </a:gsLst>
                      <a:lin ang="54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2920">
                <a:tc>
                  <a:txBody>
                    <a:bodyPr/>
                    <a:lstStyle/>
                    <a:p>
                      <a:r>
                        <a:rPr lang="en-US" sz="1400" b="1" dirty="0">
                          <a:solidFill>
                            <a:srgbClr val="002060"/>
                          </a:solidFill>
                          <a:latin typeface="Arial" pitchFamily="34" charset="0"/>
                          <a:cs typeface="Arial" pitchFamily="34" charset="0"/>
                        </a:rPr>
                        <a:t>Sr.</a:t>
                      </a:r>
                      <a:r>
                        <a:rPr lang="en-US" sz="1400" b="1" baseline="0" dirty="0">
                          <a:solidFill>
                            <a:srgbClr val="002060"/>
                          </a:solidFill>
                          <a:latin typeface="Arial" pitchFamily="34" charset="0"/>
                          <a:cs typeface="Arial" pitchFamily="34" charset="0"/>
                        </a:rPr>
                        <a:t> No</a:t>
                      </a:r>
                      <a:endParaRPr lang="en-US" sz="1400" b="1" dirty="0">
                        <a:solidFill>
                          <a:srgbClr val="002060"/>
                        </a:solidFill>
                        <a:latin typeface="Arial" pitchFamily="34" charset="0"/>
                        <a:cs typeface="Arial" pitchFamily="34" charset="0"/>
                      </a:endParaRP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tc>
                  <a:txBody>
                    <a:bodyPr/>
                    <a:lstStyle/>
                    <a:p>
                      <a:r>
                        <a:rPr lang="en-US" sz="1400" b="1" dirty="0">
                          <a:solidFill>
                            <a:srgbClr val="002060"/>
                          </a:solidFill>
                          <a:latin typeface="Arial" pitchFamily="34" charset="0"/>
                          <a:cs typeface="Arial" pitchFamily="34" charset="0"/>
                        </a:rPr>
                        <a:t>Facility</a:t>
                      </a:r>
                    </a:p>
                  </a:txBody>
                  <a:tcPr marL="182711" marR="91355"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tc>
                  <a:txBody>
                    <a:bodyPr/>
                    <a:lstStyle/>
                    <a:p>
                      <a:pPr marL="0" algn="ctr" defTabSz="914400" rtl="0" eaLnBrk="1" latinLnBrk="0" hangingPunct="1"/>
                      <a:r>
                        <a:rPr lang="en-US" sz="1400" b="1" kern="1200" dirty="0">
                          <a:solidFill>
                            <a:srgbClr val="002060"/>
                          </a:solidFill>
                          <a:latin typeface="Arial" pitchFamily="34" charset="0"/>
                          <a:ea typeface="+mn-ea"/>
                          <a:cs typeface="Arial" pitchFamily="34" charset="0"/>
                        </a:rPr>
                        <a:t>Kandla’s Edge</a:t>
                      </a:r>
                    </a:p>
                  </a:txBody>
                  <a:tcPr marL="182711" marR="91355" marT="34290" marB="34290" anchor="ctr">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gradFill>
                      <a:gsLst>
                        <a:gs pos="27000">
                          <a:srgbClr val="F5FCFF"/>
                        </a:gs>
                        <a:gs pos="76000">
                          <a:srgbClr val="F2FCFF"/>
                        </a:gs>
                        <a:gs pos="100000">
                          <a:schemeClr val="bg1"/>
                        </a:gs>
                        <a:gs pos="50000">
                          <a:srgbClr val="D1F3FF"/>
                        </a:gs>
                        <a:gs pos="0">
                          <a:schemeClr val="bg1"/>
                        </a:gs>
                      </a:gsLst>
                      <a:lin ang="5400000" scaled="1"/>
                    </a:gradFill>
                  </a:tcPr>
                </a:tc>
                <a:extLst>
                  <a:ext uri="{0D108BD9-81ED-4DB2-BD59-A6C34878D82A}">
                    <a16:rowId xmlns:a16="http://schemas.microsoft.com/office/drawing/2014/main" val="10001"/>
                  </a:ext>
                </a:extLst>
              </a:tr>
              <a:tr h="680897">
                <a:tc>
                  <a:txBody>
                    <a:bodyPr/>
                    <a:lstStyle/>
                    <a:p>
                      <a:r>
                        <a:rPr lang="en-US" sz="1200" dirty="0">
                          <a:solidFill>
                            <a:srgbClr val="002060"/>
                          </a:solidFill>
                          <a:latin typeface="Arial" pitchFamily="34" charset="0"/>
                          <a:cs typeface="Arial" pitchFamily="34" charset="0"/>
                        </a:rPr>
                        <a:t>1</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6 Liquid Jetties</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13.00 million metric </a:t>
                      </a:r>
                      <a:r>
                        <a:rPr lang="en-US" sz="1200" b="1" kern="1200" dirty="0" err="1">
                          <a:solidFill>
                            <a:srgbClr val="002060"/>
                          </a:solidFill>
                          <a:latin typeface="Arial" pitchFamily="34" charset="0"/>
                          <a:ea typeface="+mn-ea"/>
                          <a:cs typeface="Arial" pitchFamily="34" charset="0"/>
                        </a:rPr>
                        <a:t>tonnes</a:t>
                      </a:r>
                      <a:r>
                        <a:rPr lang="en-US" sz="1200" b="1" kern="1200" dirty="0">
                          <a:solidFill>
                            <a:srgbClr val="002060"/>
                          </a:solidFill>
                          <a:latin typeface="Arial" pitchFamily="34" charset="0"/>
                          <a:ea typeface="+mn-ea"/>
                          <a:cs typeface="Arial" pitchFamily="34" charset="0"/>
                        </a:rPr>
                        <a:t> capacity</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flip="none" rotWithShape="1">
                      <a:gsLst>
                        <a:gs pos="100000">
                          <a:srgbClr val="EEF4FF"/>
                        </a:gs>
                        <a:gs pos="0">
                          <a:srgbClr val="E1EBFF"/>
                        </a:gs>
                      </a:gsLst>
                      <a:lin ang="0" scaled="1"/>
                      <a:tileRect/>
                    </a:gradFill>
                  </a:tcPr>
                </a:tc>
                <a:extLst>
                  <a:ext uri="{0D108BD9-81ED-4DB2-BD59-A6C34878D82A}">
                    <a16:rowId xmlns:a16="http://schemas.microsoft.com/office/drawing/2014/main" val="10002"/>
                  </a:ext>
                </a:extLst>
              </a:tr>
              <a:tr h="719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itchFamily="34" charset="0"/>
                          <a:cs typeface="Arial" pitchFamily="34" charset="0"/>
                        </a:rPr>
                        <a:t>2</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Liquid storage tanks</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Around 23 lakh KL storage capacity</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3"/>
                  </a:ext>
                </a:extLst>
              </a:tr>
              <a:tr h="609036">
                <a:tc>
                  <a:txBody>
                    <a:bodyPr/>
                    <a:lstStyle/>
                    <a:p>
                      <a:r>
                        <a:rPr lang="en-US" sz="1200" dirty="0">
                          <a:solidFill>
                            <a:srgbClr val="002060"/>
                          </a:solidFill>
                          <a:latin typeface="Arial" pitchFamily="34" charset="0"/>
                          <a:cs typeface="Arial" pitchFamily="34" charset="0"/>
                        </a:rPr>
                        <a:t>3</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3 SPMs &amp; 2 product jetties at </a:t>
                      </a:r>
                      <a:r>
                        <a:rPr lang="en-US" sz="1200" b="1" kern="1200" dirty="0" err="1">
                          <a:solidFill>
                            <a:srgbClr val="002060"/>
                          </a:solidFill>
                          <a:latin typeface="Arial" pitchFamily="34" charset="0"/>
                          <a:ea typeface="+mn-ea"/>
                          <a:cs typeface="Arial" pitchFamily="34" charset="0"/>
                        </a:rPr>
                        <a:t>Vadinar</a:t>
                      </a:r>
                      <a:r>
                        <a:rPr lang="en-US" sz="1200" b="1" kern="1200" dirty="0">
                          <a:solidFill>
                            <a:srgbClr val="002060"/>
                          </a:solidFill>
                          <a:latin typeface="Arial" pitchFamily="34" charset="0"/>
                          <a:ea typeface="+mn-ea"/>
                          <a:cs typeface="Arial" pitchFamily="34" charset="0"/>
                        </a:rPr>
                        <a:t>.</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Pioneers in SPMs in the country.   </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4"/>
                  </a:ext>
                </a:extLst>
              </a:tr>
              <a:tr h="532907">
                <a:tc>
                  <a:txBody>
                    <a:bodyPr/>
                    <a:lstStyle/>
                    <a:p>
                      <a:r>
                        <a:rPr lang="en-US" sz="1200" dirty="0">
                          <a:solidFill>
                            <a:srgbClr val="002060"/>
                          </a:solidFill>
                          <a:latin typeface="Arial" pitchFamily="34" charset="0"/>
                          <a:cs typeface="Arial" pitchFamily="34" charset="0"/>
                        </a:rPr>
                        <a:t>4</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Capacity to handle crude at </a:t>
                      </a:r>
                      <a:r>
                        <a:rPr lang="en-US" sz="1200" b="1" kern="1200" dirty="0" err="1">
                          <a:solidFill>
                            <a:srgbClr val="002060"/>
                          </a:solidFill>
                          <a:latin typeface="Arial" pitchFamily="34" charset="0"/>
                          <a:ea typeface="+mn-ea"/>
                          <a:cs typeface="Arial" pitchFamily="34" charset="0"/>
                        </a:rPr>
                        <a:t>Vadinar</a:t>
                      </a:r>
                      <a:endParaRPr lang="en-US" sz="1200" b="1" kern="1200" dirty="0">
                        <a:solidFill>
                          <a:srgbClr val="002060"/>
                        </a:solidFill>
                        <a:latin typeface="Arial" pitchFamily="34" charset="0"/>
                        <a:ea typeface="+mn-ea"/>
                        <a:cs typeface="Arial" pitchFamily="34" charset="0"/>
                      </a:endParaRP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38.68 million metric </a:t>
                      </a:r>
                      <a:r>
                        <a:rPr lang="en-US" sz="1200" b="1" kern="1200" dirty="0" err="1">
                          <a:solidFill>
                            <a:srgbClr val="002060"/>
                          </a:solidFill>
                          <a:latin typeface="Arial" pitchFamily="34" charset="0"/>
                          <a:ea typeface="+mn-ea"/>
                          <a:cs typeface="Arial" pitchFamily="34" charset="0"/>
                        </a:rPr>
                        <a:t>tonnes</a:t>
                      </a:r>
                      <a:endParaRPr lang="en-US" sz="1200" b="1" kern="1200" dirty="0">
                        <a:solidFill>
                          <a:srgbClr val="002060"/>
                        </a:solidFill>
                        <a:latin typeface="Arial" pitchFamily="34" charset="0"/>
                        <a:ea typeface="+mn-ea"/>
                        <a:cs typeface="Arial" pitchFamily="34" charset="0"/>
                      </a:endParaRP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5"/>
                  </a:ext>
                </a:extLst>
              </a:tr>
              <a:tr h="728534">
                <a:tc>
                  <a:txBody>
                    <a:bodyPr/>
                    <a:lstStyle/>
                    <a:p>
                      <a:r>
                        <a:rPr lang="en-US" sz="1200" dirty="0">
                          <a:solidFill>
                            <a:srgbClr val="002060"/>
                          </a:solidFill>
                          <a:latin typeface="Arial" pitchFamily="34" charset="0"/>
                          <a:cs typeface="Arial" pitchFamily="34" charset="0"/>
                        </a:rPr>
                        <a:t>5</a:t>
                      </a:r>
                    </a:p>
                  </a:txBody>
                  <a:tcPr marL="182711" marR="91355" marT="34290" marB="34290" anchor="ctr">
                    <a:lnL w="38100" cap="flat" cmpd="sng" algn="ctr">
                      <a:solidFill>
                        <a:srgbClr val="002060"/>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30 meters Draft at </a:t>
                      </a:r>
                      <a:r>
                        <a:rPr lang="en-US" sz="1200" b="1" kern="1200" dirty="0" err="1">
                          <a:solidFill>
                            <a:srgbClr val="002060"/>
                          </a:solidFill>
                          <a:latin typeface="Arial" pitchFamily="34" charset="0"/>
                          <a:ea typeface="+mn-ea"/>
                          <a:cs typeface="Arial" pitchFamily="34" charset="0"/>
                        </a:rPr>
                        <a:t>Vadinar</a:t>
                      </a:r>
                      <a:endParaRPr lang="en-US" sz="1200" b="1" kern="1200" dirty="0">
                        <a:solidFill>
                          <a:srgbClr val="002060"/>
                        </a:solidFill>
                        <a:latin typeface="Arial" pitchFamily="34" charset="0"/>
                        <a:ea typeface="+mn-ea"/>
                        <a:cs typeface="Arial" pitchFamily="34" charset="0"/>
                      </a:endParaRP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tc>
                  <a:txBody>
                    <a:bodyPr/>
                    <a:lstStyle/>
                    <a:p>
                      <a:pPr marL="0" marR="0" lvl="0" indent="0" algn="l" defTabSz="914400" rtl="0" eaLnBrk="1" fontAlgn="base" latinLnBrk="0" hangingPunct="1">
                        <a:lnSpc>
                          <a:spcPct val="200000"/>
                        </a:lnSpc>
                        <a:spcBef>
                          <a:spcPct val="20000"/>
                        </a:spcBef>
                        <a:spcAft>
                          <a:spcPct val="0"/>
                        </a:spcAft>
                        <a:buClr>
                          <a:schemeClr val="hlink"/>
                        </a:buClr>
                        <a:buSzPct val="65000"/>
                        <a:buFont typeface="Wingdings" pitchFamily="2" charset="2"/>
                        <a:buNone/>
                        <a:tabLst/>
                      </a:pPr>
                      <a:r>
                        <a:rPr lang="en-US" sz="1200" b="1" kern="1200" dirty="0">
                          <a:solidFill>
                            <a:srgbClr val="002060"/>
                          </a:solidFill>
                          <a:latin typeface="Arial" pitchFamily="34" charset="0"/>
                          <a:ea typeface="+mn-ea"/>
                          <a:cs typeface="Arial" pitchFamily="34" charset="0"/>
                        </a:rPr>
                        <a:t>VLCC- 3 </a:t>
                      </a:r>
                      <a:r>
                        <a:rPr lang="en-US" sz="1200" b="1" kern="1200" dirty="0" err="1">
                          <a:solidFill>
                            <a:srgbClr val="002060"/>
                          </a:solidFill>
                          <a:latin typeface="Arial" pitchFamily="34" charset="0"/>
                          <a:ea typeface="+mn-ea"/>
                          <a:cs typeface="Arial" pitchFamily="34" charset="0"/>
                        </a:rPr>
                        <a:t>lakh</a:t>
                      </a:r>
                      <a:r>
                        <a:rPr lang="en-US" sz="1200" b="1" kern="1200" dirty="0">
                          <a:solidFill>
                            <a:srgbClr val="002060"/>
                          </a:solidFill>
                          <a:latin typeface="Arial" pitchFamily="34" charset="0"/>
                          <a:ea typeface="+mn-ea"/>
                          <a:cs typeface="Arial" pitchFamily="34" charset="0"/>
                        </a:rPr>
                        <a:t> </a:t>
                      </a:r>
                      <a:r>
                        <a:rPr lang="en-US" sz="1200" b="1" kern="1200" dirty="0" err="1">
                          <a:solidFill>
                            <a:srgbClr val="002060"/>
                          </a:solidFill>
                          <a:latin typeface="Arial" pitchFamily="34" charset="0"/>
                          <a:ea typeface="+mn-ea"/>
                          <a:cs typeface="Arial" pitchFamily="34" charset="0"/>
                        </a:rPr>
                        <a:t>tonnes</a:t>
                      </a:r>
                      <a:r>
                        <a:rPr lang="en-US" sz="1200" b="1" kern="1200" dirty="0">
                          <a:solidFill>
                            <a:srgbClr val="002060"/>
                          </a:solidFill>
                          <a:latin typeface="Arial" pitchFamily="34" charset="0"/>
                          <a:ea typeface="+mn-ea"/>
                          <a:cs typeface="Arial" pitchFamily="34" charset="0"/>
                        </a:rPr>
                        <a:t> vessels handled</a:t>
                      </a:r>
                    </a:p>
                  </a:txBody>
                  <a:tcPr marL="91355" marR="91355" marT="34295" marB="34295" anchor="ctr" horzOverflow="overflow">
                    <a:lnL w="12700" cap="flat" cmpd="sng" algn="ctr">
                      <a:solidFill>
                        <a:schemeClr val="accent1">
                          <a:lumMod val="60000"/>
                          <a:lumOff val="40000"/>
                        </a:schemeClr>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gradFill>
                      <a:gsLst>
                        <a:gs pos="100000">
                          <a:srgbClr val="EEF4FF"/>
                        </a:gs>
                        <a:gs pos="0">
                          <a:srgbClr val="E1EBFF"/>
                        </a:gs>
                      </a:gsLst>
                      <a:lin ang="0" scaled="1"/>
                    </a:gradFill>
                  </a:tcPr>
                </a:tc>
                <a:extLst>
                  <a:ext uri="{0D108BD9-81ED-4DB2-BD59-A6C34878D82A}">
                    <a16:rowId xmlns:a16="http://schemas.microsoft.com/office/drawing/2014/main" val="10006"/>
                  </a:ext>
                </a:extLst>
              </a:tr>
              <a:tr h="251460">
                <a:tc gridSpan="3">
                  <a:txBody>
                    <a:bodyPr/>
                    <a:lstStyle/>
                    <a:p>
                      <a:pPr marL="0" algn="l" defTabSz="914400" rtl="0" eaLnBrk="1" latinLnBrk="0" hangingPunct="1"/>
                      <a:endParaRPr lang="en-US" sz="1200" kern="1200" dirty="0">
                        <a:solidFill>
                          <a:srgbClr val="002060"/>
                        </a:solidFill>
                        <a:latin typeface="Arial" pitchFamily="34" charset="0"/>
                        <a:ea typeface="+mn-ea"/>
                        <a:cs typeface="Arial" pitchFamily="34" charset="0"/>
                      </a:endParaRPr>
                    </a:p>
                  </a:txBody>
                  <a:tcPr marL="91355" marR="91355" marT="34290" marB="3429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3" name="Left Arrow 2">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24101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93" y="482863"/>
          <a:ext cx="1191" cy="968"/>
        </p:xfrm>
        <a:graphic>
          <a:graphicData uri="http://schemas.openxmlformats.org/presentationml/2006/ole">
            <mc:AlternateContent xmlns:mc="http://schemas.openxmlformats.org/markup-compatibility/2006">
              <mc:Choice xmlns:v="urn:schemas-microsoft-com:vml" Requires="v">
                <p:oleObj spid="_x0000_s1549" name="think-cell Slide" r:id="rId5" imgW="360" imgH="360" progId="">
                  <p:embed/>
                </p:oleObj>
              </mc:Choice>
              <mc:Fallback>
                <p:oleObj name="think-cell Slid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482863"/>
                        <a:ext cx="1191" cy="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4819369" y="996576"/>
            <a:ext cx="4115336" cy="2024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753944"/>
            <a:r>
              <a:rPr lang="en-US" sz="1500" b="1" dirty="0">
                <a:solidFill>
                  <a:prstClr val="white"/>
                </a:solidFill>
                <a:latin typeface="Calibri"/>
              </a:rPr>
              <a:t>Average Output per Berth Day (Tonnes)</a:t>
            </a:r>
          </a:p>
        </p:txBody>
      </p:sp>
      <p:graphicFrame>
        <p:nvGraphicFramePr>
          <p:cNvPr id="11" name="Chart 10"/>
          <p:cNvGraphicFramePr/>
          <p:nvPr>
            <p:extLst>
              <p:ext uri="{D42A27DB-BD31-4B8C-83A1-F6EECF244321}">
                <p14:modId xmlns:p14="http://schemas.microsoft.com/office/powerpoint/2010/main" val="116708818"/>
              </p:ext>
            </p:extLst>
          </p:nvPr>
        </p:nvGraphicFramePr>
        <p:xfrm>
          <a:off x="138810" y="1502330"/>
          <a:ext cx="4235362" cy="1882227"/>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angle 12"/>
          <p:cNvSpPr/>
          <p:nvPr/>
        </p:nvSpPr>
        <p:spPr>
          <a:xfrm>
            <a:off x="159676" y="996576"/>
            <a:ext cx="4115336" cy="2024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753944"/>
            <a:r>
              <a:rPr lang="en-US" sz="1500" b="1" dirty="0">
                <a:solidFill>
                  <a:prstClr val="white"/>
                </a:solidFill>
                <a:latin typeface="Calibri"/>
              </a:rPr>
              <a:t>Turnaround Time (Hrs)</a:t>
            </a:r>
          </a:p>
        </p:txBody>
      </p:sp>
      <p:graphicFrame>
        <p:nvGraphicFramePr>
          <p:cNvPr id="14" name="Chart 13"/>
          <p:cNvGraphicFramePr/>
          <p:nvPr>
            <p:extLst>
              <p:ext uri="{D42A27DB-BD31-4B8C-83A1-F6EECF244321}">
                <p14:modId xmlns:p14="http://schemas.microsoft.com/office/powerpoint/2010/main" val="798921889"/>
              </p:ext>
            </p:extLst>
          </p:nvPr>
        </p:nvGraphicFramePr>
        <p:xfrm>
          <a:off x="4509306" y="1616430"/>
          <a:ext cx="4574410" cy="1714493"/>
        </p:xfrm>
        <a:graphic>
          <a:graphicData uri="http://schemas.openxmlformats.org/drawingml/2006/chart">
            <c:chart xmlns:c="http://schemas.openxmlformats.org/drawingml/2006/chart" xmlns:r="http://schemas.openxmlformats.org/officeDocument/2006/relationships" r:id="rId8"/>
          </a:graphicData>
        </a:graphic>
      </p:graphicFrame>
      <p:cxnSp>
        <p:nvCxnSpPr>
          <p:cNvPr id="4" name="Straight Arrow Connector 3"/>
          <p:cNvCxnSpPr/>
          <p:nvPr/>
        </p:nvCxnSpPr>
        <p:spPr>
          <a:xfrm>
            <a:off x="968955" y="1655053"/>
            <a:ext cx="434466" cy="94696"/>
          </a:xfrm>
          <a:prstGeom prst="straightConnector1">
            <a:avLst/>
          </a:prstGeom>
          <a:ln w="28575">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92346" y="1685323"/>
            <a:ext cx="452266" cy="300968"/>
          </a:xfrm>
          <a:prstGeom prst="straightConnector1">
            <a:avLst/>
          </a:prstGeom>
          <a:ln w="28575">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33536" y="1956587"/>
            <a:ext cx="436859" cy="48852"/>
          </a:xfrm>
          <a:prstGeom prst="straightConnector1">
            <a:avLst/>
          </a:prstGeom>
          <a:ln w="28575">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775311" y="1357740"/>
            <a:ext cx="424002" cy="0"/>
          </a:xfrm>
          <a:prstGeom prst="straightConnector1">
            <a:avLst/>
          </a:prstGeom>
          <a:ln w="28575">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64950" y="1263205"/>
            <a:ext cx="1066939" cy="386490"/>
          </a:xfrm>
          <a:prstGeom prst="rect">
            <a:avLst/>
          </a:prstGeom>
          <a:noFill/>
        </p:spPr>
        <p:txBody>
          <a:bodyPr wrap="square" lIns="77953" tIns="38976" rIns="77953" bIns="38976" rtlCol="0">
            <a:spAutoFit/>
          </a:bodyPr>
          <a:lstStyle/>
          <a:p>
            <a:pPr defTabSz="753944"/>
            <a:r>
              <a:rPr lang="en-US" sz="1000" b="1" dirty="0">
                <a:solidFill>
                  <a:prstClr val="black"/>
                </a:solidFill>
                <a:latin typeface="Calibri"/>
              </a:rPr>
              <a:t>Y-o-Y Improvement</a:t>
            </a:r>
          </a:p>
        </p:txBody>
      </p:sp>
      <p:sp>
        <p:nvSpPr>
          <p:cNvPr id="25" name="TextBox 24"/>
          <p:cNvSpPr txBox="1"/>
          <p:nvPr/>
        </p:nvSpPr>
        <p:spPr>
          <a:xfrm>
            <a:off x="1011091" y="1461874"/>
            <a:ext cx="342944" cy="153888"/>
          </a:xfrm>
          <a:prstGeom prst="rect">
            <a:avLst/>
          </a:prstGeom>
          <a:solidFill>
            <a:schemeClr val="accent5">
              <a:lumMod val="40000"/>
              <a:lumOff val="60000"/>
            </a:schemeClr>
          </a:solidFill>
        </p:spPr>
        <p:txBody>
          <a:bodyPr wrap="square" lIns="0" tIns="0" rIns="0" bIns="0" rtlCol="0" anchor="ctr">
            <a:spAutoFit/>
          </a:bodyPr>
          <a:lstStyle/>
          <a:p>
            <a:pPr algn="ctr" defTabSz="753944"/>
            <a:r>
              <a:rPr lang="en-US" sz="1000" b="1" dirty="0">
                <a:solidFill>
                  <a:srgbClr val="F5C040">
                    <a:lumMod val="50000"/>
                  </a:srgbClr>
                </a:solidFill>
                <a:latin typeface="Calibri"/>
              </a:rPr>
              <a:t>5.1%</a:t>
            </a:r>
          </a:p>
        </p:txBody>
      </p:sp>
      <p:sp>
        <p:nvSpPr>
          <p:cNvPr id="28" name="TextBox 27"/>
          <p:cNvSpPr txBox="1"/>
          <p:nvPr/>
        </p:nvSpPr>
        <p:spPr>
          <a:xfrm>
            <a:off x="2101668" y="1523612"/>
            <a:ext cx="342944" cy="153888"/>
          </a:xfrm>
          <a:prstGeom prst="rect">
            <a:avLst/>
          </a:prstGeom>
          <a:solidFill>
            <a:schemeClr val="accent5">
              <a:lumMod val="40000"/>
              <a:lumOff val="60000"/>
            </a:schemeClr>
          </a:solidFill>
        </p:spPr>
        <p:txBody>
          <a:bodyPr wrap="square" lIns="0" tIns="0" rIns="0" bIns="0" rtlCol="0" anchor="ctr">
            <a:spAutoFit/>
          </a:bodyPr>
          <a:lstStyle/>
          <a:p>
            <a:pPr algn="ctr" defTabSz="753944"/>
            <a:r>
              <a:rPr lang="en-US" sz="1000" b="1" dirty="0">
                <a:solidFill>
                  <a:srgbClr val="F5C040">
                    <a:lumMod val="50000"/>
                  </a:srgbClr>
                </a:solidFill>
                <a:latin typeface="Calibri"/>
              </a:rPr>
              <a:t>3.2%</a:t>
            </a:r>
          </a:p>
        </p:txBody>
      </p:sp>
      <p:sp>
        <p:nvSpPr>
          <p:cNvPr id="29" name="TextBox 28"/>
          <p:cNvSpPr txBox="1"/>
          <p:nvPr/>
        </p:nvSpPr>
        <p:spPr>
          <a:xfrm>
            <a:off x="3122275" y="1699156"/>
            <a:ext cx="342944" cy="153888"/>
          </a:xfrm>
          <a:prstGeom prst="rect">
            <a:avLst/>
          </a:prstGeom>
          <a:solidFill>
            <a:schemeClr val="accent5">
              <a:lumMod val="40000"/>
              <a:lumOff val="60000"/>
            </a:schemeClr>
          </a:solidFill>
        </p:spPr>
        <p:txBody>
          <a:bodyPr wrap="square" lIns="0" tIns="0" rIns="0" bIns="0" rtlCol="0" anchor="ctr">
            <a:spAutoFit/>
          </a:bodyPr>
          <a:lstStyle/>
          <a:p>
            <a:pPr algn="ctr" defTabSz="753944"/>
            <a:r>
              <a:rPr lang="en-US" sz="1000" b="1" dirty="0">
                <a:solidFill>
                  <a:srgbClr val="F5C040">
                    <a:lumMod val="50000"/>
                  </a:srgbClr>
                </a:solidFill>
                <a:latin typeface="Calibri"/>
              </a:rPr>
              <a:t>1.7%</a:t>
            </a:r>
          </a:p>
        </p:txBody>
      </p:sp>
      <p:cxnSp>
        <p:nvCxnSpPr>
          <p:cNvPr id="30" name="Straight Arrow Connector 29"/>
          <p:cNvCxnSpPr/>
          <p:nvPr/>
        </p:nvCxnSpPr>
        <p:spPr>
          <a:xfrm>
            <a:off x="7349721" y="1339502"/>
            <a:ext cx="424002" cy="0"/>
          </a:xfrm>
          <a:prstGeom prst="straightConnector1">
            <a:avLst/>
          </a:prstGeom>
          <a:ln w="28575">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839359" y="1244967"/>
            <a:ext cx="1066939" cy="232602"/>
          </a:xfrm>
          <a:prstGeom prst="rect">
            <a:avLst/>
          </a:prstGeom>
          <a:noFill/>
        </p:spPr>
        <p:txBody>
          <a:bodyPr wrap="square" lIns="77953" tIns="38976" rIns="77953" bIns="38976" rtlCol="0">
            <a:spAutoFit/>
          </a:bodyPr>
          <a:lstStyle/>
          <a:p>
            <a:pPr defTabSz="753944"/>
            <a:r>
              <a:rPr lang="en-US" sz="1000" b="1" dirty="0">
                <a:solidFill>
                  <a:prstClr val="black"/>
                </a:solidFill>
                <a:latin typeface="Calibri"/>
              </a:rPr>
              <a:t>Y-o-Y Growth</a:t>
            </a:r>
          </a:p>
        </p:txBody>
      </p:sp>
      <p:cxnSp>
        <p:nvCxnSpPr>
          <p:cNvPr id="32" name="Straight Arrow Connector 31"/>
          <p:cNvCxnSpPr/>
          <p:nvPr/>
        </p:nvCxnSpPr>
        <p:spPr>
          <a:xfrm flipV="1">
            <a:off x="5738585" y="1694982"/>
            <a:ext cx="303774" cy="388207"/>
          </a:xfrm>
          <a:prstGeom prst="straightConnector1">
            <a:avLst/>
          </a:prstGeom>
          <a:ln w="28575">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698941" y="1677430"/>
            <a:ext cx="356190" cy="2886"/>
          </a:xfrm>
          <a:prstGeom prst="straightConnector1">
            <a:avLst/>
          </a:prstGeom>
          <a:ln w="28575">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663172" y="1672424"/>
            <a:ext cx="352374" cy="12898"/>
          </a:xfrm>
          <a:prstGeom prst="straightConnector1">
            <a:avLst/>
          </a:prstGeom>
          <a:ln w="28575">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74687" y="1708003"/>
            <a:ext cx="342944" cy="153888"/>
          </a:xfrm>
          <a:prstGeom prst="rect">
            <a:avLst/>
          </a:prstGeom>
          <a:solidFill>
            <a:schemeClr val="accent3">
              <a:lumMod val="20000"/>
              <a:lumOff val="80000"/>
            </a:schemeClr>
          </a:solidFill>
        </p:spPr>
        <p:txBody>
          <a:bodyPr wrap="square" lIns="0" tIns="0" rIns="0" bIns="0" rtlCol="0" anchor="ctr">
            <a:spAutoFit/>
          </a:bodyPr>
          <a:lstStyle/>
          <a:p>
            <a:pPr algn="ctr" defTabSz="753944"/>
            <a:r>
              <a:rPr lang="en-US" sz="1000" b="1" dirty="0">
                <a:solidFill>
                  <a:srgbClr val="5BD078">
                    <a:lumMod val="50000"/>
                  </a:srgbClr>
                </a:solidFill>
                <a:latin typeface="Calibri"/>
              </a:rPr>
              <a:t>10.9%</a:t>
            </a:r>
          </a:p>
        </p:txBody>
      </p:sp>
      <p:sp>
        <p:nvSpPr>
          <p:cNvPr id="42" name="TextBox 41"/>
          <p:cNvSpPr txBox="1"/>
          <p:nvPr/>
        </p:nvSpPr>
        <p:spPr>
          <a:xfrm>
            <a:off x="6667163" y="1485658"/>
            <a:ext cx="342944" cy="153888"/>
          </a:xfrm>
          <a:prstGeom prst="rect">
            <a:avLst/>
          </a:prstGeom>
          <a:solidFill>
            <a:schemeClr val="accent3">
              <a:lumMod val="20000"/>
              <a:lumOff val="80000"/>
            </a:schemeClr>
          </a:solidFill>
        </p:spPr>
        <p:txBody>
          <a:bodyPr wrap="square" lIns="0" tIns="0" rIns="0" bIns="0" rtlCol="0" anchor="ctr">
            <a:spAutoFit/>
          </a:bodyPr>
          <a:lstStyle/>
          <a:p>
            <a:pPr algn="ctr" defTabSz="753944"/>
            <a:r>
              <a:rPr lang="en-US" sz="1000" b="1" dirty="0">
                <a:solidFill>
                  <a:srgbClr val="5BD078">
                    <a:lumMod val="50000"/>
                  </a:srgbClr>
                </a:solidFill>
                <a:latin typeface="Calibri"/>
              </a:rPr>
              <a:t>0.4%</a:t>
            </a:r>
          </a:p>
        </p:txBody>
      </p:sp>
      <p:sp>
        <p:nvSpPr>
          <p:cNvPr id="43" name="TextBox 42"/>
          <p:cNvSpPr txBox="1"/>
          <p:nvPr/>
        </p:nvSpPr>
        <p:spPr>
          <a:xfrm>
            <a:off x="7561722" y="1475994"/>
            <a:ext cx="342944" cy="153888"/>
          </a:xfrm>
          <a:prstGeom prst="rect">
            <a:avLst/>
          </a:prstGeom>
          <a:solidFill>
            <a:schemeClr val="accent3">
              <a:lumMod val="20000"/>
              <a:lumOff val="80000"/>
            </a:schemeClr>
          </a:solidFill>
        </p:spPr>
        <p:txBody>
          <a:bodyPr wrap="square" lIns="0" tIns="0" rIns="0" bIns="0" rtlCol="0" anchor="ctr">
            <a:spAutoFit/>
          </a:bodyPr>
          <a:lstStyle/>
          <a:p>
            <a:pPr algn="ctr" defTabSz="753944"/>
            <a:r>
              <a:rPr lang="en-US" sz="1000" b="1" dirty="0">
                <a:solidFill>
                  <a:srgbClr val="5BD078">
                    <a:lumMod val="50000"/>
                  </a:srgbClr>
                </a:solidFill>
                <a:latin typeface="Calibri"/>
              </a:rPr>
              <a:t>0.4%</a:t>
            </a:r>
          </a:p>
        </p:txBody>
      </p:sp>
      <p:sp>
        <p:nvSpPr>
          <p:cNvPr id="27"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3. PERFORMANCE PARAMETERS</a:t>
            </a:r>
          </a:p>
        </p:txBody>
      </p:sp>
      <p:cxnSp>
        <p:nvCxnSpPr>
          <p:cNvPr id="33" name="Straight Connector 32"/>
          <p:cNvCxnSpPr/>
          <p:nvPr/>
        </p:nvCxnSpPr>
        <p:spPr>
          <a:xfrm>
            <a:off x="1049147" y="426823"/>
            <a:ext cx="69792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1307" y="514083"/>
            <a:ext cx="8606946" cy="478823"/>
          </a:xfrm>
          <a:prstGeom prst="rect">
            <a:avLst/>
          </a:prstGeom>
          <a:noFill/>
        </p:spPr>
        <p:txBody>
          <a:bodyPr wrap="square" lIns="77953" tIns="38976" rIns="77953" bIns="38976" rtlCol="0">
            <a:spAutoFit/>
          </a:bodyPr>
          <a:lstStyle/>
          <a:p>
            <a:r>
              <a:rPr lang="en-US" sz="1400" b="1" dirty="0">
                <a:solidFill>
                  <a:srgbClr val="002060"/>
                </a:solidFill>
              </a:rPr>
              <a:t>VISION:- </a:t>
            </a:r>
            <a:r>
              <a:rPr lang="en-US" altLang="en-US" sz="1200" dirty="0"/>
              <a:t>To improve TRT from 60 to 55 Hrs., Average Output per Berth Day from 18531 MT to 23000 MT. Cost per ton from Rs. 61.58 to Rs. 56. </a:t>
            </a:r>
            <a:endParaRPr lang="en-US" altLang="en-US" sz="1200" dirty="0">
              <a:solidFill>
                <a:srgbClr val="FF0000"/>
              </a:solidFill>
            </a:endParaRPr>
          </a:p>
        </p:txBody>
      </p:sp>
      <p:sp>
        <p:nvSpPr>
          <p:cNvPr id="38" name="TextBox 37"/>
          <p:cNvSpPr txBox="1"/>
          <p:nvPr/>
        </p:nvSpPr>
        <p:spPr>
          <a:xfrm>
            <a:off x="3251966" y="4803277"/>
            <a:ext cx="2920720" cy="294157"/>
          </a:xfrm>
          <a:prstGeom prst="rect">
            <a:avLst/>
          </a:prstGeom>
          <a:noFill/>
        </p:spPr>
        <p:txBody>
          <a:bodyPr wrap="square" lIns="77953" tIns="38976" rIns="77953" bIns="38976" rtlCol="0">
            <a:spAutoFit/>
          </a:bodyPr>
          <a:lstStyle/>
          <a:p>
            <a:r>
              <a:rPr lang="en-US" sz="1400" b="1" dirty="0">
                <a:solidFill>
                  <a:schemeClr val="accent1"/>
                </a:solidFill>
                <a:hlinkClick r:id="rId9" action="ppaction://hlinksldjump"/>
              </a:rPr>
              <a:t>RFD Targets 2018-19</a:t>
            </a:r>
            <a:endParaRPr lang="en-US" sz="1400" b="1" dirty="0">
              <a:solidFill>
                <a:schemeClr val="accent1"/>
              </a:solidFill>
            </a:endParaRPr>
          </a:p>
        </p:txBody>
      </p:sp>
      <p:sp>
        <p:nvSpPr>
          <p:cNvPr id="39" name="TextBox 38"/>
          <p:cNvSpPr txBox="1"/>
          <p:nvPr/>
        </p:nvSpPr>
        <p:spPr>
          <a:xfrm>
            <a:off x="346692" y="3346377"/>
            <a:ext cx="2359080" cy="294157"/>
          </a:xfrm>
          <a:prstGeom prst="rect">
            <a:avLst/>
          </a:prstGeom>
          <a:noFill/>
        </p:spPr>
        <p:txBody>
          <a:bodyPr wrap="square" lIns="77953" tIns="38976" rIns="77953" bIns="38976" rtlCol="0">
            <a:spAutoFit/>
          </a:bodyPr>
          <a:lstStyle/>
          <a:p>
            <a:r>
              <a:rPr lang="en-US" sz="1400" b="1" dirty="0">
                <a:solidFill>
                  <a:srgbClr val="002060"/>
                </a:solidFill>
              </a:rPr>
              <a:t>ROADMAP:-</a:t>
            </a:r>
          </a:p>
        </p:txBody>
      </p:sp>
      <p:sp>
        <p:nvSpPr>
          <p:cNvPr id="2" name="Rectangle 1"/>
          <p:cNvSpPr/>
          <p:nvPr/>
        </p:nvSpPr>
        <p:spPr>
          <a:xfrm>
            <a:off x="1354035" y="3366219"/>
            <a:ext cx="7580670" cy="1169551"/>
          </a:xfrm>
          <a:prstGeom prst="rect">
            <a:avLst/>
          </a:prstGeom>
        </p:spPr>
        <p:txBody>
          <a:bodyPr wrap="square">
            <a:spAutoFit/>
          </a:bodyPr>
          <a:lstStyle/>
          <a:p>
            <a:pPr marL="285750" indent="-285750" algn="just">
              <a:buFont typeface="Arial" panose="020B0604020202020204" pitchFamily="34" charset="0"/>
              <a:buChar char="•"/>
            </a:pPr>
            <a:r>
              <a:rPr lang="en-IN" sz="1400" dirty="0"/>
              <a:t>Induction of 2 Nos. of HMC and Operationalization of  Fertilizer Bagging Plant will increase productivity and faster evacuation of Cargo will help in reducing vessel turn around time.</a:t>
            </a:r>
          </a:p>
          <a:p>
            <a:pPr marL="285750" indent="-285750" algn="just">
              <a:buFont typeface="Arial" panose="020B0604020202020204" pitchFamily="34" charset="0"/>
              <a:buChar char="•"/>
            </a:pPr>
            <a:r>
              <a:rPr lang="en-IN" sz="1400" dirty="0"/>
              <a:t>Operationalization of Berth No. 14 &amp; 16 will bring down pre-berthing detention of Vessels.</a:t>
            </a:r>
          </a:p>
          <a:p>
            <a:pPr marL="285750" indent="-285750" algn="just">
              <a:buFont typeface="Arial" panose="020B0604020202020204" pitchFamily="34" charset="0"/>
              <a:buChar char="•"/>
            </a:pPr>
            <a:r>
              <a:rPr lang="en-IN" sz="1400" dirty="0"/>
              <a:t>Rationalization of Pipelines will improve productivity thereby reducing pre-berthing detention.</a:t>
            </a:r>
          </a:p>
          <a:p>
            <a:pPr marL="285750" indent="-285750" algn="just">
              <a:buFont typeface="Arial" panose="020B0604020202020204" pitchFamily="34" charset="0"/>
              <a:buChar char="•"/>
            </a:pPr>
            <a:r>
              <a:rPr lang="en-IN" sz="1400" dirty="0"/>
              <a:t>Sensors, TOS &amp; ERP System.</a:t>
            </a:r>
          </a:p>
        </p:txBody>
      </p:sp>
    </p:spTree>
    <p:extLst>
      <p:ext uri="{BB962C8B-B14F-4D97-AF65-F5344CB8AC3E}">
        <p14:creationId xmlns:p14="http://schemas.microsoft.com/office/powerpoint/2010/main" val="2406847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93" y="482863"/>
          <a:ext cx="1191" cy="968"/>
        </p:xfrm>
        <a:graphic>
          <a:graphicData uri="http://schemas.openxmlformats.org/presentationml/2006/ole">
            <mc:AlternateContent xmlns:mc="http://schemas.openxmlformats.org/markup-compatibility/2006">
              <mc:Choice xmlns:v="urn:schemas-microsoft-com:vml" Requires="v">
                <p:oleObj spid="_x0000_s2573" name="think-cell Slide" r:id="rId5" imgW="360" imgH="360" progId="">
                  <p:embed/>
                </p:oleObj>
              </mc:Choice>
              <mc:Fallback>
                <p:oleObj name="think-cell Slid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482863"/>
                        <a:ext cx="1191" cy="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1099600" y="1816247"/>
            <a:ext cx="500809" cy="217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8976" rIns="0" bIns="38976" rtlCol="0" anchor="ctr"/>
          <a:lstStyle/>
          <a:p>
            <a:pPr algn="ctr"/>
            <a:r>
              <a:rPr lang="en-US" sz="1000" b="1" dirty="0">
                <a:solidFill>
                  <a:schemeClr val="tx2">
                    <a:lumMod val="50000"/>
                  </a:schemeClr>
                </a:solidFill>
              </a:rPr>
              <a:t>9.2</a:t>
            </a:r>
          </a:p>
        </p:txBody>
      </p:sp>
      <p:sp>
        <p:nvSpPr>
          <p:cNvPr id="9" name="TextBox 8"/>
          <p:cNvSpPr txBox="1"/>
          <p:nvPr/>
        </p:nvSpPr>
        <p:spPr>
          <a:xfrm>
            <a:off x="7668344" y="625149"/>
            <a:ext cx="1342490" cy="417267"/>
          </a:xfrm>
          <a:prstGeom prst="rect">
            <a:avLst/>
          </a:prstGeom>
          <a:noFill/>
        </p:spPr>
        <p:txBody>
          <a:bodyPr wrap="square" lIns="77953" tIns="38976" rIns="77953" bIns="38976" rtlCol="0">
            <a:spAutoFit/>
          </a:bodyPr>
          <a:lstStyle/>
          <a:p>
            <a:pPr algn="ctr"/>
            <a:r>
              <a:rPr lang="en-US" sz="1100" b="1" dirty="0"/>
              <a:t>Total </a:t>
            </a:r>
          </a:p>
          <a:p>
            <a:pPr algn="ctr"/>
            <a:r>
              <a:rPr lang="en-US" sz="1100" b="1" dirty="0"/>
              <a:t>In MMTPA</a:t>
            </a:r>
          </a:p>
        </p:txBody>
      </p:sp>
      <p:sp>
        <p:nvSpPr>
          <p:cNvPr id="15" name="Rectangle 14"/>
          <p:cNvSpPr/>
          <p:nvPr/>
        </p:nvSpPr>
        <p:spPr>
          <a:xfrm>
            <a:off x="2836098" y="1809044"/>
            <a:ext cx="500809" cy="217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8976" rIns="0" bIns="38976" rtlCol="0" anchor="ctr"/>
          <a:lstStyle/>
          <a:p>
            <a:pPr algn="ctr"/>
            <a:r>
              <a:rPr lang="en-US" sz="1000" b="1" dirty="0">
                <a:solidFill>
                  <a:schemeClr val="tx2">
                    <a:lumMod val="50000"/>
                  </a:schemeClr>
                </a:solidFill>
              </a:rPr>
              <a:t>8.6</a:t>
            </a:r>
          </a:p>
        </p:txBody>
      </p:sp>
      <p:sp>
        <p:nvSpPr>
          <p:cNvPr id="16" name="Rectangle 15"/>
          <p:cNvSpPr/>
          <p:nvPr/>
        </p:nvSpPr>
        <p:spPr>
          <a:xfrm>
            <a:off x="4474611" y="1814908"/>
            <a:ext cx="500809" cy="217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8976" rIns="0" bIns="38976" rtlCol="0" anchor="ctr"/>
          <a:lstStyle/>
          <a:p>
            <a:pPr algn="ctr"/>
            <a:r>
              <a:rPr lang="en-US" sz="1000" b="1" dirty="0">
                <a:solidFill>
                  <a:schemeClr val="tx2">
                    <a:lumMod val="50000"/>
                  </a:schemeClr>
                </a:solidFill>
              </a:rPr>
              <a:t>7.4</a:t>
            </a:r>
          </a:p>
        </p:txBody>
      </p:sp>
      <p:sp>
        <p:nvSpPr>
          <p:cNvPr id="17" name="Rectangle 16"/>
          <p:cNvSpPr/>
          <p:nvPr/>
        </p:nvSpPr>
        <p:spPr>
          <a:xfrm>
            <a:off x="6211109" y="1801842"/>
            <a:ext cx="500809" cy="217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8976" rIns="0" bIns="38976" rtlCol="0" anchor="ctr"/>
          <a:lstStyle/>
          <a:p>
            <a:pPr algn="ctr"/>
            <a:r>
              <a:rPr lang="en-US" sz="1000" b="1" dirty="0">
                <a:solidFill>
                  <a:schemeClr val="tx2">
                    <a:lumMod val="50000"/>
                  </a:schemeClr>
                </a:solidFill>
              </a:rPr>
              <a:t>11.3</a:t>
            </a:r>
          </a:p>
        </p:txBody>
      </p:sp>
      <p:sp>
        <p:nvSpPr>
          <p:cNvPr id="18" name="Rectangle 17"/>
          <p:cNvSpPr/>
          <p:nvPr/>
        </p:nvSpPr>
        <p:spPr>
          <a:xfrm>
            <a:off x="7947607" y="1801842"/>
            <a:ext cx="500809" cy="217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8976" rIns="0" bIns="38976" rtlCol="0" anchor="ctr"/>
          <a:lstStyle/>
          <a:p>
            <a:pPr algn="ctr"/>
            <a:r>
              <a:rPr lang="en-US" sz="1000" b="1" dirty="0">
                <a:solidFill>
                  <a:schemeClr val="tx2">
                    <a:lumMod val="50000"/>
                  </a:schemeClr>
                </a:solidFill>
              </a:rPr>
              <a:t>11.5</a:t>
            </a:r>
          </a:p>
        </p:txBody>
      </p:sp>
      <p:graphicFrame>
        <p:nvGraphicFramePr>
          <p:cNvPr id="13" name="Chart 12"/>
          <p:cNvGraphicFramePr/>
          <p:nvPr>
            <p:extLst>
              <p:ext uri="{D42A27DB-BD31-4B8C-83A1-F6EECF244321}">
                <p14:modId xmlns:p14="http://schemas.microsoft.com/office/powerpoint/2010/main" val="3917371491"/>
              </p:ext>
            </p:extLst>
          </p:nvPr>
        </p:nvGraphicFramePr>
        <p:xfrm>
          <a:off x="467544" y="825302"/>
          <a:ext cx="8314515" cy="2766786"/>
        </p:xfrm>
        <a:graphic>
          <a:graphicData uri="http://schemas.openxmlformats.org/drawingml/2006/chart">
            <c:chart xmlns:c="http://schemas.openxmlformats.org/drawingml/2006/chart" xmlns:r="http://schemas.openxmlformats.org/officeDocument/2006/relationships" r:id="rId7"/>
          </a:graphicData>
        </a:graphic>
      </p:graphicFrame>
      <p:sp>
        <p:nvSpPr>
          <p:cNvPr id="20" name="Title 1"/>
          <p:cNvSpPr txBox="1">
            <a:spLocks/>
          </p:cNvSpPr>
          <p:nvPr/>
        </p:nvSpPr>
        <p:spPr>
          <a:xfrm>
            <a:off x="-175353" y="138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4. COASTAL CARGO FOCUS</a:t>
            </a:r>
          </a:p>
        </p:txBody>
      </p:sp>
      <p:sp>
        <p:nvSpPr>
          <p:cNvPr id="23" name="TextBox 22"/>
          <p:cNvSpPr txBox="1"/>
          <p:nvPr/>
        </p:nvSpPr>
        <p:spPr>
          <a:xfrm>
            <a:off x="304152" y="388818"/>
            <a:ext cx="7893859" cy="294157"/>
          </a:xfrm>
          <a:prstGeom prst="rect">
            <a:avLst/>
          </a:prstGeom>
          <a:noFill/>
        </p:spPr>
        <p:txBody>
          <a:bodyPr wrap="square" lIns="77953" tIns="38976" rIns="77953" bIns="38976" rtlCol="0">
            <a:spAutoFit/>
          </a:bodyPr>
          <a:lstStyle/>
          <a:p>
            <a:r>
              <a:rPr lang="en-US" sz="1400" b="1" dirty="0">
                <a:solidFill>
                  <a:srgbClr val="002060"/>
                </a:solidFill>
              </a:rPr>
              <a:t>VISION : </a:t>
            </a:r>
            <a:r>
              <a:rPr lang="en-US" sz="1100" dirty="0"/>
              <a:t>	</a:t>
            </a:r>
          </a:p>
        </p:txBody>
      </p:sp>
      <p:sp>
        <p:nvSpPr>
          <p:cNvPr id="2" name="Rectangle 1"/>
          <p:cNvSpPr/>
          <p:nvPr/>
        </p:nvSpPr>
        <p:spPr>
          <a:xfrm>
            <a:off x="1207049" y="398435"/>
            <a:ext cx="7857669" cy="294157"/>
          </a:xfrm>
          <a:prstGeom prst="rect">
            <a:avLst/>
          </a:prstGeom>
        </p:spPr>
        <p:txBody>
          <a:bodyPr wrap="square" lIns="77953" tIns="38976" rIns="77953" bIns="38976">
            <a:spAutoFit/>
          </a:bodyPr>
          <a:lstStyle/>
          <a:p>
            <a:r>
              <a:rPr lang="en-IN" sz="1400" b="1" dirty="0"/>
              <a:t>To increase Coastal Cargo share from 11.3 MMT (2017-18) to 15 MMT (2021-22)</a:t>
            </a:r>
          </a:p>
        </p:txBody>
      </p:sp>
      <p:sp>
        <p:nvSpPr>
          <p:cNvPr id="4" name="Rectangle 3"/>
          <p:cNvSpPr/>
          <p:nvPr/>
        </p:nvSpPr>
        <p:spPr>
          <a:xfrm>
            <a:off x="285115" y="3552089"/>
            <a:ext cx="8496944" cy="1200329"/>
          </a:xfrm>
          <a:prstGeom prst="rect">
            <a:avLst/>
          </a:prstGeom>
        </p:spPr>
        <p:txBody>
          <a:bodyPr wrap="square">
            <a:spAutoFit/>
          </a:bodyPr>
          <a:lstStyle/>
          <a:p>
            <a:r>
              <a:rPr lang="en-IN" sz="1200" b="1" u="sng" dirty="0">
                <a:solidFill>
                  <a:srgbClr val="002060"/>
                </a:solidFill>
              </a:rPr>
              <a:t>PRESENT COASTAL CARGO SHARE</a:t>
            </a:r>
          </a:p>
          <a:p>
            <a:pPr marL="171450" indent="-171450">
              <a:buFont typeface="Arial" panose="020B0604020202020204" pitchFamily="34" charset="0"/>
              <a:buChar char="•"/>
            </a:pPr>
            <a:r>
              <a:rPr lang="en-IN" sz="1200" dirty="0"/>
              <a:t>Coastal traffic increased by nearly 23% in last 4 years from 9.2 to 11.3 MMT. </a:t>
            </a:r>
          </a:p>
          <a:p>
            <a:pPr marL="171450" indent="-171450">
              <a:buFont typeface="Arial" panose="020B0604020202020204" pitchFamily="34" charset="0"/>
              <a:buChar char="•"/>
            </a:pPr>
            <a:r>
              <a:rPr lang="en-IN" sz="1200" dirty="0"/>
              <a:t>POL is the major coastal shipping commodity at DPT contributing nearly 87% of the overall coastal traffic in 2017-18.</a:t>
            </a:r>
          </a:p>
          <a:p>
            <a:pPr marL="171450" indent="-171450">
              <a:buFont typeface="Arial" panose="020B0604020202020204" pitchFamily="34" charset="0"/>
              <a:buChar char="•"/>
            </a:pPr>
            <a:r>
              <a:rPr lang="en-IN" sz="1200" dirty="0"/>
              <a:t>DPT handled 2.148 MMT of coastal traffic in FY 2018-19 (upto May’18) as against 2.004 MMT in FY 2017-18 (upto May) with an increase of more than 7%.</a:t>
            </a:r>
          </a:p>
          <a:p>
            <a:pPr marL="171450" indent="-171450">
              <a:buFont typeface="Arial" panose="020B0604020202020204" pitchFamily="34" charset="0"/>
              <a:buChar char="•"/>
            </a:pPr>
            <a:r>
              <a:rPr lang="en-IN" sz="1200" dirty="0"/>
              <a:t>During FY 2018-19 (upto May), the port handled 1.79 MMT POL, 0.01 MMT of Coal and 0.35 MMT of Other cargoes.</a:t>
            </a:r>
          </a:p>
        </p:txBody>
      </p:sp>
    </p:spTree>
    <p:extLst>
      <p:ext uri="{BB962C8B-B14F-4D97-AF65-F5344CB8AC3E}">
        <p14:creationId xmlns:p14="http://schemas.microsoft.com/office/powerpoint/2010/main" val="224926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93" y="482863"/>
          <a:ext cx="1191" cy="968"/>
        </p:xfrm>
        <a:graphic>
          <a:graphicData uri="http://schemas.openxmlformats.org/presentationml/2006/ole">
            <mc:AlternateContent xmlns:mc="http://schemas.openxmlformats.org/markup-compatibility/2006">
              <mc:Choice xmlns:v="urn:schemas-microsoft-com:vml" Requires="v">
                <p:oleObj spid="_x0000_s3598" name="think-cell Slide" r:id="rId5" imgW="360" imgH="360" progId="">
                  <p:embed/>
                </p:oleObj>
              </mc:Choice>
              <mc:Fallback>
                <p:oleObj name="think-cell Slid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482863"/>
                        <a:ext cx="1191" cy="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itle 1"/>
          <p:cNvSpPr txBox="1">
            <a:spLocks/>
          </p:cNvSpPr>
          <p:nvPr/>
        </p:nvSpPr>
        <p:spPr>
          <a:xfrm>
            <a:off x="-33235" y="4408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4. COASTAL CARGO FOCUS (Contd.)</a:t>
            </a:r>
          </a:p>
        </p:txBody>
      </p:sp>
      <p:sp>
        <p:nvSpPr>
          <p:cNvPr id="23" name="TextBox 22"/>
          <p:cNvSpPr txBox="1"/>
          <p:nvPr/>
        </p:nvSpPr>
        <p:spPr>
          <a:xfrm>
            <a:off x="1736461" y="429007"/>
            <a:ext cx="1977130" cy="328012"/>
          </a:xfrm>
          <a:prstGeom prst="rect">
            <a:avLst/>
          </a:prstGeom>
          <a:noFill/>
        </p:spPr>
        <p:txBody>
          <a:bodyPr wrap="square" lIns="77953" tIns="38976" rIns="77953" bIns="38976" rtlCol="0">
            <a:spAutoFit/>
          </a:bodyPr>
          <a:lstStyle/>
          <a:p>
            <a:pPr algn="ctr">
              <a:lnSpc>
                <a:spcPct val="90000"/>
              </a:lnSpc>
              <a:defRPr/>
            </a:pPr>
            <a:r>
              <a:rPr lang="en-US" b="1" spc="-43" dirty="0">
                <a:solidFill>
                  <a:srgbClr val="002060"/>
                </a:solidFill>
              </a:rPr>
              <a:t>ROADMAP:-</a:t>
            </a:r>
          </a:p>
        </p:txBody>
      </p:sp>
      <p:sp>
        <p:nvSpPr>
          <p:cNvPr id="25" name="Rectangle 24"/>
          <p:cNvSpPr/>
          <p:nvPr/>
        </p:nvSpPr>
        <p:spPr>
          <a:xfrm>
            <a:off x="219777" y="643521"/>
            <a:ext cx="4866042" cy="4233697"/>
          </a:xfrm>
          <a:prstGeom prst="rect">
            <a:avLst/>
          </a:prstGeom>
        </p:spPr>
        <p:txBody>
          <a:bodyPr wrap="square" lIns="77953" tIns="38976" rIns="77953" bIns="38976">
            <a:spAutoFit/>
          </a:bodyPr>
          <a:lstStyle/>
          <a:p>
            <a:pPr marL="389402" indent="-389402" algn="just">
              <a:lnSpc>
                <a:spcPct val="150000"/>
              </a:lnSpc>
              <a:buFont typeface="Wingdings" panose="05000000000000000000" pitchFamily="2" charset="2"/>
              <a:buChar char="§"/>
            </a:pPr>
            <a:r>
              <a:rPr lang="en-IN" sz="1400" dirty="0"/>
              <a:t>Potential cargo: </a:t>
            </a:r>
            <a:r>
              <a:rPr lang="en-IN" sz="1400" b="1" dirty="0"/>
              <a:t>Salt, Silica sand, Iron Ore, Coal, Fertilizers, Wheat, Containers</a:t>
            </a:r>
            <a:r>
              <a:rPr lang="en-IN" sz="1400" dirty="0"/>
              <a:t> (for Cotton, Clinker, Fertilizers, Tiles, Bagged salt etc.), Automobiles (through Ro-Ro vessels), Steel Pipes (through Ro-Ro by wheel).</a:t>
            </a:r>
          </a:p>
          <a:p>
            <a:pPr marL="389402" indent="-389402" algn="just">
              <a:lnSpc>
                <a:spcPct val="150000"/>
              </a:lnSpc>
              <a:buFont typeface="Wingdings" panose="05000000000000000000" pitchFamily="2" charset="2"/>
              <a:buChar char="§"/>
            </a:pPr>
            <a:r>
              <a:rPr lang="en-IN" sz="1400" dirty="0" smtClean="0"/>
              <a:t>Coastal </a:t>
            </a:r>
            <a:r>
              <a:rPr lang="en-IN" sz="1400" dirty="0"/>
              <a:t>container vessels given a discount of 55% in all vessel related charges </a:t>
            </a:r>
            <a:r>
              <a:rPr lang="en-IN" sz="1400" dirty="0" err="1"/>
              <a:t>upto</a:t>
            </a:r>
            <a:r>
              <a:rPr lang="en-IN" sz="1400" dirty="0"/>
              <a:t> March 2019.</a:t>
            </a:r>
          </a:p>
          <a:p>
            <a:pPr marL="389402" indent="-389402" algn="just">
              <a:lnSpc>
                <a:spcPct val="150000"/>
              </a:lnSpc>
              <a:buFont typeface="Wingdings" panose="05000000000000000000" pitchFamily="2" charset="2"/>
              <a:buChar char="§"/>
            </a:pPr>
            <a:r>
              <a:rPr lang="en-IN" sz="1400" dirty="0" smtClean="0"/>
              <a:t>Coastal </a:t>
            </a:r>
            <a:r>
              <a:rPr lang="en-IN" sz="1400" dirty="0"/>
              <a:t>container projected to increase to the tune of 1.20 lakhs in 2018-19 TEUs against 19188 TEUs during the year 2017-18.</a:t>
            </a:r>
          </a:p>
          <a:p>
            <a:pPr marL="389402" indent="-389402" algn="just">
              <a:lnSpc>
                <a:spcPct val="150000"/>
              </a:lnSpc>
              <a:buFont typeface="Wingdings" panose="05000000000000000000" pitchFamily="2" charset="2"/>
              <a:buChar char="§"/>
            </a:pPr>
            <a:r>
              <a:rPr lang="en-IN" sz="1400" dirty="0" smtClean="0"/>
              <a:t>The </a:t>
            </a:r>
            <a:r>
              <a:rPr lang="en-IN" sz="1400" dirty="0" err="1"/>
              <a:t>cabotage</a:t>
            </a:r>
            <a:r>
              <a:rPr lang="en-IN" sz="1400" dirty="0"/>
              <a:t> relaxation will enhance DPT feeder capacity to support movement of EXIM containers to Cochin Port if it becomes hub port for transhipment.</a:t>
            </a:r>
          </a:p>
          <a:p>
            <a:pPr marL="292322" indent="-292322" algn="just">
              <a:lnSpc>
                <a:spcPct val="150000"/>
              </a:lnSpc>
              <a:buFont typeface="Wingdings" panose="05000000000000000000" pitchFamily="2" charset="2"/>
              <a:buChar char="§"/>
            </a:pPr>
            <a:endParaRPr lang="en-IN" sz="1200" dirty="0"/>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8599" y="898395"/>
            <a:ext cx="3510351" cy="3675809"/>
          </a:xfrm>
          <a:prstGeom prst="rect">
            <a:avLst/>
          </a:prstGeom>
        </p:spPr>
      </p:pic>
    </p:spTree>
    <p:extLst>
      <p:ext uri="{BB962C8B-B14F-4D97-AF65-F5344CB8AC3E}">
        <p14:creationId xmlns:p14="http://schemas.microsoft.com/office/powerpoint/2010/main" val="1448134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229" y="138576"/>
            <a:ext cx="9135542" cy="275316"/>
          </a:xfrm>
          <a:prstGeom prst="rect">
            <a:avLst/>
          </a:prstGeom>
        </p:spPr>
        <p:txBody>
          <a:bodyPr vert="horz" lIns="77881" tIns="38940" rIns="77881" bIns="38940"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8805">
              <a:defRPr/>
            </a:pPr>
            <a:r>
              <a:rPr lang="en-IN" sz="1998" spc="-43" dirty="0">
                <a:solidFill>
                  <a:srgbClr val="002060"/>
                </a:solidFill>
                <a:latin typeface="Tahoma" pitchFamily="34" charset="0"/>
                <a:ea typeface="+mn-ea"/>
                <a:cs typeface="Arial" charset="0"/>
              </a:rPr>
              <a:t>5. REVENUE &amp; PROFITABILITY</a:t>
            </a:r>
          </a:p>
        </p:txBody>
      </p:sp>
      <p:cxnSp>
        <p:nvCxnSpPr>
          <p:cNvPr id="21" name="Straight Connector 20"/>
          <p:cNvCxnSpPr/>
          <p:nvPr/>
        </p:nvCxnSpPr>
        <p:spPr>
          <a:xfrm>
            <a:off x="1052406" y="428809"/>
            <a:ext cx="697278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8776" y="4792752"/>
            <a:ext cx="3259286" cy="355511"/>
          </a:xfrm>
          <a:prstGeom prst="rect">
            <a:avLst/>
          </a:prstGeom>
        </p:spPr>
        <p:txBody>
          <a:bodyPr wrap="none" lIns="77881" tIns="38940" rIns="77881" bIns="38940">
            <a:spAutoFit/>
          </a:bodyPr>
          <a:lstStyle/>
          <a:p>
            <a:r>
              <a:rPr lang="en-US" altLang="en-US" sz="1799" b="1" dirty="0">
                <a:hlinkClick r:id="rId2" action="ppaction://hlinksldjump"/>
              </a:rPr>
              <a:t>Kandla &amp; Vadinar (Consolidated)</a:t>
            </a:r>
            <a:endParaRPr lang="en-IN" sz="1799" dirty="0"/>
          </a:p>
        </p:txBody>
      </p:sp>
      <p:sp>
        <p:nvSpPr>
          <p:cNvPr id="23" name="Rectangle 22"/>
          <p:cNvSpPr/>
          <p:nvPr/>
        </p:nvSpPr>
        <p:spPr>
          <a:xfrm>
            <a:off x="218314" y="4358430"/>
            <a:ext cx="811565" cy="355511"/>
          </a:xfrm>
          <a:prstGeom prst="rect">
            <a:avLst/>
          </a:prstGeom>
        </p:spPr>
        <p:txBody>
          <a:bodyPr wrap="none" lIns="77881" tIns="38940" rIns="77881" bIns="38940">
            <a:spAutoFit/>
          </a:bodyPr>
          <a:lstStyle/>
          <a:p>
            <a:r>
              <a:rPr lang="en-US" altLang="en-US" sz="1799" b="1" dirty="0">
                <a:hlinkClick r:id="rId3" action="ppaction://hlinksldjump"/>
              </a:rPr>
              <a:t>Kandla</a:t>
            </a:r>
            <a:endParaRPr lang="en-IN" sz="1799" dirty="0"/>
          </a:p>
        </p:txBody>
      </p:sp>
      <p:sp>
        <p:nvSpPr>
          <p:cNvPr id="24" name="Rectangle 23"/>
          <p:cNvSpPr/>
          <p:nvPr/>
        </p:nvSpPr>
        <p:spPr>
          <a:xfrm>
            <a:off x="7132061" y="4386783"/>
            <a:ext cx="893126" cy="355511"/>
          </a:xfrm>
          <a:prstGeom prst="rect">
            <a:avLst/>
          </a:prstGeom>
        </p:spPr>
        <p:txBody>
          <a:bodyPr wrap="none" lIns="77881" tIns="38940" rIns="77881" bIns="38940">
            <a:spAutoFit/>
          </a:bodyPr>
          <a:lstStyle/>
          <a:p>
            <a:r>
              <a:rPr lang="en-US" altLang="en-US" sz="1799" b="1" dirty="0">
                <a:hlinkClick r:id="rId4" action="ppaction://hlinksldjump"/>
              </a:rPr>
              <a:t>Vadinar</a:t>
            </a:r>
            <a:endParaRPr lang="en-IN" sz="1799" dirty="0"/>
          </a:p>
        </p:txBody>
      </p:sp>
      <p:sp>
        <p:nvSpPr>
          <p:cNvPr id="26" name="Rectangle 25"/>
          <p:cNvSpPr/>
          <p:nvPr/>
        </p:nvSpPr>
        <p:spPr>
          <a:xfrm>
            <a:off x="3546472" y="4316546"/>
            <a:ext cx="2579356" cy="355511"/>
          </a:xfrm>
          <a:prstGeom prst="rect">
            <a:avLst/>
          </a:prstGeom>
        </p:spPr>
        <p:txBody>
          <a:bodyPr wrap="none" lIns="77881" tIns="38940" rIns="77881" bIns="38940">
            <a:spAutoFit/>
          </a:bodyPr>
          <a:lstStyle/>
          <a:p>
            <a:r>
              <a:rPr lang="en-US" altLang="en-US" sz="1799" b="1" dirty="0">
                <a:hlinkClick r:id="rId5" action="ppaction://hlinksldjump"/>
              </a:rPr>
              <a:t>Financials for Last 5 Years</a:t>
            </a:r>
            <a:endParaRPr lang="en-IN" sz="1799" dirty="0"/>
          </a:p>
        </p:txBody>
      </p:sp>
      <p:sp>
        <p:nvSpPr>
          <p:cNvPr id="11" name="TextBox 10"/>
          <p:cNvSpPr txBox="1"/>
          <p:nvPr/>
        </p:nvSpPr>
        <p:spPr>
          <a:xfrm>
            <a:off x="289082" y="629270"/>
            <a:ext cx="8565234" cy="1241267"/>
          </a:xfrm>
          <a:prstGeom prst="rect">
            <a:avLst/>
          </a:prstGeom>
          <a:noFill/>
        </p:spPr>
        <p:txBody>
          <a:bodyPr wrap="square" lIns="77881" tIns="38940" rIns="77881" bIns="38940" rtlCol="0">
            <a:spAutoFit/>
          </a:bodyPr>
          <a:lstStyle/>
          <a:p>
            <a:pPr marL="342583" indent="-342583" algn="just">
              <a:lnSpc>
                <a:spcPct val="90000"/>
              </a:lnSpc>
              <a:spcBef>
                <a:spcPct val="0"/>
              </a:spcBef>
              <a:defRPr/>
            </a:pPr>
            <a:r>
              <a:rPr lang="en-US" sz="1399" b="1" dirty="0">
                <a:solidFill>
                  <a:srgbClr val="002060"/>
                </a:solidFill>
              </a:rPr>
              <a:t>VISION :-   </a:t>
            </a:r>
          </a:p>
          <a:p>
            <a:pPr marL="342583" indent="-342583" algn="just">
              <a:lnSpc>
                <a:spcPct val="90000"/>
              </a:lnSpc>
              <a:spcBef>
                <a:spcPct val="0"/>
              </a:spcBef>
              <a:buFont typeface="Wingdings" pitchFamily="2" charset="2"/>
              <a:buChar char="§"/>
              <a:defRPr/>
            </a:pPr>
            <a:r>
              <a:rPr lang="en-IN" sz="1399" spc="-50" dirty="0">
                <a:latin typeface="Tahoma" pitchFamily="34" charset="0"/>
                <a:cs typeface="Arial" charset="0"/>
                <a:hlinkClick r:id="rId6" action="ppaction://hlinksldjump"/>
              </a:rPr>
              <a:t>Operating Income </a:t>
            </a:r>
            <a:r>
              <a:rPr lang="en-IN" sz="1399" spc="-50" dirty="0">
                <a:latin typeface="Tahoma" pitchFamily="34" charset="0"/>
                <a:cs typeface="Arial" charset="0"/>
              </a:rPr>
              <a:t>to increase from Rs. 1475 Crore in 2017-18 to Rs. 2300 Crore in 2021-22.</a:t>
            </a:r>
          </a:p>
          <a:p>
            <a:pPr marL="342583" indent="-342583" algn="just">
              <a:lnSpc>
                <a:spcPct val="90000"/>
              </a:lnSpc>
              <a:spcBef>
                <a:spcPct val="0"/>
              </a:spcBef>
              <a:buFont typeface="Wingdings" pitchFamily="2" charset="2"/>
              <a:buChar char="§"/>
              <a:defRPr/>
            </a:pPr>
            <a:r>
              <a:rPr lang="en-IN" sz="1399" spc="-50" dirty="0">
                <a:latin typeface="Tahoma" pitchFamily="34" charset="0"/>
                <a:cs typeface="Arial" charset="0"/>
              </a:rPr>
              <a:t>Operating surplus will double from 2017-18 to 2021-22 and net surplus will increase from Rs. 546 Cr. in 2017-18 to Rs. 1596 Cr. in 2021-22</a:t>
            </a:r>
          </a:p>
          <a:p>
            <a:pPr marL="342583" indent="-342583" algn="just">
              <a:lnSpc>
                <a:spcPct val="90000"/>
              </a:lnSpc>
              <a:spcBef>
                <a:spcPct val="0"/>
              </a:spcBef>
              <a:buFont typeface="Wingdings" pitchFamily="2" charset="2"/>
              <a:buChar char="§"/>
              <a:defRPr/>
            </a:pPr>
            <a:r>
              <a:rPr lang="en-IN" sz="1399" spc="-50" dirty="0">
                <a:latin typeface="Tahoma" pitchFamily="34" charset="0"/>
                <a:cs typeface="Arial" charset="0"/>
              </a:rPr>
              <a:t>DPT has made arrears contribution of Rs. 325 Cr. towards pension liability during 2017-18 and having self sufficient retirement funds and only yearly contribution is being made.</a:t>
            </a:r>
          </a:p>
        </p:txBody>
      </p:sp>
      <p:sp>
        <p:nvSpPr>
          <p:cNvPr id="10" name="TextBox 9"/>
          <p:cNvSpPr txBox="1"/>
          <p:nvPr/>
        </p:nvSpPr>
        <p:spPr>
          <a:xfrm>
            <a:off x="227280" y="1876979"/>
            <a:ext cx="1213322" cy="286104"/>
          </a:xfrm>
          <a:prstGeom prst="rect">
            <a:avLst/>
          </a:prstGeom>
          <a:noFill/>
        </p:spPr>
        <p:txBody>
          <a:bodyPr wrap="square" rtlCol="0">
            <a:spAutoFit/>
          </a:bodyPr>
          <a:lstStyle/>
          <a:p>
            <a:pPr algn="ctr">
              <a:lnSpc>
                <a:spcPct val="90000"/>
              </a:lnSpc>
              <a:defRPr/>
            </a:pPr>
            <a:r>
              <a:rPr lang="en-US" sz="1399" b="1" dirty="0">
                <a:solidFill>
                  <a:srgbClr val="002060"/>
                </a:solidFill>
                <a:hlinkClick r:id="rId7" action="ppaction://hlinksldjump"/>
              </a:rPr>
              <a:t>ROADMAP</a:t>
            </a:r>
            <a:r>
              <a:rPr lang="en-US" sz="1399" b="1" dirty="0">
                <a:solidFill>
                  <a:srgbClr val="002060"/>
                </a:solidFill>
              </a:rPr>
              <a:t>:-</a:t>
            </a:r>
          </a:p>
        </p:txBody>
      </p:sp>
      <p:graphicFrame>
        <p:nvGraphicFramePr>
          <p:cNvPr id="16" name="Table 15"/>
          <p:cNvGraphicFramePr>
            <a:graphicFrameLocks noGrp="1"/>
          </p:cNvGraphicFramePr>
          <p:nvPr>
            <p:extLst/>
          </p:nvPr>
        </p:nvGraphicFramePr>
        <p:xfrm>
          <a:off x="1645578" y="1876979"/>
          <a:ext cx="6381145" cy="2488378"/>
        </p:xfrm>
        <a:graphic>
          <a:graphicData uri="http://schemas.openxmlformats.org/drawingml/2006/table">
            <a:tbl>
              <a:tblPr firstRow="1">
                <a:tableStyleId>{B301B821-A1FF-4177-AEE7-76D212191A09}</a:tableStyleId>
              </a:tblPr>
              <a:tblGrid>
                <a:gridCol w="697775">
                  <a:extLst>
                    <a:ext uri="{9D8B030D-6E8A-4147-A177-3AD203B41FA5}">
                      <a16:colId xmlns:a16="http://schemas.microsoft.com/office/drawing/2014/main" val="20000"/>
                    </a:ext>
                  </a:extLst>
                </a:gridCol>
                <a:gridCol w="2661831">
                  <a:extLst>
                    <a:ext uri="{9D8B030D-6E8A-4147-A177-3AD203B41FA5}">
                      <a16:colId xmlns:a16="http://schemas.microsoft.com/office/drawing/2014/main" val="20001"/>
                    </a:ext>
                  </a:extLst>
                </a:gridCol>
                <a:gridCol w="3021539">
                  <a:extLst>
                    <a:ext uri="{9D8B030D-6E8A-4147-A177-3AD203B41FA5}">
                      <a16:colId xmlns:a16="http://schemas.microsoft.com/office/drawing/2014/main" val="20002"/>
                    </a:ext>
                  </a:extLst>
                </a:gridCol>
              </a:tblGrid>
              <a:tr h="443856">
                <a:tc>
                  <a:txBody>
                    <a:bodyPr/>
                    <a:lstStyle/>
                    <a:p>
                      <a:pPr algn="l" fontAlgn="b"/>
                      <a:r>
                        <a:rPr lang="en-US" sz="1400" u="none" strike="noStrike" dirty="0"/>
                        <a:t>#</a:t>
                      </a:r>
                      <a:endParaRPr lang="en-IN" sz="1400" b="0" i="0" u="none" strike="noStrike" dirty="0">
                        <a:solidFill>
                          <a:srgbClr val="000000"/>
                        </a:solidFill>
                        <a:latin typeface="Calibri"/>
                      </a:endParaRPr>
                    </a:p>
                  </a:txBody>
                  <a:tcPr marL="9516" marR="9516" marT="9516" marB="0" anchor="b"/>
                </a:tc>
                <a:tc>
                  <a:txBody>
                    <a:bodyPr/>
                    <a:lstStyle/>
                    <a:p>
                      <a:pPr algn="l" fontAlgn="b"/>
                      <a:r>
                        <a:rPr lang="en-US" sz="1400" u="none" strike="noStrike" dirty="0"/>
                        <a:t>Description</a:t>
                      </a:r>
                      <a:endParaRPr lang="en-IN" sz="1400" b="0" i="0" u="none" strike="noStrike" dirty="0">
                        <a:solidFill>
                          <a:srgbClr val="000000"/>
                        </a:solidFill>
                        <a:latin typeface="Calibri"/>
                      </a:endParaRPr>
                    </a:p>
                  </a:txBody>
                  <a:tcPr marL="9516" marR="9516" marT="9516" marB="0" anchor="b"/>
                </a:tc>
                <a:tc>
                  <a:txBody>
                    <a:bodyPr/>
                    <a:lstStyle/>
                    <a:p>
                      <a:pPr algn="ctr" fontAlgn="b"/>
                      <a:r>
                        <a:rPr lang="en-US" sz="1400" u="none" strike="noStrike" dirty="0"/>
                        <a:t>Cumulative Additional Revenue </a:t>
                      </a:r>
                    </a:p>
                    <a:p>
                      <a:pPr algn="ctr" fontAlgn="b"/>
                      <a:r>
                        <a:rPr lang="en-US" sz="1400" u="none" strike="noStrike" dirty="0"/>
                        <a:t>(Upto</a:t>
                      </a:r>
                      <a:r>
                        <a:rPr lang="en-US" sz="1400" u="none" strike="noStrike" baseline="0" dirty="0"/>
                        <a:t> 2021-22)</a:t>
                      </a:r>
                      <a:endParaRPr lang="en-IN" sz="1400" b="0" i="0" u="none" strike="noStrike" dirty="0">
                        <a:solidFill>
                          <a:srgbClr val="000000"/>
                        </a:solidFill>
                        <a:latin typeface="Calibri"/>
                      </a:endParaRPr>
                    </a:p>
                  </a:txBody>
                  <a:tcPr marL="9516" marR="9516" marT="9516" marB="0" anchor="b"/>
                </a:tc>
                <a:extLst>
                  <a:ext uri="{0D108BD9-81ED-4DB2-BD59-A6C34878D82A}">
                    <a16:rowId xmlns:a16="http://schemas.microsoft.com/office/drawing/2014/main" val="10000"/>
                  </a:ext>
                </a:extLst>
              </a:tr>
              <a:tr h="226686">
                <a:tc>
                  <a:txBody>
                    <a:bodyPr/>
                    <a:lstStyle/>
                    <a:p>
                      <a:pPr algn="ctr" fontAlgn="b"/>
                      <a:r>
                        <a:rPr lang="en-IN" sz="1400" kern="1200" spc="-50" dirty="0"/>
                        <a:t>1</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Revenue from SIPC </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114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1"/>
                  </a:ext>
                </a:extLst>
              </a:tr>
              <a:tr h="226686">
                <a:tc>
                  <a:txBody>
                    <a:bodyPr/>
                    <a:lstStyle/>
                    <a:p>
                      <a:pPr algn="ctr" fontAlgn="b"/>
                      <a:r>
                        <a:rPr lang="en-IN" sz="1400" kern="1200" spc="-50" dirty="0"/>
                        <a:t>2</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SOR Revision </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780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2"/>
                  </a:ext>
                </a:extLst>
              </a:tr>
              <a:tr h="226686">
                <a:tc>
                  <a:txBody>
                    <a:bodyPr/>
                    <a:lstStyle/>
                    <a:p>
                      <a:pPr algn="ctr" fontAlgn="b"/>
                      <a:r>
                        <a:rPr lang="en-IN" sz="1400" kern="1200" spc="-50" dirty="0"/>
                        <a:t>3</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Two Mobile Harbour Cranes </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70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3"/>
                  </a:ext>
                </a:extLst>
              </a:tr>
              <a:tr h="226686">
                <a:tc>
                  <a:txBody>
                    <a:bodyPr/>
                    <a:lstStyle/>
                    <a:p>
                      <a:pPr algn="ctr" fontAlgn="b"/>
                      <a:r>
                        <a:rPr lang="en-IN" sz="1400" kern="1200" spc="-50" dirty="0"/>
                        <a:t>4</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Leasing of Land </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220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4"/>
                  </a:ext>
                </a:extLst>
              </a:tr>
              <a:tr h="226686">
                <a:tc>
                  <a:txBody>
                    <a:bodyPr/>
                    <a:lstStyle/>
                    <a:p>
                      <a:pPr algn="ctr" fontAlgn="b"/>
                      <a:r>
                        <a:rPr lang="en-IN" sz="1400" kern="1200" spc="-50" dirty="0"/>
                        <a:t>5</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Wind Power Project</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73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5"/>
                  </a:ext>
                </a:extLst>
              </a:tr>
              <a:tr h="226686">
                <a:tc>
                  <a:txBody>
                    <a:bodyPr/>
                    <a:lstStyle/>
                    <a:p>
                      <a:pPr algn="ctr" fontAlgn="b"/>
                      <a:r>
                        <a:rPr lang="en-IN" sz="1400" kern="1200" spc="-50" dirty="0"/>
                        <a:t>6</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buClr>
                          <a:srgbClr val="000000"/>
                        </a:buClr>
                        <a:buSzPts val="1100"/>
                        <a:buFont typeface="Calibri"/>
                        <a:buNone/>
                      </a:pPr>
                      <a:r>
                        <a:rPr lang="en-IN" sz="1400" kern="1200" spc="-50" dirty="0"/>
                        <a:t>Revenue from ROB</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17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6"/>
                  </a:ext>
                </a:extLst>
              </a:tr>
              <a:tr h="226686">
                <a:tc>
                  <a:txBody>
                    <a:bodyPr/>
                    <a:lstStyle/>
                    <a:p>
                      <a:pPr algn="ctr" fontAlgn="b"/>
                      <a:r>
                        <a:rPr lang="en-IN" sz="1400" kern="1200" spc="-50" dirty="0"/>
                        <a:t>7</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buClr>
                          <a:srgbClr val="000000"/>
                        </a:buClr>
                        <a:buSzPts val="1100"/>
                        <a:buFont typeface="Calibri"/>
                        <a:buNone/>
                      </a:pPr>
                      <a:r>
                        <a:rPr lang="en-IN" sz="1400" kern="1200" spc="-50" dirty="0"/>
                        <a:t>Revenue from Ship Bunkering </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63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7"/>
                  </a:ext>
                </a:extLst>
              </a:tr>
              <a:tr h="231034">
                <a:tc>
                  <a:txBody>
                    <a:bodyPr/>
                    <a:lstStyle/>
                    <a:p>
                      <a:pPr algn="ctr" fontAlgn="b"/>
                      <a:r>
                        <a:rPr lang="en-IN" sz="1400" kern="1200" spc="-50" dirty="0"/>
                        <a:t>8</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buClr>
                          <a:srgbClr val="000000"/>
                        </a:buClr>
                        <a:buSzPts val="1100"/>
                        <a:buFont typeface="Calibri"/>
                        <a:buNone/>
                      </a:pPr>
                      <a:r>
                        <a:rPr lang="en-IN" sz="1400" kern="1200" spc="-50" dirty="0"/>
                        <a:t>Revenue from Bagging Plant</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algn="l" fontAlgn="b"/>
                      <a:r>
                        <a:rPr lang="en-IN" sz="1400" kern="1200" spc="-50" dirty="0"/>
                        <a:t>Rs. 3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8"/>
                  </a:ext>
                </a:extLst>
              </a:tr>
              <a:tr h="226686">
                <a:tc>
                  <a:txBody>
                    <a:bodyPr/>
                    <a:lstStyle/>
                    <a:p>
                      <a:pPr marL="0" algn="ctr" defTabSz="914400" rtl="0" eaLnBrk="1" fontAlgn="b" latinLnBrk="0" hangingPunct="1"/>
                      <a:r>
                        <a:rPr lang="en-IN" sz="1400" kern="1200" spc="-50" dirty="0"/>
                        <a:t> 9</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marL="0" algn="l" defTabSz="914400" rtl="0" eaLnBrk="1" fontAlgn="b" latinLnBrk="0" hangingPunct="1">
                        <a:buClr>
                          <a:srgbClr val="000000"/>
                        </a:buClr>
                        <a:buSzPts val="1100"/>
                        <a:buFont typeface="Calibri"/>
                        <a:buNone/>
                      </a:pPr>
                      <a:r>
                        <a:rPr lang="en-IN" sz="1400" kern="1200" spc="-50" dirty="0"/>
                        <a:t>Essar-VLTL</a:t>
                      </a:r>
                      <a:endParaRPr lang="en-IN" sz="1400" kern="1200" spc="-50" dirty="0">
                        <a:solidFill>
                          <a:schemeClr val="tx1"/>
                        </a:solidFill>
                        <a:latin typeface="Tahoma" pitchFamily="34" charset="0"/>
                        <a:ea typeface="+mn-ea"/>
                        <a:cs typeface="Arial" charset="0"/>
                      </a:endParaRPr>
                    </a:p>
                  </a:txBody>
                  <a:tcPr marL="9516" marR="9516" marT="9516" marB="0" anchor="b"/>
                </a:tc>
                <a:tc>
                  <a:txBody>
                    <a:bodyPr/>
                    <a:lstStyle/>
                    <a:p>
                      <a:pPr marL="0" algn="l" defTabSz="914400" rtl="0" eaLnBrk="1" fontAlgn="b" latinLnBrk="0" hangingPunct="1"/>
                      <a:r>
                        <a:rPr lang="en-IN" sz="1400" kern="1200" spc="-50" dirty="0"/>
                        <a:t>Rs. 18 Cr.</a:t>
                      </a:r>
                      <a:endParaRPr lang="en-IN" sz="1400" kern="1200" spc="-50" dirty="0">
                        <a:solidFill>
                          <a:schemeClr val="tx1"/>
                        </a:solidFill>
                        <a:latin typeface="Tahoma" pitchFamily="34" charset="0"/>
                        <a:ea typeface="+mn-ea"/>
                        <a:cs typeface="Arial" charset="0"/>
                      </a:endParaRPr>
                    </a:p>
                  </a:txBody>
                  <a:tcPr marL="9516" marR="9516" marT="9516" marB="0" anchor="b"/>
                </a:tc>
                <a:extLst>
                  <a:ext uri="{0D108BD9-81ED-4DB2-BD59-A6C34878D82A}">
                    <a16:rowId xmlns:a16="http://schemas.microsoft.com/office/drawing/2014/main" val="10009"/>
                  </a:ext>
                </a:extLst>
              </a:tr>
            </a:tbl>
          </a:graphicData>
        </a:graphic>
      </p:graphicFrame>
      <p:sp>
        <p:nvSpPr>
          <p:cNvPr id="12" name="Rectangle 2"/>
          <p:cNvSpPr txBox="1">
            <a:spLocks noChangeArrowheads="1"/>
          </p:cNvSpPr>
          <p:nvPr/>
        </p:nvSpPr>
        <p:spPr>
          <a:xfrm>
            <a:off x="4762397" y="4697226"/>
            <a:ext cx="3240360" cy="451037"/>
          </a:xfrm>
          <a:prstGeom prst="rect">
            <a:avLst/>
          </a:prstGeom>
        </p:spPr>
        <p:txBody>
          <a:bodyPr vert="horz" lIns="68580" tIns="34290" rIns="68580" bIns="34290" rtlCol="0" anchor="b" anchorCtr="1">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defRPr/>
            </a:pPr>
            <a:r>
              <a:rPr lang="en-US" sz="1799" b="1" dirty="0">
                <a:solidFill>
                  <a:schemeClr val="tx1"/>
                </a:solidFill>
                <a:latin typeface="+mn-lt"/>
                <a:ea typeface="+mn-ea"/>
                <a:cs typeface="+mn-cs"/>
                <a:hlinkClick r:id="rId8" action="ppaction://hlinksldjump"/>
              </a:rPr>
              <a:t>Detailed Parameters for 2017-18</a:t>
            </a:r>
            <a:endParaRPr lang="en-US" sz="1799" b="1" dirty="0">
              <a:solidFill>
                <a:schemeClr val="tx1"/>
              </a:solidFill>
              <a:latin typeface="+mn-lt"/>
              <a:ea typeface="+mn-ea"/>
              <a:cs typeface="+mn-cs"/>
            </a:endParaRPr>
          </a:p>
        </p:txBody>
      </p:sp>
    </p:spTree>
    <p:extLst>
      <p:ext uri="{BB962C8B-B14F-4D97-AF65-F5344CB8AC3E}">
        <p14:creationId xmlns:p14="http://schemas.microsoft.com/office/powerpoint/2010/main" val="3433572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6. </a:t>
            </a:r>
            <a:r>
              <a:rPr lang="en-IN" sz="2000" spc="-43" dirty="0" smtClean="0">
                <a:solidFill>
                  <a:srgbClr val="002060"/>
                </a:solidFill>
                <a:latin typeface="Tahoma" pitchFamily="34" charset="0"/>
                <a:ea typeface="+mn-ea"/>
                <a:cs typeface="Arial" charset="0"/>
                <a:hlinkClick r:id="rId2" action="ppaction://hlinksldjump"/>
              </a:rPr>
              <a:t>CONNECTIVITY</a:t>
            </a:r>
            <a:endParaRPr lang="en-IN" sz="2000" spc="-43" dirty="0">
              <a:solidFill>
                <a:srgbClr val="002060"/>
              </a:solidFill>
              <a:latin typeface="Tahoma" pitchFamily="34" charset="0"/>
              <a:ea typeface="+mn-ea"/>
              <a:cs typeface="Arial" charset="0"/>
            </a:endParaRP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3205715605"/>
              </p:ext>
            </p:extLst>
          </p:nvPr>
        </p:nvGraphicFramePr>
        <p:xfrm>
          <a:off x="199465" y="1317833"/>
          <a:ext cx="8745070" cy="1193038"/>
        </p:xfrm>
        <a:graphic>
          <a:graphicData uri="http://schemas.openxmlformats.org/drawingml/2006/table">
            <a:tbl>
              <a:tblPr firstRow="1" bandRow="1"/>
              <a:tblGrid>
                <a:gridCol w="242456">
                  <a:extLst>
                    <a:ext uri="{9D8B030D-6E8A-4147-A177-3AD203B41FA5}">
                      <a16:colId xmlns:a16="http://schemas.microsoft.com/office/drawing/2014/main" val="20000"/>
                    </a:ext>
                  </a:extLst>
                </a:gridCol>
                <a:gridCol w="3932251">
                  <a:extLst>
                    <a:ext uri="{9D8B030D-6E8A-4147-A177-3AD203B41FA5}">
                      <a16:colId xmlns:a16="http://schemas.microsoft.com/office/drawing/2014/main" val="20001"/>
                    </a:ext>
                  </a:extLst>
                </a:gridCol>
                <a:gridCol w="659428">
                  <a:extLst>
                    <a:ext uri="{9D8B030D-6E8A-4147-A177-3AD203B41FA5}">
                      <a16:colId xmlns:a16="http://schemas.microsoft.com/office/drawing/2014/main" val="20002"/>
                    </a:ext>
                  </a:extLst>
                </a:gridCol>
                <a:gridCol w="791313">
                  <a:extLst>
                    <a:ext uri="{9D8B030D-6E8A-4147-A177-3AD203B41FA5}">
                      <a16:colId xmlns:a16="http://schemas.microsoft.com/office/drawing/2014/main" val="20003"/>
                    </a:ext>
                  </a:extLst>
                </a:gridCol>
                <a:gridCol w="907327">
                  <a:extLst>
                    <a:ext uri="{9D8B030D-6E8A-4147-A177-3AD203B41FA5}">
                      <a16:colId xmlns:a16="http://schemas.microsoft.com/office/drawing/2014/main" val="20004"/>
                    </a:ext>
                  </a:extLst>
                </a:gridCol>
                <a:gridCol w="1095209">
                  <a:extLst>
                    <a:ext uri="{9D8B030D-6E8A-4147-A177-3AD203B41FA5}">
                      <a16:colId xmlns:a16="http://schemas.microsoft.com/office/drawing/2014/main" val="20005"/>
                    </a:ext>
                  </a:extLst>
                </a:gridCol>
                <a:gridCol w="1117086">
                  <a:extLst>
                    <a:ext uri="{9D8B030D-6E8A-4147-A177-3AD203B41FA5}">
                      <a16:colId xmlns:a16="http://schemas.microsoft.com/office/drawing/2014/main" val="20006"/>
                    </a:ext>
                  </a:extLst>
                </a:gridCol>
              </a:tblGrid>
              <a:tr h="343218">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Rail Projects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Cost</a:t>
                      </a:r>
                    </a:p>
                    <a:p>
                      <a:pPr marL="0" algn="ctr" defTabSz="1088348" rtl="0" eaLnBrk="1" latinLnBrk="0" hangingPunct="1"/>
                      <a:r>
                        <a:rPr lang="en-US" sz="1100" b="1" kern="1200" dirty="0">
                          <a:solidFill>
                            <a:schemeClr val="lt1"/>
                          </a:solidFill>
                          <a:latin typeface="Calibri" panose="020F0502020204030204"/>
                          <a:ea typeface="+mn-ea"/>
                          <a:cs typeface="+mn-cs"/>
                        </a:rPr>
                        <a:t>(Rs. Cr)</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Length (Km)</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Implementing Agency</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Status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algn="ctr" defTabSz="1088348" rtl="0" eaLnBrk="1" latinLnBrk="0" hangingPunct="1"/>
                      <a:r>
                        <a:rPr lang="en-US" sz="1100" b="1" kern="1200" dirty="0">
                          <a:solidFill>
                            <a:schemeClr val="lt1"/>
                          </a:solidFill>
                          <a:latin typeface="Calibri" panose="020F0502020204030204"/>
                          <a:ea typeface="+mn-ea"/>
                          <a:cs typeface="+mn-cs"/>
                        </a:rPr>
                        <a:t>Completion Target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32765">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l" defTabSz="914400" rtl="0" eaLnBrk="1" fontAlgn="ctr" latinLnBrk="0" hangingPunct="1"/>
                      <a:r>
                        <a:rPr lang="en-US" sz="1100" kern="1200" dirty="0">
                          <a:solidFill>
                            <a:schemeClr val="tx1"/>
                          </a:solidFill>
                          <a:latin typeface="Tahoma" pitchFamily="34" charset="0"/>
                          <a:ea typeface="+mn-ea"/>
                          <a:cs typeface="Arial" charset="0"/>
                        </a:rPr>
                        <a:t>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Rail connectivity to berth No. 13, 14, 15 &amp; 16 from take-off point to west end of berth at Deendayal Port.</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109</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10</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IPRCL</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100" b="1" kern="1200" dirty="0">
                          <a:solidFill>
                            <a:schemeClr val="tx1"/>
                          </a:solidFill>
                          <a:latin typeface="Tahoma" pitchFamily="34" charset="0"/>
                          <a:ea typeface="+mn-ea"/>
                          <a:cs typeface="Arial" charset="0"/>
                        </a:rPr>
                        <a:t>Work in  progress</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Sept-19</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6315">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2</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Development of Railway Network north of Oil Jetty no. 7 and  near </a:t>
                      </a:r>
                      <a:r>
                        <a:rPr lang="en-US" sz="1100" kern="1200" dirty="0" err="1">
                          <a:solidFill>
                            <a:schemeClr val="tx1"/>
                          </a:solidFill>
                          <a:latin typeface="Tahoma" pitchFamily="34" charset="0"/>
                          <a:ea typeface="+mn-ea"/>
                          <a:cs typeface="Arial" charset="0"/>
                        </a:rPr>
                        <a:t>Jafarwadi</a:t>
                      </a:r>
                      <a:endParaRPr lang="en-US" sz="1100" kern="1200" dirty="0">
                        <a:solidFill>
                          <a:schemeClr val="tx1"/>
                        </a:solidFill>
                        <a:latin typeface="Tahoma" pitchFamily="34" charset="0"/>
                        <a:ea typeface="+mn-ea"/>
                        <a:cs typeface="Arial" charset="0"/>
                      </a:endParaRP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150</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15</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IPRCL</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1100" b="1" kern="1200" dirty="0">
                          <a:solidFill>
                            <a:schemeClr val="tx1"/>
                          </a:solidFill>
                          <a:latin typeface="Tahoma" pitchFamily="34" charset="0"/>
                          <a:ea typeface="+mn-ea"/>
                          <a:cs typeface="Arial" charset="0"/>
                        </a:rPr>
                        <a:t>Preparation of DPR is in progress</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Feb-21</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535224075"/>
              </p:ext>
            </p:extLst>
          </p:nvPr>
        </p:nvGraphicFramePr>
        <p:xfrm>
          <a:off x="162763" y="2700485"/>
          <a:ext cx="8745070" cy="823723"/>
        </p:xfrm>
        <a:graphic>
          <a:graphicData uri="http://schemas.openxmlformats.org/drawingml/2006/table">
            <a:tbl>
              <a:tblPr firstRow="1" bandRow="1"/>
              <a:tblGrid>
                <a:gridCol w="265876">
                  <a:extLst>
                    <a:ext uri="{9D8B030D-6E8A-4147-A177-3AD203B41FA5}">
                      <a16:colId xmlns:a16="http://schemas.microsoft.com/office/drawing/2014/main" val="20000"/>
                    </a:ext>
                  </a:extLst>
                </a:gridCol>
                <a:gridCol w="3412204">
                  <a:extLst>
                    <a:ext uri="{9D8B030D-6E8A-4147-A177-3AD203B41FA5}">
                      <a16:colId xmlns:a16="http://schemas.microsoft.com/office/drawing/2014/main" val="20001"/>
                    </a:ext>
                  </a:extLst>
                </a:gridCol>
                <a:gridCol w="825865">
                  <a:extLst>
                    <a:ext uri="{9D8B030D-6E8A-4147-A177-3AD203B41FA5}">
                      <a16:colId xmlns:a16="http://schemas.microsoft.com/office/drawing/2014/main" val="20002"/>
                    </a:ext>
                  </a:extLst>
                </a:gridCol>
                <a:gridCol w="531751">
                  <a:extLst>
                    <a:ext uri="{9D8B030D-6E8A-4147-A177-3AD203B41FA5}">
                      <a16:colId xmlns:a16="http://schemas.microsoft.com/office/drawing/2014/main" val="20003"/>
                    </a:ext>
                  </a:extLst>
                </a:gridCol>
                <a:gridCol w="1101734">
                  <a:extLst>
                    <a:ext uri="{9D8B030D-6E8A-4147-A177-3AD203B41FA5}">
                      <a16:colId xmlns:a16="http://schemas.microsoft.com/office/drawing/2014/main" val="20004"/>
                    </a:ext>
                  </a:extLst>
                </a:gridCol>
                <a:gridCol w="1623492">
                  <a:extLst>
                    <a:ext uri="{9D8B030D-6E8A-4147-A177-3AD203B41FA5}">
                      <a16:colId xmlns:a16="http://schemas.microsoft.com/office/drawing/2014/main" val="20005"/>
                    </a:ext>
                  </a:extLst>
                </a:gridCol>
                <a:gridCol w="984148">
                  <a:extLst>
                    <a:ext uri="{9D8B030D-6E8A-4147-A177-3AD203B41FA5}">
                      <a16:colId xmlns:a16="http://schemas.microsoft.com/office/drawing/2014/main" val="20006"/>
                    </a:ext>
                  </a:extLst>
                </a:gridCol>
              </a:tblGrid>
              <a:tr h="343218">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Road Projects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Cost</a:t>
                      </a:r>
                    </a:p>
                    <a:p>
                      <a:pPr algn="ctr"/>
                      <a:r>
                        <a:rPr lang="en-US" sz="1100" dirty="0"/>
                        <a:t>(Rs. Cr)</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Length (Km)</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Implementing Agency</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Status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100" b="1" kern="1200" dirty="0">
                          <a:solidFill>
                            <a:schemeClr val="lt1"/>
                          </a:solidFill>
                          <a:latin typeface="Calibri" panose="020F0502020204030204"/>
                          <a:ea typeface="+mn-ea"/>
                          <a:cs typeface="+mn-cs"/>
                        </a:rPr>
                        <a:t>Completion Target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480505">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l" defTabSz="914400" rtl="0" eaLnBrk="1" fontAlgn="ctr" latinLnBrk="0" hangingPunct="1"/>
                      <a:r>
                        <a:rPr lang="en-US" sz="1100" kern="1200" dirty="0">
                          <a:solidFill>
                            <a:schemeClr val="tx1"/>
                          </a:solidFill>
                          <a:latin typeface="Tahoma" pitchFamily="34" charset="0"/>
                          <a:ea typeface="+mn-ea"/>
                          <a:cs typeface="Arial" charset="0"/>
                        </a:rPr>
                        <a:t>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RoB at Kutch Salt Junction - Kandla </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232.62</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15</a:t>
                      </a: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l" defTabSz="914400" rtl="0" eaLnBrk="1" fontAlgn="ctr" latinLnBrk="0" hangingPunct="1"/>
                      <a:r>
                        <a:rPr lang="en-US" sz="1100" kern="1200" dirty="0">
                          <a:solidFill>
                            <a:schemeClr val="tx1"/>
                          </a:solidFill>
                          <a:latin typeface="Tahoma" pitchFamily="34" charset="0"/>
                          <a:ea typeface="+mn-ea"/>
                          <a:cs typeface="Arial" charset="0"/>
                        </a:rPr>
                        <a:t>IPRCL</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ctr" defTabSz="914400" rtl="0" eaLnBrk="1" fontAlgn="ctr" latinLnBrk="0" hangingPunct="1"/>
                      <a:r>
                        <a:rPr lang="en-US" sz="1100" b="1" kern="1200" dirty="0">
                          <a:solidFill>
                            <a:schemeClr val="tx1"/>
                          </a:solidFill>
                          <a:latin typeface="Tahoma" pitchFamily="34" charset="0"/>
                          <a:ea typeface="+mn-ea"/>
                          <a:cs typeface="Arial" charset="0"/>
                        </a:rPr>
                        <a:t>Under Implementation</a:t>
                      </a:r>
                    </a:p>
                    <a:p>
                      <a:pPr marL="0" algn="ctr" defTabSz="914400" rtl="0" eaLnBrk="1" fontAlgn="ctr" latinLnBrk="0" hangingPunct="1"/>
                      <a:r>
                        <a:rPr lang="en-US" sz="1100" b="1" kern="1200" dirty="0">
                          <a:solidFill>
                            <a:schemeClr val="tx1"/>
                          </a:solidFill>
                          <a:latin typeface="Tahoma" pitchFamily="34" charset="0"/>
                          <a:ea typeface="+mn-ea"/>
                          <a:cs typeface="Arial" charset="0"/>
                        </a:rPr>
                        <a:t>(EC awaited)</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March-21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8"/>
          <p:cNvSpPr txBox="1"/>
          <p:nvPr/>
        </p:nvSpPr>
        <p:spPr>
          <a:xfrm>
            <a:off x="68" y="1017663"/>
            <a:ext cx="1319582" cy="286462"/>
          </a:xfrm>
          <a:prstGeom prst="rect">
            <a:avLst/>
          </a:prstGeom>
          <a:noFill/>
        </p:spPr>
        <p:txBody>
          <a:bodyPr wrap="square" lIns="77953" tIns="38976" rIns="77953" bIns="38976" rtlCol="0">
            <a:spAutoFit/>
          </a:bodyPr>
          <a:lstStyle/>
          <a:p>
            <a:pPr algn="ctr">
              <a:lnSpc>
                <a:spcPct val="90000"/>
              </a:lnSpc>
              <a:defRPr/>
            </a:pPr>
            <a:r>
              <a:rPr lang="en-US" sz="1400" b="1" dirty="0">
                <a:solidFill>
                  <a:srgbClr val="002060"/>
                </a:solidFill>
              </a:rPr>
              <a:t>ROADMAP</a:t>
            </a:r>
            <a:r>
              <a:rPr lang="en-US" sz="1500" b="1" spc="-43" dirty="0">
                <a:solidFill>
                  <a:srgbClr val="002060"/>
                </a:solidFill>
              </a:rPr>
              <a:t>:-</a:t>
            </a:r>
          </a:p>
        </p:txBody>
      </p:sp>
      <p:sp>
        <p:nvSpPr>
          <p:cNvPr id="3" name="Rectangle 2"/>
          <p:cNvSpPr/>
          <p:nvPr/>
        </p:nvSpPr>
        <p:spPr>
          <a:xfrm>
            <a:off x="123487" y="529454"/>
            <a:ext cx="1072744" cy="355712"/>
          </a:xfrm>
          <a:prstGeom prst="rect">
            <a:avLst/>
          </a:prstGeom>
        </p:spPr>
        <p:txBody>
          <a:bodyPr wrap="none" lIns="77953" tIns="38976" rIns="77953" bIns="38976">
            <a:spAutoFit/>
          </a:bodyPr>
          <a:lstStyle/>
          <a:p>
            <a:r>
              <a:rPr lang="en-US" b="1" dirty="0">
                <a:solidFill>
                  <a:srgbClr val="002060"/>
                </a:solidFill>
              </a:rPr>
              <a:t>VISION :-</a:t>
            </a:r>
            <a:r>
              <a:rPr lang="en-US" b="1" dirty="0">
                <a:solidFill>
                  <a:srgbClr val="C00000"/>
                </a:solidFill>
              </a:rPr>
              <a:t> </a:t>
            </a:r>
          </a:p>
        </p:txBody>
      </p:sp>
      <p:sp>
        <p:nvSpPr>
          <p:cNvPr id="5" name="Rectangle 4"/>
          <p:cNvSpPr/>
          <p:nvPr/>
        </p:nvSpPr>
        <p:spPr>
          <a:xfrm>
            <a:off x="1248554" y="515708"/>
            <a:ext cx="7976271" cy="632711"/>
          </a:xfrm>
          <a:prstGeom prst="rect">
            <a:avLst/>
          </a:prstGeom>
        </p:spPr>
        <p:txBody>
          <a:bodyPr wrap="square" lIns="77953" tIns="38976" rIns="77953" bIns="38976">
            <a:spAutoFit/>
          </a:bodyPr>
          <a:lstStyle/>
          <a:p>
            <a:pPr marL="292322" indent="-292322">
              <a:buFont typeface="+mj-lt"/>
              <a:buAutoNum type="arabicPeriod"/>
            </a:pPr>
            <a:r>
              <a:rPr lang="en-IN" sz="1200" dirty="0"/>
              <a:t>Rail Connectivity to the Berth Nos. 13, 14, 15, 16 for quick evacuation of cargo directly from the Berth</a:t>
            </a:r>
          </a:p>
          <a:p>
            <a:pPr marL="292322" indent="-292322">
              <a:buFont typeface="+mj-lt"/>
              <a:buAutoNum type="arabicPeriod"/>
            </a:pPr>
            <a:r>
              <a:rPr lang="en-IN" sz="1200" dirty="0"/>
              <a:t>Road Connectivity - ROB at Kutch Salt Junction - Kandla</a:t>
            </a:r>
          </a:p>
          <a:p>
            <a:pPr marL="292322" indent="-292322">
              <a:buFont typeface="+mj-lt"/>
              <a:buAutoNum type="arabicPeriod"/>
            </a:pPr>
            <a:r>
              <a:rPr lang="en-IN" sz="1200" dirty="0"/>
              <a:t>Parking Plot at Liquid Storage Tank farm area.</a:t>
            </a:r>
          </a:p>
        </p:txBody>
      </p:sp>
      <p:graphicFrame>
        <p:nvGraphicFramePr>
          <p:cNvPr id="19" name="Table 18"/>
          <p:cNvGraphicFramePr>
            <a:graphicFrameLocks noGrp="1"/>
          </p:cNvGraphicFramePr>
          <p:nvPr>
            <p:extLst>
              <p:ext uri="{D42A27DB-BD31-4B8C-83A1-F6EECF244321}">
                <p14:modId xmlns:p14="http://schemas.microsoft.com/office/powerpoint/2010/main" val="1111358089"/>
              </p:ext>
            </p:extLst>
          </p:nvPr>
        </p:nvGraphicFramePr>
        <p:xfrm>
          <a:off x="134525" y="3767147"/>
          <a:ext cx="8745070" cy="821726"/>
        </p:xfrm>
        <a:graphic>
          <a:graphicData uri="http://schemas.openxmlformats.org/drawingml/2006/table">
            <a:tbl>
              <a:tblPr firstRow="1" bandRow="1"/>
              <a:tblGrid>
                <a:gridCol w="265876">
                  <a:extLst>
                    <a:ext uri="{9D8B030D-6E8A-4147-A177-3AD203B41FA5}">
                      <a16:colId xmlns:a16="http://schemas.microsoft.com/office/drawing/2014/main" val="20000"/>
                    </a:ext>
                  </a:extLst>
                </a:gridCol>
                <a:gridCol w="3373973">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531751">
                  <a:extLst>
                    <a:ext uri="{9D8B030D-6E8A-4147-A177-3AD203B41FA5}">
                      <a16:colId xmlns:a16="http://schemas.microsoft.com/office/drawing/2014/main" val="20003"/>
                    </a:ext>
                  </a:extLst>
                </a:gridCol>
                <a:gridCol w="1063503">
                  <a:extLst>
                    <a:ext uri="{9D8B030D-6E8A-4147-A177-3AD203B41FA5}">
                      <a16:colId xmlns:a16="http://schemas.microsoft.com/office/drawing/2014/main" val="20004"/>
                    </a:ext>
                  </a:extLst>
                </a:gridCol>
                <a:gridCol w="1661723">
                  <a:extLst>
                    <a:ext uri="{9D8B030D-6E8A-4147-A177-3AD203B41FA5}">
                      <a16:colId xmlns:a16="http://schemas.microsoft.com/office/drawing/2014/main" val="20005"/>
                    </a:ext>
                  </a:extLst>
                </a:gridCol>
                <a:gridCol w="984148">
                  <a:extLst>
                    <a:ext uri="{9D8B030D-6E8A-4147-A177-3AD203B41FA5}">
                      <a16:colId xmlns:a16="http://schemas.microsoft.com/office/drawing/2014/main" val="20006"/>
                    </a:ext>
                  </a:extLst>
                </a:gridCol>
              </a:tblGrid>
              <a:tr h="343218">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Parking Plot at Liquid Storage Tank</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Cost</a:t>
                      </a:r>
                    </a:p>
                    <a:p>
                      <a:pPr algn="ctr"/>
                      <a:r>
                        <a:rPr lang="en-US" sz="1100" dirty="0"/>
                        <a:t>(Rs. Cr)</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No</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Implementing Agency</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algn="ctr"/>
                      <a:r>
                        <a:rPr lang="en-US" sz="1100" dirty="0"/>
                        <a:t>Status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100" b="1" kern="1200" dirty="0">
                          <a:solidFill>
                            <a:schemeClr val="lt1"/>
                          </a:solidFill>
                          <a:latin typeface="Calibri" panose="020F0502020204030204"/>
                          <a:ea typeface="+mn-ea"/>
                          <a:cs typeface="+mn-cs"/>
                        </a:rPr>
                        <a:t>Completion Target</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478508">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l" defTabSz="914400" rtl="0" eaLnBrk="1" fontAlgn="ctr" latinLnBrk="0" hangingPunct="1"/>
                      <a:r>
                        <a:rPr lang="en-US" sz="1100" kern="1200" dirty="0">
                          <a:solidFill>
                            <a:schemeClr val="tx1"/>
                          </a:solidFill>
                          <a:latin typeface="Tahoma" pitchFamily="34" charset="0"/>
                          <a:ea typeface="+mn-ea"/>
                          <a:cs typeface="Arial" charset="0"/>
                        </a:rPr>
                        <a:t>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hlinkClick r:id="rId3" action="ppaction://hlinksldjump"/>
                        </a:rPr>
                        <a:t>Parking Plot at Liquid Storage Tank Farm area</a:t>
                      </a:r>
                      <a:endParaRPr lang="en-US" sz="1100" kern="1200" dirty="0">
                        <a:solidFill>
                          <a:schemeClr val="tx1"/>
                        </a:solidFill>
                        <a:latin typeface="Tahoma" pitchFamily="34" charset="0"/>
                        <a:ea typeface="+mn-ea"/>
                        <a:cs typeface="Arial" charset="0"/>
                      </a:endParaRP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10.27</a:t>
                      </a:r>
                      <a:r>
                        <a:rPr lang="en-US" sz="1100" kern="1200" baseline="0" dirty="0">
                          <a:solidFill>
                            <a:schemeClr val="tx1"/>
                          </a:solidFill>
                          <a:latin typeface="Tahoma" pitchFamily="34" charset="0"/>
                          <a:ea typeface="+mn-ea"/>
                          <a:cs typeface="Arial" charset="0"/>
                        </a:rPr>
                        <a:t> Cr.</a:t>
                      </a:r>
                      <a:endParaRPr lang="en-US" sz="1100" kern="1200" dirty="0">
                        <a:solidFill>
                          <a:schemeClr val="tx1"/>
                        </a:solidFill>
                        <a:latin typeface="Tahoma" pitchFamily="34" charset="0"/>
                        <a:ea typeface="+mn-ea"/>
                        <a:cs typeface="Arial" charset="0"/>
                      </a:endParaRP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500</a:t>
                      </a:r>
                      <a:r>
                        <a:rPr lang="en-US" sz="1100" kern="1200" baseline="0" dirty="0">
                          <a:solidFill>
                            <a:schemeClr val="tx1"/>
                          </a:solidFill>
                          <a:latin typeface="Tahoma" pitchFamily="34" charset="0"/>
                          <a:ea typeface="+mn-ea"/>
                          <a:cs typeface="Arial" charset="0"/>
                        </a:rPr>
                        <a:t> Trucks</a:t>
                      </a:r>
                      <a:endParaRPr lang="en-US" sz="1100" kern="1200" dirty="0">
                        <a:solidFill>
                          <a:schemeClr val="tx1"/>
                        </a:solidFill>
                        <a:latin typeface="Tahoma" pitchFamily="34" charset="0"/>
                        <a:ea typeface="+mn-ea"/>
                        <a:cs typeface="Arial" charset="0"/>
                      </a:endParaRPr>
                    </a:p>
                  </a:txBody>
                  <a:tcPr marL="7145" marR="7145" marT="581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l" defTabSz="914400" rtl="0" eaLnBrk="1" fontAlgn="ctr" latinLnBrk="0" hangingPunct="1"/>
                      <a:r>
                        <a:rPr lang="en-US" sz="1100" kern="1200" dirty="0">
                          <a:solidFill>
                            <a:schemeClr val="tx1"/>
                          </a:solidFill>
                          <a:latin typeface="Tahoma" pitchFamily="34" charset="0"/>
                          <a:ea typeface="+mn-ea"/>
                          <a:cs typeface="Arial" charset="0"/>
                        </a:rPr>
                        <a:t>M/s.</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Bhimji</a:t>
                      </a:r>
                      <a:r>
                        <a:rPr lang="en-US" sz="1100" kern="1200" baseline="0" dirty="0">
                          <a:solidFill>
                            <a:schemeClr val="tx1"/>
                          </a:solidFill>
                          <a:latin typeface="Tahoma" pitchFamily="34" charset="0"/>
                          <a:ea typeface="+mn-ea"/>
                          <a:cs typeface="Arial" charset="0"/>
                        </a:rPr>
                        <a:t> Velji Sorathiya</a:t>
                      </a:r>
                      <a:endParaRPr lang="en-US" sz="1100" kern="1200" dirty="0">
                        <a:solidFill>
                          <a:schemeClr val="tx1"/>
                        </a:solidFill>
                        <a:latin typeface="Tahoma" pitchFamily="34" charset="0"/>
                        <a:ea typeface="+mn-ea"/>
                        <a:cs typeface="Arial"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ctr" defTabSz="914400" rtl="0" eaLnBrk="1" fontAlgn="ctr" latinLnBrk="0" hangingPunct="1"/>
                      <a:r>
                        <a:rPr lang="en-US" sz="1100" b="1" kern="1200" dirty="0">
                          <a:solidFill>
                            <a:schemeClr val="tx1"/>
                          </a:solidFill>
                          <a:latin typeface="Tahoma" pitchFamily="34" charset="0"/>
                          <a:ea typeface="+mn-ea"/>
                          <a:cs typeface="Arial" charset="0"/>
                        </a:rPr>
                        <a:t>Work</a:t>
                      </a:r>
                      <a:r>
                        <a:rPr lang="en-US" sz="1100" b="1" kern="1200" baseline="0" dirty="0">
                          <a:solidFill>
                            <a:schemeClr val="tx1"/>
                          </a:solidFill>
                          <a:latin typeface="Tahoma" pitchFamily="34" charset="0"/>
                          <a:ea typeface="+mn-ea"/>
                          <a:cs typeface="Arial" charset="0"/>
                        </a:rPr>
                        <a:t> in progress</a:t>
                      </a:r>
                      <a:endParaRPr lang="en-US" sz="1100" b="1" kern="1200" dirty="0">
                        <a:solidFill>
                          <a:schemeClr val="tx1"/>
                        </a:solidFill>
                        <a:latin typeface="Tahoma" pitchFamily="34" charset="0"/>
                        <a:ea typeface="+mn-ea"/>
                        <a:cs typeface="Arial"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l" defTabSz="914400" rtl="0" eaLnBrk="1" fontAlgn="ctr" latinLnBrk="0" hangingPunct="1"/>
                      <a:r>
                        <a:rPr lang="en-US" sz="1100" kern="1200" dirty="0">
                          <a:solidFill>
                            <a:schemeClr val="tx1"/>
                          </a:solidFill>
                          <a:latin typeface="Tahoma" pitchFamily="34" charset="0"/>
                          <a:ea typeface="+mn-ea"/>
                          <a:cs typeface="Arial" charset="0"/>
                        </a:rPr>
                        <a:t> Sep-18</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892164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7. IT INITIATIVES</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7989" y="434792"/>
            <a:ext cx="8574491" cy="371101"/>
          </a:xfrm>
          <a:prstGeom prst="rect">
            <a:avLst/>
          </a:prstGeom>
          <a:noFill/>
        </p:spPr>
        <p:txBody>
          <a:bodyPr wrap="square" lIns="77953" tIns="38976" rIns="77953" bIns="38976" rtlCol="0">
            <a:spAutoFit/>
          </a:bodyPr>
          <a:lstStyle/>
          <a:p>
            <a:r>
              <a:rPr lang="en-US" sz="1400" b="1" dirty="0">
                <a:solidFill>
                  <a:srgbClr val="002060"/>
                </a:solidFill>
              </a:rPr>
              <a:t>VISION:-</a:t>
            </a:r>
            <a:r>
              <a:rPr lang="en-US" sz="1900" b="1" dirty="0">
                <a:solidFill>
                  <a:srgbClr val="234091"/>
                </a:solidFill>
                <a:latin typeface="Arial"/>
                <a:ea typeface="+mj-ea"/>
                <a:cs typeface="+mj-cs"/>
              </a:rPr>
              <a:t> </a:t>
            </a:r>
            <a:r>
              <a:rPr lang="en-US" sz="1400" b="1" dirty="0"/>
              <a:t>Complete Computerization by 2021.</a:t>
            </a:r>
          </a:p>
        </p:txBody>
      </p:sp>
      <p:sp>
        <p:nvSpPr>
          <p:cNvPr id="11" name="TextBox 10"/>
          <p:cNvSpPr txBox="1"/>
          <p:nvPr/>
        </p:nvSpPr>
        <p:spPr>
          <a:xfrm>
            <a:off x="517396" y="1005294"/>
            <a:ext cx="1579312" cy="272612"/>
          </a:xfrm>
          <a:prstGeom prst="rect">
            <a:avLst/>
          </a:prstGeom>
          <a:noFill/>
        </p:spPr>
        <p:txBody>
          <a:bodyPr wrap="square" lIns="77953" tIns="38976" rIns="77953" bIns="38976" rtlCol="0">
            <a:spAutoFit/>
          </a:bodyPr>
          <a:lstStyle/>
          <a:p>
            <a:pPr algn="ctr">
              <a:lnSpc>
                <a:spcPct val="90000"/>
              </a:lnSpc>
              <a:defRPr/>
            </a:pPr>
            <a:r>
              <a:rPr lang="en-US" sz="1400" b="1" dirty="0">
                <a:solidFill>
                  <a:srgbClr val="002060"/>
                </a:solidFill>
              </a:rPr>
              <a:t>ROADMAP:-</a:t>
            </a:r>
          </a:p>
        </p:txBody>
      </p:sp>
      <p:graphicFrame>
        <p:nvGraphicFramePr>
          <p:cNvPr id="3" name="Table 2"/>
          <p:cNvGraphicFramePr>
            <a:graphicFrameLocks noGrp="1"/>
          </p:cNvGraphicFramePr>
          <p:nvPr>
            <p:extLst>
              <p:ext uri="{D42A27DB-BD31-4B8C-83A1-F6EECF244321}">
                <p14:modId xmlns:p14="http://schemas.microsoft.com/office/powerpoint/2010/main" val="1434164424"/>
              </p:ext>
            </p:extLst>
          </p:nvPr>
        </p:nvGraphicFramePr>
        <p:xfrm>
          <a:off x="741634" y="1351659"/>
          <a:ext cx="6972855" cy="2230720"/>
        </p:xfrm>
        <a:graphic>
          <a:graphicData uri="http://schemas.openxmlformats.org/drawingml/2006/table">
            <a:tbl>
              <a:tblPr firstRow="1" bandRow="1">
                <a:tableStyleId>{5C22544A-7EE6-4342-B048-85BDC9FD1C3A}</a:tableStyleId>
              </a:tblPr>
              <a:tblGrid>
                <a:gridCol w="673322">
                  <a:extLst>
                    <a:ext uri="{9D8B030D-6E8A-4147-A177-3AD203B41FA5}">
                      <a16:colId xmlns:a16="http://schemas.microsoft.com/office/drawing/2014/main" val="4081257682"/>
                    </a:ext>
                  </a:extLst>
                </a:gridCol>
                <a:gridCol w="3975248">
                  <a:extLst>
                    <a:ext uri="{9D8B030D-6E8A-4147-A177-3AD203B41FA5}">
                      <a16:colId xmlns:a16="http://schemas.microsoft.com/office/drawing/2014/main" val="4092238705"/>
                    </a:ext>
                  </a:extLst>
                </a:gridCol>
                <a:gridCol w="2324285">
                  <a:extLst>
                    <a:ext uri="{9D8B030D-6E8A-4147-A177-3AD203B41FA5}">
                      <a16:colId xmlns:a16="http://schemas.microsoft.com/office/drawing/2014/main" val="3625409654"/>
                    </a:ext>
                  </a:extLst>
                </a:gridCol>
              </a:tblGrid>
              <a:tr h="278388">
                <a:tc>
                  <a:txBody>
                    <a:bodyPr/>
                    <a:lstStyle/>
                    <a:p>
                      <a:r>
                        <a:rPr lang="en-IN" sz="1400" dirty="0"/>
                        <a:t>#</a:t>
                      </a:r>
                    </a:p>
                  </a:txBody>
                  <a:tcPr marL="84406" marR="84406" marT="34322" marB="34322">
                    <a:solidFill>
                      <a:srgbClr val="002060"/>
                    </a:solidFill>
                  </a:tcPr>
                </a:tc>
                <a:tc>
                  <a:txBody>
                    <a:bodyPr/>
                    <a:lstStyle/>
                    <a:p>
                      <a:r>
                        <a:rPr lang="en-IN" sz="1400" dirty="0"/>
                        <a:t>Initiatives</a:t>
                      </a:r>
                    </a:p>
                  </a:txBody>
                  <a:tcPr marL="84406" marR="84406" marT="34322" marB="34322">
                    <a:solidFill>
                      <a:srgbClr val="002060"/>
                    </a:solidFill>
                  </a:tcPr>
                </a:tc>
                <a:tc>
                  <a:txBody>
                    <a:bodyPr/>
                    <a:lstStyle/>
                    <a:p>
                      <a:r>
                        <a:rPr lang="en-IN" sz="1400" dirty="0"/>
                        <a:t>Timelines</a:t>
                      </a:r>
                    </a:p>
                  </a:txBody>
                  <a:tcPr marL="84406" marR="84406" marT="34322" marB="34322">
                    <a:solidFill>
                      <a:srgbClr val="002060"/>
                    </a:solidFill>
                  </a:tcPr>
                </a:tc>
                <a:extLst>
                  <a:ext uri="{0D108BD9-81ED-4DB2-BD59-A6C34878D82A}">
                    <a16:rowId xmlns:a16="http://schemas.microsoft.com/office/drawing/2014/main" val="3370437568"/>
                  </a:ext>
                </a:extLst>
              </a:tr>
              <a:tr h="278388">
                <a:tc>
                  <a:txBody>
                    <a:bodyPr/>
                    <a:lstStyle/>
                    <a:p>
                      <a:pPr algn="r" fontAlgn="b"/>
                      <a:r>
                        <a:rPr lang="en-IN" sz="1500" b="0" i="0" u="none" strike="noStrike" dirty="0">
                          <a:solidFill>
                            <a:srgbClr val="000000"/>
                          </a:solidFill>
                          <a:effectLst/>
                          <a:latin typeface="Calibri" panose="020F0502020204030204" pitchFamily="34" charset="0"/>
                        </a:rPr>
                        <a:t>1</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hlinkClick r:id="rId2" action="ppaction://hlinksldjump"/>
                        </a:rPr>
                        <a:t>Access Control System</a:t>
                      </a:r>
                      <a:endParaRPr lang="en-IN" sz="1500" b="0" i="0" u="none" strike="noStrike" dirty="0">
                        <a:solidFill>
                          <a:srgbClr val="000000"/>
                        </a:solidFill>
                        <a:effectLst/>
                        <a:latin typeface="Calibri" panose="020F0502020204030204" pitchFamily="34" charset="0"/>
                      </a:endParaRP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March 2019 </a:t>
                      </a:r>
                    </a:p>
                  </a:txBody>
                  <a:tcPr marL="5862" marR="5862" marT="4767" marB="0" anchor="b"/>
                </a:tc>
                <a:extLst>
                  <a:ext uri="{0D108BD9-81ED-4DB2-BD59-A6C34878D82A}">
                    <a16:rowId xmlns:a16="http://schemas.microsoft.com/office/drawing/2014/main" val="1475408518"/>
                  </a:ext>
                </a:extLst>
              </a:tr>
              <a:tr h="278388">
                <a:tc>
                  <a:txBody>
                    <a:bodyPr/>
                    <a:lstStyle/>
                    <a:p>
                      <a:pPr algn="r" fontAlgn="b"/>
                      <a:r>
                        <a:rPr lang="en-IN" sz="1500" b="0" i="0" u="none" strike="noStrike" dirty="0">
                          <a:solidFill>
                            <a:srgbClr val="000000"/>
                          </a:solidFill>
                          <a:effectLst/>
                          <a:latin typeface="Calibri" panose="020F0502020204030204" pitchFamily="34" charset="0"/>
                        </a:rPr>
                        <a:t>2</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rPr>
                        <a:t>RFID</a:t>
                      </a: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  March</a:t>
                      </a:r>
                      <a:r>
                        <a:rPr lang="en-IN" sz="1500" b="0" i="0" u="none" strike="noStrike" baseline="0" dirty="0">
                          <a:solidFill>
                            <a:srgbClr val="000000"/>
                          </a:solidFill>
                          <a:effectLst/>
                          <a:latin typeface="Calibri" panose="020F0502020204030204" pitchFamily="34" charset="0"/>
                        </a:rPr>
                        <a:t> </a:t>
                      </a:r>
                      <a:r>
                        <a:rPr lang="en-IN" sz="1500" b="0" i="0" u="none" strike="noStrike" dirty="0">
                          <a:solidFill>
                            <a:srgbClr val="000000"/>
                          </a:solidFill>
                          <a:effectLst/>
                          <a:latin typeface="Calibri" panose="020F0502020204030204" pitchFamily="34" charset="0"/>
                        </a:rPr>
                        <a:t>2019</a:t>
                      </a:r>
                    </a:p>
                  </a:txBody>
                  <a:tcPr marL="5862" marR="5862" marT="4767" marB="0" anchor="b"/>
                </a:tc>
                <a:extLst>
                  <a:ext uri="{0D108BD9-81ED-4DB2-BD59-A6C34878D82A}">
                    <a16:rowId xmlns:a16="http://schemas.microsoft.com/office/drawing/2014/main" val="376481245"/>
                  </a:ext>
                </a:extLst>
              </a:tr>
              <a:tr h="278388">
                <a:tc>
                  <a:txBody>
                    <a:bodyPr/>
                    <a:lstStyle/>
                    <a:p>
                      <a:pPr algn="r" fontAlgn="b"/>
                      <a:r>
                        <a:rPr lang="en-IN" sz="1500" b="0" i="0" u="none" strike="noStrike" dirty="0">
                          <a:solidFill>
                            <a:srgbClr val="000000"/>
                          </a:solidFill>
                          <a:effectLst/>
                          <a:latin typeface="Calibri" panose="020F0502020204030204" pitchFamily="34" charset="0"/>
                        </a:rPr>
                        <a:t>3</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hlinkClick r:id="rId3" action="ppaction://hlinksldjump"/>
                        </a:rPr>
                        <a:t>ERP</a:t>
                      </a:r>
                      <a:endParaRPr lang="en-IN" sz="1500" b="0" i="0" u="none" strike="noStrike" dirty="0">
                        <a:solidFill>
                          <a:srgbClr val="000000"/>
                        </a:solidFill>
                        <a:effectLst/>
                        <a:latin typeface="Calibri" panose="020F0502020204030204" pitchFamily="34" charset="0"/>
                      </a:endParaRP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  July 2019</a:t>
                      </a:r>
                    </a:p>
                  </a:txBody>
                  <a:tcPr marL="5862" marR="5862" marT="4767" marB="0" anchor="b"/>
                </a:tc>
                <a:extLst>
                  <a:ext uri="{0D108BD9-81ED-4DB2-BD59-A6C34878D82A}">
                    <a16:rowId xmlns:a16="http://schemas.microsoft.com/office/drawing/2014/main" val="3585269656"/>
                  </a:ext>
                </a:extLst>
              </a:tr>
              <a:tr h="278388">
                <a:tc>
                  <a:txBody>
                    <a:bodyPr/>
                    <a:lstStyle/>
                    <a:p>
                      <a:pPr algn="r" fontAlgn="b"/>
                      <a:r>
                        <a:rPr lang="en-IN" sz="1500" b="0" i="0" u="none" strike="noStrike" dirty="0">
                          <a:solidFill>
                            <a:srgbClr val="000000"/>
                          </a:solidFill>
                          <a:effectLst/>
                          <a:latin typeface="Calibri" panose="020F0502020204030204" pitchFamily="34" charset="0"/>
                        </a:rPr>
                        <a:t>4</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hlinkClick r:id="rId4" action="ppaction://hlinksldjump"/>
                        </a:rPr>
                        <a:t>E-Office and E-Platform</a:t>
                      </a:r>
                      <a:endParaRPr lang="en-IN" sz="1500" b="0" i="0" u="none" strike="noStrike" dirty="0">
                        <a:solidFill>
                          <a:srgbClr val="000000"/>
                        </a:solidFill>
                        <a:effectLst/>
                        <a:latin typeface="Calibri" panose="020F0502020204030204" pitchFamily="34" charset="0"/>
                      </a:endParaRP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Dec-18</a:t>
                      </a:r>
                    </a:p>
                  </a:txBody>
                  <a:tcPr marL="5862" marR="5862" marT="4767" marB="0" anchor="b"/>
                </a:tc>
                <a:extLst>
                  <a:ext uri="{0D108BD9-81ED-4DB2-BD59-A6C34878D82A}">
                    <a16:rowId xmlns:a16="http://schemas.microsoft.com/office/drawing/2014/main" val="3975782695"/>
                  </a:ext>
                </a:extLst>
              </a:tr>
              <a:tr h="278388">
                <a:tc>
                  <a:txBody>
                    <a:bodyPr/>
                    <a:lstStyle/>
                    <a:p>
                      <a:pPr algn="r" fontAlgn="b"/>
                      <a:r>
                        <a:rPr lang="en-IN" sz="1500" b="0" i="0" u="none" strike="noStrike" dirty="0">
                          <a:solidFill>
                            <a:srgbClr val="000000"/>
                          </a:solidFill>
                          <a:effectLst/>
                          <a:latin typeface="Calibri" panose="020F0502020204030204" pitchFamily="34" charset="0"/>
                        </a:rPr>
                        <a:t>5</a:t>
                      </a:r>
                    </a:p>
                  </a:txBody>
                  <a:tcPr marL="5862" marR="5862" marT="4767" marB="0" anchor="b"/>
                </a:tc>
                <a:tc>
                  <a:txBody>
                    <a:bodyPr/>
                    <a:lstStyle/>
                    <a:p>
                      <a:pPr algn="l" fontAlgn="b"/>
                      <a:r>
                        <a:rPr lang="fr-FR" sz="1500" b="0" i="0" u="none" strike="noStrike" dirty="0">
                          <a:solidFill>
                            <a:srgbClr val="000000"/>
                          </a:solidFill>
                          <a:effectLst/>
                          <a:latin typeface="Calibri" panose="020F0502020204030204" pitchFamily="34" charset="0"/>
                          <a:hlinkClick r:id="rId3" action="ppaction://hlinksldjump"/>
                        </a:rPr>
                        <a:t>Port Community System (PCS) 1 Plus</a:t>
                      </a:r>
                      <a:endParaRPr lang="fr-FR" sz="1500" b="0" i="0" u="none" strike="noStrike" dirty="0">
                        <a:solidFill>
                          <a:srgbClr val="000000"/>
                        </a:solidFill>
                        <a:effectLst/>
                        <a:latin typeface="Calibri" panose="020F0502020204030204" pitchFamily="34" charset="0"/>
                      </a:endParaRP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Nov-18</a:t>
                      </a:r>
                    </a:p>
                  </a:txBody>
                  <a:tcPr marL="5862" marR="5862" marT="4767" marB="0" anchor="b"/>
                </a:tc>
                <a:extLst>
                  <a:ext uri="{0D108BD9-81ED-4DB2-BD59-A6C34878D82A}">
                    <a16:rowId xmlns:a16="http://schemas.microsoft.com/office/drawing/2014/main" val="881581415"/>
                  </a:ext>
                </a:extLst>
              </a:tr>
              <a:tr h="278388">
                <a:tc>
                  <a:txBody>
                    <a:bodyPr/>
                    <a:lstStyle/>
                    <a:p>
                      <a:pPr algn="r" fontAlgn="b"/>
                      <a:r>
                        <a:rPr lang="en-IN" sz="1500" b="0" i="0" u="none" strike="noStrike" dirty="0">
                          <a:solidFill>
                            <a:srgbClr val="000000"/>
                          </a:solidFill>
                          <a:effectLst/>
                          <a:latin typeface="Calibri" panose="020F0502020204030204" pitchFamily="34" charset="0"/>
                        </a:rPr>
                        <a:t>6</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hlinkClick r:id="rId3" action="ppaction://hlinksldjump"/>
                        </a:rPr>
                        <a:t>Port Community System (PCS) 2.0</a:t>
                      </a:r>
                      <a:endParaRPr lang="en-IN" sz="1500" b="0" i="0" u="none" strike="noStrike" dirty="0">
                        <a:solidFill>
                          <a:srgbClr val="000000"/>
                        </a:solidFill>
                        <a:effectLst/>
                        <a:latin typeface="Calibri" panose="020F0502020204030204" pitchFamily="34" charset="0"/>
                      </a:endParaRP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Consultant Appointed</a:t>
                      </a:r>
                    </a:p>
                  </a:txBody>
                  <a:tcPr marL="5862" marR="5862" marT="4767" marB="0" anchor="b"/>
                </a:tc>
                <a:extLst>
                  <a:ext uri="{0D108BD9-81ED-4DB2-BD59-A6C34878D82A}">
                    <a16:rowId xmlns:a16="http://schemas.microsoft.com/office/drawing/2014/main" val="614114139"/>
                  </a:ext>
                </a:extLst>
              </a:tr>
              <a:tr h="278388">
                <a:tc>
                  <a:txBody>
                    <a:bodyPr/>
                    <a:lstStyle/>
                    <a:p>
                      <a:pPr algn="r" fontAlgn="b"/>
                      <a:r>
                        <a:rPr lang="en-IN" sz="1500" b="0" i="0" u="none" strike="noStrike" dirty="0">
                          <a:solidFill>
                            <a:srgbClr val="000000"/>
                          </a:solidFill>
                          <a:effectLst/>
                          <a:latin typeface="Calibri" panose="020F0502020204030204" pitchFamily="34" charset="0"/>
                        </a:rPr>
                        <a:t>7</a:t>
                      </a:r>
                    </a:p>
                  </a:txBody>
                  <a:tcPr marL="5862" marR="5862" marT="4767" marB="0" anchor="b"/>
                </a:tc>
                <a:tc>
                  <a:txBody>
                    <a:bodyPr/>
                    <a:lstStyle/>
                    <a:p>
                      <a:pPr algn="l" fontAlgn="b"/>
                      <a:r>
                        <a:rPr lang="en-IN" sz="1500" b="0" i="0" u="none" strike="noStrike" dirty="0">
                          <a:solidFill>
                            <a:srgbClr val="000000"/>
                          </a:solidFill>
                          <a:effectLst/>
                          <a:latin typeface="Calibri" panose="020F0502020204030204" pitchFamily="34" charset="0"/>
                        </a:rPr>
                        <a:t>IT Security</a:t>
                      </a:r>
                    </a:p>
                  </a:txBody>
                  <a:tcPr marL="5862" marR="5862" marT="4767" marB="0" anchor="b"/>
                </a:tc>
                <a:tc>
                  <a:txBody>
                    <a:bodyPr/>
                    <a:lstStyle/>
                    <a:p>
                      <a:pPr algn="ctr" fontAlgn="b"/>
                      <a:r>
                        <a:rPr lang="en-IN" sz="1500" b="0" i="0" u="none" strike="noStrike" dirty="0">
                          <a:solidFill>
                            <a:srgbClr val="000000"/>
                          </a:solidFill>
                          <a:effectLst/>
                          <a:latin typeface="Calibri" panose="020F0502020204030204" pitchFamily="34" charset="0"/>
                        </a:rPr>
                        <a:t>Aug-18</a:t>
                      </a:r>
                    </a:p>
                  </a:txBody>
                  <a:tcPr marL="5862" marR="5862" marT="4767" marB="0" anchor="b"/>
                </a:tc>
                <a:extLst>
                  <a:ext uri="{0D108BD9-81ED-4DB2-BD59-A6C34878D82A}">
                    <a16:rowId xmlns:a16="http://schemas.microsoft.com/office/drawing/2014/main" val="1134601230"/>
                  </a:ext>
                </a:extLst>
              </a:tr>
            </a:tbl>
          </a:graphicData>
        </a:graphic>
      </p:graphicFrame>
    </p:spTree>
    <p:extLst>
      <p:ext uri="{BB962C8B-B14F-4D97-AF65-F5344CB8AC3E}">
        <p14:creationId xmlns:p14="http://schemas.microsoft.com/office/powerpoint/2010/main" val="2335598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8. PORT-LED INDUSTRIALIZATION</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319685822"/>
              </p:ext>
            </p:extLst>
          </p:nvPr>
        </p:nvGraphicFramePr>
        <p:xfrm>
          <a:off x="219778" y="2021418"/>
          <a:ext cx="8440616" cy="2543635"/>
        </p:xfrm>
        <a:graphic>
          <a:graphicData uri="http://schemas.openxmlformats.org/drawingml/2006/table">
            <a:tbl>
              <a:tblPr firstRow="1" bandRow="1">
                <a:tableStyleId>{5C22544A-7EE6-4342-B048-85BDC9FD1C3A}</a:tableStyleId>
              </a:tblPr>
              <a:tblGrid>
                <a:gridCol w="1103773">
                  <a:extLst>
                    <a:ext uri="{9D8B030D-6E8A-4147-A177-3AD203B41FA5}">
                      <a16:colId xmlns:a16="http://schemas.microsoft.com/office/drawing/2014/main" val="20000"/>
                    </a:ext>
                  </a:extLst>
                </a:gridCol>
                <a:gridCol w="989529">
                  <a:extLst>
                    <a:ext uri="{9D8B030D-6E8A-4147-A177-3AD203B41FA5}">
                      <a16:colId xmlns:a16="http://schemas.microsoft.com/office/drawing/2014/main" val="20001"/>
                    </a:ext>
                  </a:extLst>
                </a:gridCol>
                <a:gridCol w="698594">
                  <a:extLst>
                    <a:ext uri="{9D8B030D-6E8A-4147-A177-3AD203B41FA5}">
                      <a16:colId xmlns:a16="http://schemas.microsoft.com/office/drawing/2014/main" val="20002"/>
                    </a:ext>
                  </a:extLst>
                </a:gridCol>
                <a:gridCol w="908990">
                  <a:extLst>
                    <a:ext uri="{9D8B030D-6E8A-4147-A177-3AD203B41FA5}">
                      <a16:colId xmlns:a16="http://schemas.microsoft.com/office/drawing/2014/main" val="20003"/>
                    </a:ext>
                  </a:extLst>
                </a:gridCol>
                <a:gridCol w="844062">
                  <a:extLst>
                    <a:ext uri="{9D8B030D-6E8A-4147-A177-3AD203B41FA5}">
                      <a16:colId xmlns:a16="http://schemas.microsoft.com/office/drawing/2014/main" val="20004"/>
                    </a:ext>
                  </a:extLst>
                </a:gridCol>
                <a:gridCol w="1103773">
                  <a:extLst>
                    <a:ext uri="{9D8B030D-6E8A-4147-A177-3AD203B41FA5}">
                      <a16:colId xmlns:a16="http://schemas.microsoft.com/office/drawing/2014/main" val="20005"/>
                    </a:ext>
                  </a:extLst>
                </a:gridCol>
                <a:gridCol w="973916">
                  <a:extLst>
                    <a:ext uri="{9D8B030D-6E8A-4147-A177-3AD203B41FA5}">
                      <a16:colId xmlns:a16="http://schemas.microsoft.com/office/drawing/2014/main" val="20006"/>
                    </a:ext>
                  </a:extLst>
                </a:gridCol>
                <a:gridCol w="1817979">
                  <a:extLst>
                    <a:ext uri="{9D8B030D-6E8A-4147-A177-3AD203B41FA5}">
                      <a16:colId xmlns:a16="http://schemas.microsoft.com/office/drawing/2014/main" val="20007"/>
                    </a:ext>
                  </a:extLst>
                </a:gridCol>
              </a:tblGrid>
              <a:tr h="549148">
                <a:tc>
                  <a:txBody>
                    <a:bodyPr/>
                    <a:lstStyle/>
                    <a:p>
                      <a:pPr algn="ctr"/>
                      <a:r>
                        <a:rPr lang="en-US" sz="1100" dirty="0"/>
                        <a:t>Location</a:t>
                      </a:r>
                    </a:p>
                  </a:txBody>
                  <a:tcPr marL="16881" marR="16881" marT="34322" marB="34322" anchor="ctr">
                    <a:solidFill>
                      <a:srgbClr val="002060"/>
                    </a:solidFill>
                  </a:tcPr>
                </a:tc>
                <a:tc>
                  <a:txBody>
                    <a:bodyPr/>
                    <a:lstStyle/>
                    <a:p>
                      <a:pPr algn="ctr"/>
                      <a:r>
                        <a:rPr lang="en-US" sz="1100" dirty="0"/>
                        <a:t>Usage</a:t>
                      </a:r>
                    </a:p>
                  </a:txBody>
                  <a:tcPr marL="16881" marR="16881" marT="34322" marB="34322" anchor="ctr">
                    <a:solidFill>
                      <a:srgbClr val="002060"/>
                    </a:solidFill>
                  </a:tcPr>
                </a:tc>
                <a:tc>
                  <a:txBody>
                    <a:bodyPr/>
                    <a:lstStyle/>
                    <a:p>
                      <a:pPr algn="ctr"/>
                      <a:r>
                        <a:rPr lang="en-US" sz="1100" dirty="0"/>
                        <a:t>Area</a:t>
                      </a:r>
                    </a:p>
                    <a:p>
                      <a:pPr algn="ctr"/>
                      <a:r>
                        <a:rPr lang="en-US" sz="1100" dirty="0"/>
                        <a:t>(Acres)</a:t>
                      </a:r>
                    </a:p>
                  </a:txBody>
                  <a:tcPr marL="16881" marR="16881" marT="34322" marB="34322" anchor="ctr">
                    <a:solidFill>
                      <a:srgbClr val="002060"/>
                    </a:solidFill>
                  </a:tcPr>
                </a:tc>
                <a:tc>
                  <a:txBody>
                    <a:bodyPr/>
                    <a:lstStyle/>
                    <a:p>
                      <a:pPr algn="ctr"/>
                      <a:r>
                        <a:rPr lang="en-US" sz="1100" dirty="0"/>
                        <a:t>Expenditure by Port </a:t>
                      </a:r>
                    </a:p>
                    <a:p>
                      <a:pPr algn="ctr"/>
                      <a:r>
                        <a:rPr lang="en-US" sz="1100" dirty="0"/>
                        <a:t>(Rs. Cr)</a:t>
                      </a:r>
                    </a:p>
                  </a:txBody>
                  <a:tcPr marL="16881" marR="16881" marT="34322" marB="34322" anchor="ctr">
                    <a:solidFill>
                      <a:srgbClr val="002060"/>
                    </a:solidFill>
                  </a:tcPr>
                </a:tc>
                <a:tc>
                  <a:txBody>
                    <a:bodyPr/>
                    <a:lstStyle/>
                    <a:p>
                      <a:pPr algn="ctr"/>
                      <a:r>
                        <a:rPr lang="en-US" sz="1100" dirty="0"/>
                        <a:t>Investment Expected</a:t>
                      </a:r>
                    </a:p>
                    <a:p>
                      <a:pPr algn="ctr"/>
                      <a:r>
                        <a:rPr lang="en-US" sz="1100" dirty="0"/>
                        <a:t>(Rs. Cr)</a:t>
                      </a:r>
                    </a:p>
                  </a:txBody>
                  <a:tcPr marL="16881" marR="16881" marT="34322" marB="34322" anchor="ctr">
                    <a:solidFill>
                      <a:srgbClr val="002060"/>
                    </a:solidFill>
                  </a:tcPr>
                </a:tc>
                <a:tc>
                  <a:txBody>
                    <a:bodyPr/>
                    <a:lstStyle/>
                    <a:p>
                      <a:pPr algn="ctr"/>
                      <a:r>
                        <a:rPr lang="en-US" sz="1100" dirty="0"/>
                        <a:t>Employment Potential</a:t>
                      </a:r>
                    </a:p>
                    <a:p>
                      <a:pPr algn="ctr"/>
                      <a:r>
                        <a:rPr lang="en-US" sz="1100" dirty="0"/>
                        <a:t>(Construction)</a:t>
                      </a:r>
                    </a:p>
                  </a:txBody>
                  <a:tcPr marL="16881" marR="16881" marT="34322" marB="34322" anchor="ctr">
                    <a:solidFill>
                      <a:srgbClr val="002060"/>
                    </a:solidFill>
                  </a:tcPr>
                </a:tc>
                <a:tc>
                  <a:txBody>
                    <a:bodyPr/>
                    <a:lstStyle/>
                    <a:p>
                      <a:pPr algn="ctr"/>
                      <a:r>
                        <a:rPr lang="en-US" sz="1100" dirty="0"/>
                        <a:t>Employment Potential</a:t>
                      </a:r>
                    </a:p>
                    <a:p>
                      <a:pPr algn="ctr"/>
                      <a:r>
                        <a:rPr lang="en-US" sz="1100" dirty="0"/>
                        <a:t>(Operations)</a:t>
                      </a:r>
                    </a:p>
                  </a:txBody>
                  <a:tcPr marL="16881" marR="16881" marT="34322" marB="34322" anchor="ctr">
                    <a:solidFill>
                      <a:srgbClr val="002060"/>
                    </a:solidFill>
                  </a:tcPr>
                </a:tc>
                <a:tc>
                  <a:txBody>
                    <a:bodyPr/>
                    <a:lstStyle/>
                    <a:p>
                      <a:pPr algn="ctr"/>
                      <a:r>
                        <a:rPr lang="en-US" sz="1100" dirty="0"/>
                        <a:t>Status Timelines</a:t>
                      </a:r>
                      <a:endParaRPr lang="en-US" sz="1100" dirty="0">
                        <a:solidFill>
                          <a:srgbClr val="FF0000"/>
                        </a:solidFill>
                      </a:endParaRPr>
                    </a:p>
                  </a:txBody>
                  <a:tcPr marL="16881" marR="16881" marT="34322" marB="34322" anchor="ctr">
                    <a:solidFill>
                      <a:srgbClr val="002060"/>
                    </a:solidFill>
                  </a:tcPr>
                </a:tc>
                <a:extLst>
                  <a:ext uri="{0D108BD9-81ED-4DB2-BD59-A6C34878D82A}">
                    <a16:rowId xmlns:a16="http://schemas.microsoft.com/office/drawing/2014/main" val="10000"/>
                  </a:ext>
                </a:extLst>
              </a:tr>
              <a:tr h="709316">
                <a:tc>
                  <a:txBody>
                    <a:bodyPr/>
                    <a:lstStyle/>
                    <a:p>
                      <a:pPr algn="just"/>
                      <a:r>
                        <a:rPr lang="en-US" sz="1100" b="1" dirty="0">
                          <a:hlinkClick r:id="rId2" action="ppaction://hlinksldjump"/>
                        </a:rPr>
                        <a:t>Kandla</a:t>
                      </a:r>
                      <a:endParaRPr lang="en-US" sz="1100" b="1" dirty="0"/>
                    </a:p>
                  </a:txBody>
                  <a:tcPr marL="84406" marR="84406" marT="34322" marB="34322" anchor="ctr"/>
                </a:tc>
                <a:tc>
                  <a:txBody>
                    <a:bodyPr/>
                    <a:lstStyle/>
                    <a:p>
                      <a:pPr algn="ctr"/>
                      <a:r>
                        <a:rPr lang="en-US" sz="1100" dirty="0"/>
                        <a:t>Industrial</a:t>
                      </a:r>
                      <a:r>
                        <a:rPr lang="en-US" sz="1100" baseline="0" dirty="0"/>
                        <a:t> Park with Logistics Facilities</a:t>
                      </a:r>
                      <a:endParaRPr lang="en-US" sz="1100" b="0" dirty="0"/>
                    </a:p>
                  </a:txBody>
                  <a:tcPr marL="84406" marR="84406"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t>845</a:t>
                      </a:r>
                      <a:endParaRPr lang="en-US" sz="1100" kern="1200" noProof="0" dirty="0">
                        <a:solidFill>
                          <a:schemeClr val="dk1"/>
                        </a:solidFill>
                        <a:latin typeface="+mn-lt"/>
                        <a:ea typeface="+mn-ea"/>
                        <a:cs typeface="+mn-cs"/>
                      </a:endParaRP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t>676</a:t>
                      </a:r>
                      <a:endParaRPr lang="en-US" sz="1100" kern="1200" noProof="0" dirty="0">
                        <a:solidFill>
                          <a:schemeClr val="dk1"/>
                        </a:solidFill>
                        <a:latin typeface="+mn-lt"/>
                        <a:ea typeface="+mn-ea"/>
                        <a:cs typeface="+mn-cs"/>
                      </a:endParaRP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t>6,000</a:t>
                      </a:r>
                      <a:endParaRPr lang="en-US" sz="1100" kern="1200" noProof="0" dirty="0">
                        <a:solidFill>
                          <a:schemeClr val="dk1"/>
                        </a:solidFill>
                        <a:latin typeface="+mn-lt"/>
                        <a:ea typeface="+mn-ea"/>
                        <a:cs typeface="+mn-cs"/>
                      </a:endParaRP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500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40,000</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(Direct</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 &amp; </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Indirect)</a:t>
                      </a:r>
                    </a:p>
                  </a:txBody>
                  <a:tcPr marL="79318" marR="79318" marT="34322" marB="34322" anchor="ctr"/>
                </a:tc>
                <a:tc>
                  <a:txBody>
                    <a:bodyPr/>
                    <a:lstStyle/>
                    <a:p>
                      <a:pPr marL="174625" marR="0" lvl="1" indent="-115888" algn="l" defTabSz="914400" rtl="0" eaLnBrk="1" fontAlgn="base" latinLnBrk="0" hangingPunct="1">
                        <a:lnSpc>
                          <a:spcPct val="100000"/>
                        </a:lnSpc>
                        <a:spcBef>
                          <a:spcPct val="0"/>
                        </a:spcBef>
                        <a:spcAft>
                          <a:spcPct val="0"/>
                        </a:spcAft>
                        <a:buClr>
                          <a:srgbClr val="177B57"/>
                        </a:buClr>
                        <a:buSzTx/>
                        <a:buFont typeface="Arial" panose="020B0604020202020204" pitchFamily="34" charset="0"/>
                        <a:buNone/>
                        <a:tabLst/>
                        <a:defRPr/>
                      </a:pPr>
                      <a:r>
                        <a:rPr lang="en-US" sz="1100" kern="1200" noProof="0" dirty="0"/>
                        <a:t>  Expected date of all allotment should be completed by 2020.</a:t>
                      </a:r>
                      <a:endParaRPr lang="en-US" sz="1100" kern="1200" noProof="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10002"/>
                  </a:ext>
                </a:extLst>
              </a:tr>
              <a:tr h="634952">
                <a:tc>
                  <a:txBody>
                    <a:bodyPr/>
                    <a:lstStyle/>
                    <a:p>
                      <a:pPr algn="just"/>
                      <a:r>
                        <a:rPr lang="en-US" sz="1100" b="1" dirty="0">
                          <a:hlinkClick r:id="rId3" action="ppaction://hlinksldjump"/>
                        </a:rPr>
                        <a:t>Smart</a:t>
                      </a:r>
                      <a:r>
                        <a:rPr lang="en-US" sz="1100" b="1" baseline="0" dirty="0">
                          <a:hlinkClick r:id="rId3" action="ppaction://hlinksldjump"/>
                        </a:rPr>
                        <a:t> Township</a:t>
                      </a:r>
                      <a:endParaRPr lang="en-US" sz="1100" b="1" dirty="0"/>
                    </a:p>
                  </a:txBody>
                  <a:tcPr marL="84406" marR="84406" marT="34322" marB="34322" anchor="ctr"/>
                </a:tc>
                <a:tc>
                  <a:txBody>
                    <a:bodyPr/>
                    <a:lstStyle/>
                    <a:p>
                      <a:pPr algn="ctr"/>
                      <a:r>
                        <a:rPr lang="en-US" sz="1100" b="0" dirty="0"/>
                        <a:t>Residential</a:t>
                      </a:r>
                      <a:r>
                        <a:rPr lang="en-US" sz="1100" b="0" baseline="0" dirty="0"/>
                        <a:t> &amp; Mixed use</a:t>
                      </a:r>
                      <a:endParaRPr lang="en-US" sz="1100" b="0" dirty="0"/>
                    </a:p>
                  </a:txBody>
                  <a:tcPr marL="84406" marR="84406"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580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471</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4,000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250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10,000</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(Direct</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 &amp; </a:t>
                      </a:r>
                    </a:p>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Indirect)</a:t>
                      </a:r>
                    </a:p>
                  </a:txBody>
                  <a:tcPr marL="79318" marR="79318" marT="34322" marB="34322" anchor="ctr"/>
                </a:tc>
                <a:tc>
                  <a:txBody>
                    <a:bodyPr/>
                    <a:lstStyle/>
                    <a:p>
                      <a:pPr marL="174625" marR="0" lvl="1" indent="-115888" algn="l" defTabSz="914400" rtl="0" eaLnBrk="1" fontAlgn="base" latinLnBrk="0" hangingPunct="1">
                        <a:lnSpc>
                          <a:spcPct val="100000"/>
                        </a:lnSpc>
                        <a:spcBef>
                          <a:spcPct val="0"/>
                        </a:spcBef>
                        <a:spcAft>
                          <a:spcPct val="0"/>
                        </a:spcAft>
                        <a:buClr>
                          <a:srgbClr val="177B57"/>
                        </a:buClr>
                        <a:buSzTx/>
                        <a:buFont typeface="Arial" panose="020B0604020202020204" pitchFamily="34" charset="0"/>
                        <a:buNone/>
                        <a:tabLst/>
                        <a:defRPr/>
                      </a:pPr>
                      <a:r>
                        <a:rPr lang="en-US" sz="1100" kern="1200" noProof="0" dirty="0"/>
                        <a:t>  Expected date of all allotment should be completed by 2022.</a:t>
                      </a:r>
                      <a:endParaRPr lang="en-US" sz="1100" kern="1200" noProof="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10003"/>
                  </a:ext>
                </a:extLst>
              </a:tr>
              <a:tr h="614991">
                <a:tc>
                  <a:txBody>
                    <a:bodyPr/>
                    <a:lstStyle/>
                    <a:p>
                      <a:pPr algn="just"/>
                      <a:r>
                        <a:rPr lang="en-US" sz="1100" b="1" dirty="0"/>
                        <a:t>Total</a:t>
                      </a:r>
                    </a:p>
                  </a:txBody>
                  <a:tcPr marL="84406" marR="84406" marT="34322" marB="34322" anchor="ctr"/>
                </a:tc>
                <a:tc>
                  <a:txBody>
                    <a:bodyPr/>
                    <a:lstStyle/>
                    <a:p>
                      <a:pPr algn="ctr"/>
                      <a:endParaRPr lang="en-US" sz="1100" b="0" dirty="0"/>
                    </a:p>
                  </a:txBody>
                  <a:tcPr marL="84406" marR="84406"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1,425</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1,147</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100" kern="1200" noProof="0" dirty="0">
                          <a:solidFill>
                            <a:schemeClr val="dk1"/>
                          </a:solidFill>
                          <a:latin typeface="+mn-lt"/>
                          <a:ea typeface="+mn-ea"/>
                          <a:cs typeface="+mn-cs"/>
                        </a:rPr>
                        <a:t>10,000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750</a:t>
                      </a:r>
                    </a:p>
                  </a:txBody>
                  <a:tcPr marL="79318" marR="79318" marT="34322" marB="34322" anchor="ctr"/>
                </a:tc>
                <a:tc>
                  <a:txBody>
                    <a:bodyPr/>
                    <a:lstStyle/>
                    <a:p>
                      <a:pPr marL="288925" marR="0" lvl="1" indent="-174625" algn="ctr" defTabSz="914400" rtl="0" eaLnBrk="1" fontAlgn="base" latinLnBrk="0" hangingPunct="1">
                        <a:lnSpc>
                          <a:spcPct val="100000"/>
                        </a:lnSpc>
                        <a:spcBef>
                          <a:spcPct val="0"/>
                        </a:spcBef>
                        <a:spcAft>
                          <a:spcPct val="0"/>
                        </a:spcAft>
                        <a:buClr>
                          <a:srgbClr val="177B57"/>
                        </a:buClr>
                        <a:buSzTx/>
                        <a:buFontTx/>
                        <a:buNone/>
                        <a:tabLst/>
                        <a:defRPr/>
                      </a:pPr>
                      <a:r>
                        <a:rPr lang="en-US" sz="1400" kern="1200" noProof="0" dirty="0">
                          <a:solidFill>
                            <a:schemeClr val="dk1"/>
                          </a:solidFill>
                          <a:latin typeface="+mn-lt"/>
                          <a:ea typeface="+mn-ea"/>
                          <a:cs typeface="+mn-cs"/>
                        </a:rPr>
                        <a:t>50,000</a:t>
                      </a:r>
                    </a:p>
                  </a:txBody>
                  <a:tcPr marL="79318" marR="79318" marT="34322" marB="34322" anchor="ctr"/>
                </a:tc>
                <a:tc>
                  <a:txBody>
                    <a:bodyPr/>
                    <a:lstStyle/>
                    <a:p>
                      <a:pPr marL="174625" marR="0" lvl="1" indent="-115888" algn="l" defTabSz="914400" rtl="0" eaLnBrk="1" fontAlgn="base" latinLnBrk="0" hangingPunct="1">
                        <a:lnSpc>
                          <a:spcPct val="100000"/>
                        </a:lnSpc>
                        <a:spcBef>
                          <a:spcPct val="0"/>
                        </a:spcBef>
                        <a:spcAft>
                          <a:spcPct val="0"/>
                        </a:spcAft>
                        <a:buClr>
                          <a:srgbClr val="177B57"/>
                        </a:buClr>
                        <a:buSzTx/>
                        <a:buFont typeface="Arial" panose="020B0604020202020204" pitchFamily="34" charset="0"/>
                        <a:buNone/>
                        <a:tabLst/>
                        <a:defRPr/>
                      </a:pPr>
                      <a:endParaRPr lang="en-US" sz="1100" kern="1200" noProof="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10004"/>
                  </a:ext>
                </a:extLst>
              </a:tr>
            </a:tbl>
          </a:graphicData>
        </a:graphic>
      </p:graphicFrame>
      <p:sp>
        <p:nvSpPr>
          <p:cNvPr id="6" name="Rectangle 5"/>
          <p:cNvSpPr/>
          <p:nvPr/>
        </p:nvSpPr>
        <p:spPr>
          <a:xfrm>
            <a:off x="318457" y="534121"/>
            <a:ext cx="8407850" cy="3129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sz="1500" b="1" dirty="0">
                <a:solidFill>
                  <a:schemeClr val="tx1"/>
                </a:solidFill>
              </a:rPr>
              <a:t>Smart Industrial Port City – Kandla</a:t>
            </a:r>
          </a:p>
        </p:txBody>
      </p:sp>
      <p:sp>
        <p:nvSpPr>
          <p:cNvPr id="3" name="Rectangle 2"/>
          <p:cNvSpPr/>
          <p:nvPr/>
        </p:nvSpPr>
        <p:spPr>
          <a:xfrm>
            <a:off x="219777" y="1018916"/>
            <a:ext cx="1072744" cy="355712"/>
          </a:xfrm>
          <a:prstGeom prst="rect">
            <a:avLst/>
          </a:prstGeom>
        </p:spPr>
        <p:txBody>
          <a:bodyPr wrap="none" lIns="77953" tIns="38976" rIns="77953" bIns="38976">
            <a:spAutoFit/>
          </a:bodyPr>
          <a:lstStyle/>
          <a:p>
            <a:r>
              <a:rPr lang="en-US" b="1" dirty="0">
                <a:solidFill>
                  <a:srgbClr val="002060"/>
                </a:solidFill>
              </a:rPr>
              <a:t>VISION :-</a:t>
            </a:r>
            <a:r>
              <a:rPr lang="en-US" b="1" dirty="0">
                <a:solidFill>
                  <a:srgbClr val="C00000"/>
                </a:solidFill>
              </a:rPr>
              <a:t> </a:t>
            </a:r>
            <a:endParaRPr lang="en-IN" dirty="0"/>
          </a:p>
        </p:txBody>
      </p:sp>
      <p:sp>
        <p:nvSpPr>
          <p:cNvPr id="4" name="Rectangle 3"/>
          <p:cNvSpPr/>
          <p:nvPr/>
        </p:nvSpPr>
        <p:spPr>
          <a:xfrm>
            <a:off x="3419872" y="4792551"/>
            <a:ext cx="1689964" cy="355712"/>
          </a:xfrm>
          <a:prstGeom prst="rect">
            <a:avLst/>
          </a:prstGeom>
        </p:spPr>
        <p:txBody>
          <a:bodyPr wrap="none" lIns="77953" tIns="38976" rIns="77953" bIns="38976">
            <a:spAutoFit/>
          </a:bodyPr>
          <a:lstStyle/>
          <a:p>
            <a:r>
              <a:rPr lang="en-US" b="1" dirty="0">
                <a:solidFill>
                  <a:srgbClr val="002060"/>
                </a:solidFill>
                <a:hlinkClick r:id="rId4" action="ppaction://hlinksldjump"/>
              </a:rPr>
              <a:t>STATUS OF SIPC</a:t>
            </a:r>
            <a:r>
              <a:rPr lang="en-US" b="1" dirty="0">
                <a:solidFill>
                  <a:srgbClr val="002060"/>
                </a:solidFill>
              </a:rPr>
              <a:t> </a:t>
            </a:r>
            <a:endParaRPr lang="en-IN" dirty="0"/>
          </a:p>
        </p:txBody>
      </p:sp>
      <p:sp>
        <p:nvSpPr>
          <p:cNvPr id="10" name="TextBox 9"/>
          <p:cNvSpPr txBox="1"/>
          <p:nvPr/>
        </p:nvSpPr>
        <p:spPr>
          <a:xfrm>
            <a:off x="107504" y="1709041"/>
            <a:ext cx="1168140" cy="272612"/>
          </a:xfrm>
          <a:prstGeom prst="rect">
            <a:avLst/>
          </a:prstGeom>
          <a:noFill/>
        </p:spPr>
        <p:txBody>
          <a:bodyPr wrap="square" lIns="77953" tIns="38976" rIns="77953" bIns="38976" rtlCol="0">
            <a:spAutoFit/>
          </a:bodyPr>
          <a:lstStyle/>
          <a:p>
            <a:pPr algn="ctr">
              <a:lnSpc>
                <a:spcPct val="90000"/>
              </a:lnSpc>
              <a:defRPr/>
            </a:pPr>
            <a:r>
              <a:rPr lang="en-US" sz="1400" b="1" dirty="0">
                <a:solidFill>
                  <a:srgbClr val="002060"/>
                </a:solidFill>
              </a:rPr>
              <a:t>ROADMAP:-</a:t>
            </a:r>
          </a:p>
        </p:txBody>
      </p:sp>
      <p:sp>
        <p:nvSpPr>
          <p:cNvPr id="7" name="Rectangle 6"/>
          <p:cNvSpPr/>
          <p:nvPr/>
        </p:nvSpPr>
        <p:spPr>
          <a:xfrm>
            <a:off x="1226608" y="917205"/>
            <a:ext cx="7433786" cy="1126462"/>
          </a:xfrm>
          <a:prstGeom prst="rect">
            <a:avLst/>
          </a:prstGeom>
        </p:spPr>
        <p:txBody>
          <a:bodyPr wrap="square">
            <a:spAutoFit/>
          </a:bodyPr>
          <a:lstStyle/>
          <a:p>
            <a:pPr marL="285681" indent="-285681" algn="just">
              <a:lnSpc>
                <a:spcPct val="120000"/>
              </a:lnSpc>
              <a:buFont typeface="Wingdings" panose="05000000000000000000" pitchFamily="2" charset="2"/>
              <a:buChar char="q"/>
              <a:defRPr/>
            </a:pPr>
            <a:r>
              <a:rPr lang="en-IN" sz="1400" dirty="0">
                <a:solidFill>
                  <a:schemeClr val="dk1"/>
                </a:solidFill>
              </a:rPr>
              <a:t>Development of  Port Led Industries &amp;  allied port activities </a:t>
            </a:r>
          </a:p>
          <a:p>
            <a:pPr marL="285681" indent="-285681" algn="just">
              <a:lnSpc>
                <a:spcPct val="120000"/>
              </a:lnSpc>
              <a:buFont typeface="Wingdings" panose="05000000000000000000" pitchFamily="2" charset="2"/>
              <a:buChar char="q"/>
              <a:defRPr/>
            </a:pPr>
            <a:r>
              <a:rPr lang="en-IN" sz="1400" dirty="0">
                <a:solidFill>
                  <a:schemeClr val="dk1"/>
                </a:solidFill>
              </a:rPr>
              <a:t>Smartly Enabled to be responsive to Infrastructure Development &amp;  its Management</a:t>
            </a:r>
          </a:p>
          <a:p>
            <a:pPr marL="285681" indent="-285681" algn="just">
              <a:lnSpc>
                <a:spcPct val="120000"/>
              </a:lnSpc>
              <a:buFont typeface="Wingdings" panose="05000000000000000000" pitchFamily="2" charset="2"/>
              <a:buChar char="q"/>
              <a:defRPr/>
            </a:pPr>
            <a:r>
              <a:rPr lang="en-IN" sz="1400" dirty="0">
                <a:solidFill>
                  <a:schemeClr val="dk1"/>
                </a:solidFill>
              </a:rPr>
              <a:t>Be self sustainable – Green Energy, Water Recycling, Recycled Waste etc.</a:t>
            </a:r>
          </a:p>
          <a:p>
            <a:pPr marL="285681" indent="-285681" algn="just">
              <a:lnSpc>
                <a:spcPct val="120000"/>
              </a:lnSpc>
              <a:buFont typeface="Wingdings" panose="05000000000000000000" pitchFamily="2" charset="2"/>
              <a:buChar char="q"/>
              <a:defRPr/>
            </a:pPr>
            <a:r>
              <a:rPr lang="en-IN" sz="1400" dirty="0">
                <a:solidFill>
                  <a:schemeClr val="dk1"/>
                </a:solidFill>
              </a:rPr>
              <a:t>Offer  good Quality of Life.</a:t>
            </a:r>
          </a:p>
        </p:txBody>
      </p:sp>
    </p:spTree>
    <p:extLst>
      <p:ext uri="{BB962C8B-B14F-4D97-AF65-F5344CB8AC3E}">
        <p14:creationId xmlns:p14="http://schemas.microsoft.com/office/powerpoint/2010/main" val="3679194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9. HUMAN RESOURCE DEVELOPMENT</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2443" y="1140071"/>
            <a:ext cx="4059557" cy="1648374"/>
          </a:xfrm>
          <a:prstGeom prst="rect">
            <a:avLst/>
          </a:prstGeom>
        </p:spPr>
        <p:txBody>
          <a:bodyPr wrap="square" lIns="77953" tIns="38976" rIns="77953" bIns="38976">
            <a:spAutoFit/>
          </a:bodyPr>
          <a:lstStyle/>
          <a:p>
            <a:pPr eaLnBrk="1" hangingPunct="1">
              <a:buClr>
                <a:srgbClr val="660066"/>
              </a:buClr>
            </a:pPr>
            <a:r>
              <a:rPr lang="en-IN" sz="1400" b="1" dirty="0">
                <a:latin typeface="Times New Roman" panose="02020603050405020304" pitchFamily="18" charset="0"/>
                <a:cs typeface="Arial" panose="020B0604020202020204" pitchFamily="34" charset="0"/>
              </a:rPr>
              <a:t>Total Strength 	     :-  	2586</a:t>
            </a:r>
          </a:p>
          <a:p>
            <a:pPr eaLnBrk="1" hangingPunct="1">
              <a:buClr>
                <a:srgbClr val="660066"/>
              </a:buClr>
              <a:buFont typeface="Wingdings" panose="05000000000000000000" pitchFamily="2" charset="2"/>
              <a:buNone/>
            </a:pPr>
            <a:r>
              <a:rPr lang="en-IN" sz="1400" b="1" dirty="0">
                <a:latin typeface="Times New Roman" panose="02020603050405020304" pitchFamily="18" charset="0"/>
                <a:cs typeface="Arial" panose="020B0604020202020204" pitchFamily="34" charset="0"/>
              </a:rPr>
              <a:t>Class I	         	     :-	    81       	</a:t>
            </a:r>
          </a:p>
          <a:p>
            <a:pPr eaLnBrk="1" hangingPunct="1">
              <a:buClr>
                <a:srgbClr val="660066"/>
              </a:buClr>
              <a:buFont typeface="Wingdings" panose="05000000000000000000" pitchFamily="2" charset="2"/>
              <a:buNone/>
            </a:pPr>
            <a:r>
              <a:rPr lang="en-IN" sz="1400" b="1" dirty="0">
                <a:latin typeface="Times New Roman" panose="02020603050405020304" pitchFamily="18" charset="0"/>
                <a:cs typeface="Arial" panose="020B0604020202020204" pitchFamily="34" charset="0"/>
              </a:rPr>
              <a:t>Class II           	     :-	    59</a:t>
            </a:r>
          </a:p>
          <a:p>
            <a:pPr eaLnBrk="1" hangingPunct="1">
              <a:buClr>
                <a:srgbClr val="660066"/>
              </a:buClr>
              <a:buFont typeface="Wingdings" panose="05000000000000000000" pitchFamily="2" charset="2"/>
              <a:buNone/>
            </a:pPr>
            <a:r>
              <a:rPr lang="en-IN" sz="1400" b="1" dirty="0">
                <a:latin typeface="Times New Roman" panose="02020603050405020304" pitchFamily="18" charset="0"/>
                <a:cs typeface="Arial" panose="020B0604020202020204" pitchFamily="34" charset="0"/>
              </a:rPr>
              <a:t>Class III	    	     :-	1037</a:t>
            </a:r>
          </a:p>
          <a:p>
            <a:pPr eaLnBrk="1" hangingPunct="1">
              <a:buClr>
                <a:srgbClr val="660066"/>
              </a:buClr>
              <a:buFont typeface="Wingdings" panose="05000000000000000000" pitchFamily="2" charset="2"/>
              <a:buNone/>
            </a:pPr>
            <a:r>
              <a:rPr lang="en-IN" sz="1400" b="1" dirty="0">
                <a:latin typeface="Times New Roman" panose="02020603050405020304" pitchFamily="18" charset="0"/>
                <a:cs typeface="Arial" panose="020B0604020202020204" pitchFamily="34" charset="0"/>
              </a:rPr>
              <a:t>Class IV	     	     :-	  688</a:t>
            </a:r>
          </a:p>
          <a:p>
            <a:pPr>
              <a:buClr>
                <a:srgbClr val="660066"/>
              </a:buClr>
            </a:pPr>
            <a:r>
              <a:rPr lang="en-IN" sz="1400" b="1" dirty="0">
                <a:latin typeface="Times New Roman" panose="02020603050405020304" pitchFamily="18" charset="0"/>
                <a:cs typeface="Arial" panose="020B0604020202020204" pitchFamily="34" charset="0"/>
              </a:rPr>
              <a:t>CHD &amp; Shore Workers :-	  721 </a:t>
            </a:r>
          </a:p>
          <a:p>
            <a:pPr eaLnBrk="1" hangingPunct="1">
              <a:buClr>
                <a:srgbClr val="660066"/>
              </a:buClr>
              <a:buFont typeface="Wingdings" panose="05000000000000000000" pitchFamily="2" charset="2"/>
              <a:buNone/>
            </a:pPr>
            <a:r>
              <a:rPr lang="en-IN" dirty="0">
                <a:latin typeface="Times New Roman" panose="02020603050405020304" pitchFamily="18" charset="0"/>
                <a:cs typeface="Arial" panose="020B0604020202020204" pitchFamily="34" charset="0"/>
              </a:rPr>
              <a:t>				</a:t>
            </a:r>
          </a:p>
        </p:txBody>
      </p:sp>
      <p:sp>
        <p:nvSpPr>
          <p:cNvPr id="3" name="Rectangle 2"/>
          <p:cNvSpPr/>
          <p:nvPr/>
        </p:nvSpPr>
        <p:spPr>
          <a:xfrm>
            <a:off x="357158" y="788181"/>
            <a:ext cx="1379623" cy="328012"/>
          </a:xfrm>
          <a:prstGeom prst="rect">
            <a:avLst/>
          </a:prstGeom>
        </p:spPr>
        <p:txBody>
          <a:bodyPr wrap="none" lIns="77953" tIns="38976" rIns="77953" bIns="38976">
            <a:spAutoFit/>
          </a:bodyPr>
          <a:lstStyle/>
          <a:p>
            <a:pPr marL="77953" indent="-77953">
              <a:lnSpc>
                <a:spcPct val="90000"/>
              </a:lnSpc>
              <a:spcBef>
                <a:spcPts val="1023"/>
              </a:spcBef>
              <a:spcAft>
                <a:spcPts val="171"/>
              </a:spcAft>
              <a:buClr>
                <a:schemeClr val="accent1"/>
              </a:buClr>
              <a:buSzPct val="100000"/>
              <a:buFont typeface="Calibri" panose="020F0502020204030204" pitchFamily="34" charset="0"/>
              <a:buChar char=" "/>
            </a:pPr>
            <a:r>
              <a:rPr lang="en-US" b="1" dirty="0">
                <a:solidFill>
                  <a:srgbClr val="002060"/>
                </a:solidFill>
              </a:rPr>
              <a:t>HR Profile :-</a:t>
            </a:r>
          </a:p>
        </p:txBody>
      </p:sp>
      <p:sp>
        <p:nvSpPr>
          <p:cNvPr id="8" name="Rectangle 7"/>
          <p:cNvSpPr/>
          <p:nvPr/>
        </p:nvSpPr>
        <p:spPr>
          <a:xfrm>
            <a:off x="4429124" y="931057"/>
            <a:ext cx="4141488" cy="1971539"/>
          </a:xfrm>
          <a:prstGeom prst="rect">
            <a:avLst/>
          </a:prstGeom>
        </p:spPr>
        <p:txBody>
          <a:bodyPr wrap="square" lIns="77953" tIns="38976" rIns="77953" bIns="38976">
            <a:spAutoFit/>
          </a:bodyPr>
          <a:lstStyle/>
          <a:p>
            <a:pPr marL="292322" indent="-292322" algn="just">
              <a:lnSpc>
                <a:spcPct val="150000"/>
              </a:lnSpc>
              <a:buClr>
                <a:srgbClr val="660066"/>
              </a:buClr>
              <a:buFont typeface="Wingdings" panose="05000000000000000000" pitchFamily="2" charset="2"/>
              <a:buChar char="ü"/>
            </a:pPr>
            <a:r>
              <a:rPr lang="en-IN" sz="1200" dirty="0"/>
              <a:t>4,305 Pensioners / family pensioners</a:t>
            </a:r>
          </a:p>
          <a:p>
            <a:pPr marL="292322" indent="-292322" algn="just">
              <a:lnSpc>
                <a:spcPct val="150000"/>
              </a:lnSpc>
              <a:buClr>
                <a:srgbClr val="660066"/>
              </a:buClr>
              <a:buFont typeface="Wingdings" panose="05000000000000000000" pitchFamily="2" charset="2"/>
              <a:buChar char="ü"/>
            </a:pPr>
            <a:r>
              <a:rPr lang="en-IN" sz="1200" dirty="0"/>
              <a:t>1097 (42%) of employees will retire by 2025 (</a:t>
            </a:r>
            <a:r>
              <a:rPr lang="en-IN" sz="1200" dirty="0">
                <a:hlinkClick r:id="rId3" action="ppaction://hlinksldjump"/>
              </a:rPr>
              <a:t>Retirement Profile</a:t>
            </a:r>
            <a:r>
              <a:rPr lang="en-IN" sz="1200" dirty="0"/>
              <a:t>).</a:t>
            </a:r>
          </a:p>
          <a:p>
            <a:pPr marL="292322" indent="-292322" algn="just">
              <a:lnSpc>
                <a:spcPct val="150000"/>
              </a:lnSpc>
              <a:buClr>
                <a:srgbClr val="660066"/>
              </a:buClr>
              <a:buFont typeface="Wingdings" panose="05000000000000000000" pitchFamily="2" charset="2"/>
              <a:buChar char="ü"/>
            </a:pPr>
            <a:r>
              <a:rPr lang="en-IN" sz="1200" dirty="0"/>
              <a:t>Limited induction in technical &amp; essential categories and professional functionaries on contractual basis</a:t>
            </a:r>
          </a:p>
          <a:p>
            <a:pPr marL="292322" indent="-292322" algn="just">
              <a:lnSpc>
                <a:spcPct val="150000"/>
              </a:lnSpc>
              <a:buClr>
                <a:srgbClr val="660066"/>
              </a:buClr>
              <a:buFont typeface="Wingdings" panose="05000000000000000000" pitchFamily="2" charset="2"/>
              <a:buChar char="ü"/>
            </a:pPr>
            <a:r>
              <a:rPr lang="en-IN" sz="1200" dirty="0"/>
              <a:t>Operating revenue per employee Rs. 0.57 cr.</a:t>
            </a:r>
          </a:p>
          <a:p>
            <a:pPr marL="292322" indent="-292322" algn="just">
              <a:lnSpc>
                <a:spcPct val="150000"/>
              </a:lnSpc>
              <a:buClr>
                <a:srgbClr val="660066"/>
              </a:buClr>
              <a:buFont typeface="Wingdings" panose="05000000000000000000" pitchFamily="2" charset="2"/>
              <a:buChar char="ü"/>
            </a:pPr>
            <a:endParaRPr lang="en-IN" sz="1000" dirty="0"/>
          </a:p>
        </p:txBody>
      </p:sp>
      <p:sp>
        <p:nvSpPr>
          <p:cNvPr id="4" name="Rectangle 3"/>
          <p:cNvSpPr/>
          <p:nvPr/>
        </p:nvSpPr>
        <p:spPr>
          <a:xfrm>
            <a:off x="1500166" y="511850"/>
            <a:ext cx="7643834" cy="276331"/>
          </a:xfrm>
          <a:prstGeom prst="rect">
            <a:avLst/>
          </a:prstGeom>
        </p:spPr>
        <p:txBody>
          <a:bodyPr wrap="square" lIns="77953" tIns="38976" rIns="77953" bIns="38976">
            <a:spAutoFit/>
          </a:bodyPr>
          <a:lstStyle/>
          <a:p>
            <a:pPr>
              <a:lnSpc>
                <a:spcPct val="107000"/>
              </a:lnSpc>
              <a:spcAft>
                <a:spcPts val="682"/>
              </a:spcAft>
            </a:pPr>
            <a:r>
              <a:rPr lang="en-IN" sz="1200" dirty="0"/>
              <a:t>Maximum individual development of Port employees and integrating their aspirations with organizational goals.</a:t>
            </a:r>
          </a:p>
        </p:txBody>
      </p:sp>
      <p:sp>
        <p:nvSpPr>
          <p:cNvPr id="12" name="TextBox 11"/>
          <p:cNvSpPr txBox="1"/>
          <p:nvPr/>
        </p:nvSpPr>
        <p:spPr>
          <a:xfrm>
            <a:off x="498408" y="2502693"/>
            <a:ext cx="2359080" cy="355712"/>
          </a:xfrm>
          <a:prstGeom prst="rect">
            <a:avLst/>
          </a:prstGeom>
          <a:noFill/>
        </p:spPr>
        <p:txBody>
          <a:bodyPr wrap="square" lIns="77953" tIns="38976" rIns="77953" bIns="38976" rtlCol="0">
            <a:spAutoFit/>
          </a:bodyPr>
          <a:lstStyle/>
          <a:p>
            <a:r>
              <a:rPr lang="en-US" b="1" dirty="0">
                <a:solidFill>
                  <a:srgbClr val="002060"/>
                </a:solidFill>
              </a:rPr>
              <a:t>ROADMAP:-</a:t>
            </a:r>
          </a:p>
        </p:txBody>
      </p:sp>
      <p:graphicFrame>
        <p:nvGraphicFramePr>
          <p:cNvPr id="5" name="Table 4"/>
          <p:cNvGraphicFramePr>
            <a:graphicFrameLocks noGrp="1"/>
          </p:cNvGraphicFramePr>
          <p:nvPr>
            <p:extLst>
              <p:ext uri="{D42A27DB-BD31-4B8C-83A1-F6EECF244321}">
                <p14:modId xmlns:p14="http://schemas.microsoft.com/office/powerpoint/2010/main" val="3264711584"/>
              </p:ext>
            </p:extLst>
          </p:nvPr>
        </p:nvGraphicFramePr>
        <p:xfrm>
          <a:off x="549491" y="2931321"/>
          <a:ext cx="7795314" cy="1520821"/>
        </p:xfrm>
        <a:graphic>
          <a:graphicData uri="http://schemas.openxmlformats.org/drawingml/2006/table">
            <a:tbl>
              <a:tblPr firstRow="1" bandRow="1">
                <a:tableStyleId>{5C22544A-7EE6-4342-B048-85BDC9FD1C3A}</a:tableStyleId>
              </a:tblPr>
              <a:tblGrid>
                <a:gridCol w="6314549">
                  <a:extLst>
                    <a:ext uri="{9D8B030D-6E8A-4147-A177-3AD203B41FA5}">
                      <a16:colId xmlns:a16="http://schemas.microsoft.com/office/drawing/2014/main" val="2070711867"/>
                    </a:ext>
                  </a:extLst>
                </a:gridCol>
                <a:gridCol w="1480765">
                  <a:extLst>
                    <a:ext uri="{9D8B030D-6E8A-4147-A177-3AD203B41FA5}">
                      <a16:colId xmlns:a16="http://schemas.microsoft.com/office/drawing/2014/main" val="710794278"/>
                    </a:ext>
                  </a:extLst>
                </a:gridCol>
              </a:tblGrid>
              <a:tr h="274574">
                <a:tc>
                  <a:txBody>
                    <a:bodyPr/>
                    <a:lstStyle/>
                    <a:p>
                      <a:pPr algn="ctr"/>
                      <a:r>
                        <a:rPr lang="en-IN" sz="1400" b="1" dirty="0">
                          <a:solidFill>
                            <a:schemeClr val="bg1"/>
                          </a:solidFill>
                        </a:rPr>
                        <a:t>ROADMAP</a:t>
                      </a:r>
                    </a:p>
                  </a:txBody>
                  <a:tcPr marL="84406" marR="84406" marT="34322" marB="34322">
                    <a:solidFill>
                      <a:srgbClr val="002060"/>
                    </a:solidFill>
                  </a:tcPr>
                </a:tc>
                <a:tc>
                  <a:txBody>
                    <a:bodyPr/>
                    <a:lstStyle/>
                    <a:p>
                      <a:r>
                        <a:rPr lang="en-IN" sz="1100" b="1" kern="1200" dirty="0">
                          <a:solidFill>
                            <a:schemeClr val="bg1"/>
                          </a:solidFill>
                          <a:latin typeface="+mn-lt"/>
                          <a:ea typeface="+mn-ea"/>
                          <a:cs typeface="+mn-cs"/>
                        </a:rPr>
                        <a:t>Timeline</a:t>
                      </a:r>
                    </a:p>
                  </a:txBody>
                  <a:tcPr marL="84406" marR="84406" marT="34322" marB="34322">
                    <a:solidFill>
                      <a:srgbClr val="002060"/>
                    </a:solidFill>
                  </a:tcPr>
                </a:tc>
                <a:extLst>
                  <a:ext uri="{0D108BD9-81ED-4DB2-BD59-A6C34878D82A}">
                    <a16:rowId xmlns:a16="http://schemas.microsoft.com/office/drawing/2014/main" val="1197532569"/>
                  </a:ext>
                </a:extLst>
              </a:tr>
              <a:tr h="228812">
                <a:tc>
                  <a:txBody>
                    <a:bodyPr/>
                    <a:lstStyle/>
                    <a:p>
                      <a:r>
                        <a:rPr lang="en-IN" sz="1100" b="0" kern="1200" dirty="0">
                          <a:solidFill>
                            <a:schemeClr val="dk1"/>
                          </a:solidFill>
                          <a:latin typeface="+mn-lt"/>
                          <a:ea typeface="+mn-ea"/>
                          <a:cs typeface="+mn-cs"/>
                        </a:rPr>
                        <a:t>Manpower Planning through Scientific Work-study</a:t>
                      </a:r>
                      <a:r>
                        <a:rPr lang="en-IN" sz="1100" b="0" kern="1200" baseline="0" dirty="0">
                          <a:solidFill>
                            <a:schemeClr val="dk1"/>
                          </a:solidFill>
                          <a:latin typeface="+mn-lt"/>
                          <a:ea typeface="+mn-ea"/>
                          <a:cs typeface="+mn-cs"/>
                        </a:rPr>
                        <a:t> with emphasis on core &amp; non-core activity.</a:t>
                      </a:r>
                      <a:endParaRPr lang="en-IN" sz="1100" b="0" kern="1200" dirty="0">
                        <a:solidFill>
                          <a:schemeClr val="dk1"/>
                        </a:solidFill>
                        <a:latin typeface="+mn-lt"/>
                        <a:ea typeface="+mn-ea"/>
                        <a:cs typeface="+mn-cs"/>
                      </a:endParaRPr>
                    </a:p>
                  </a:txBody>
                  <a:tcPr marL="84406" marR="84406" marT="34322" marB="34322"/>
                </a:tc>
                <a:tc>
                  <a:txBody>
                    <a:bodyPr/>
                    <a:lstStyle/>
                    <a:p>
                      <a:r>
                        <a:rPr lang="en-IN" sz="1100" b="1" kern="1200" dirty="0">
                          <a:solidFill>
                            <a:schemeClr val="dk1"/>
                          </a:solidFill>
                          <a:latin typeface="+mn-lt"/>
                          <a:ea typeface="+mn-ea"/>
                          <a:cs typeface="+mn-cs"/>
                        </a:rPr>
                        <a:t>9 Months</a:t>
                      </a:r>
                    </a:p>
                  </a:txBody>
                  <a:tcPr marL="84406" marR="84406" marT="34322" marB="34322"/>
                </a:tc>
                <a:extLst>
                  <a:ext uri="{0D108BD9-81ED-4DB2-BD59-A6C34878D82A}">
                    <a16:rowId xmlns:a16="http://schemas.microsoft.com/office/drawing/2014/main" val="2974941541"/>
                  </a:ext>
                </a:extLst>
              </a:tr>
              <a:tr h="228812">
                <a:tc>
                  <a:txBody>
                    <a:bodyPr/>
                    <a:lstStyle/>
                    <a:p>
                      <a:r>
                        <a:rPr lang="en-IN" sz="1100" b="0" kern="1200" dirty="0">
                          <a:solidFill>
                            <a:schemeClr val="dk1"/>
                          </a:solidFill>
                          <a:latin typeface="+mn-lt"/>
                          <a:ea typeface="+mn-ea"/>
                          <a:cs typeface="+mn-cs"/>
                        </a:rPr>
                        <a:t>Recruitment of Professionals &amp; Skilled workforce in every department.</a:t>
                      </a:r>
                    </a:p>
                  </a:txBody>
                  <a:tcPr marL="84406" marR="84406" marT="34322" marB="34322"/>
                </a:tc>
                <a:tc>
                  <a:txBody>
                    <a:bodyPr/>
                    <a:lstStyle/>
                    <a:p>
                      <a:r>
                        <a:rPr lang="en-IN" sz="1100" b="1" kern="1200" dirty="0">
                          <a:solidFill>
                            <a:schemeClr val="dk1"/>
                          </a:solidFill>
                          <a:latin typeface="+mn-lt"/>
                          <a:ea typeface="+mn-ea"/>
                          <a:cs typeface="+mn-cs"/>
                        </a:rPr>
                        <a:t>Ongoing Process</a:t>
                      </a:r>
                    </a:p>
                  </a:txBody>
                  <a:tcPr marL="84406" marR="84406" marT="34322" marB="34322"/>
                </a:tc>
                <a:extLst>
                  <a:ext uri="{0D108BD9-81ED-4DB2-BD59-A6C34878D82A}">
                    <a16:rowId xmlns:a16="http://schemas.microsoft.com/office/drawing/2014/main" val="3469213020"/>
                  </a:ext>
                </a:extLst>
              </a:tr>
              <a:tr h="293681">
                <a:tc>
                  <a:txBody>
                    <a:bodyPr/>
                    <a:lstStyle/>
                    <a:p>
                      <a:r>
                        <a:rPr lang="en-IN" sz="1100" b="0" kern="1200" dirty="0">
                          <a:solidFill>
                            <a:schemeClr val="dk1"/>
                          </a:solidFill>
                          <a:latin typeface="+mn-lt"/>
                          <a:ea typeface="+mn-ea"/>
                          <a:cs typeface="+mn-cs"/>
                        </a:rPr>
                        <a:t>3</a:t>
                      </a:r>
                      <a:r>
                        <a:rPr lang="en-IN" sz="1100" b="0" kern="1200" baseline="0" dirty="0">
                          <a:solidFill>
                            <a:schemeClr val="dk1"/>
                          </a:solidFill>
                          <a:latin typeface="+mn-lt"/>
                          <a:ea typeface="+mn-ea"/>
                          <a:cs typeface="+mn-cs"/>
                        </a:rPr>
                        <a:t>-Tier training programme for their development and enhanced productivity.</a:t>
                      </a:r>
                      <a:endParaRPr lang="en-IN" sz="1100" b="0" kern="1200" dirty="0">
                        <a:solidFill>
                          <a:schemeClr val="dk1"/>
                        </a:solidFill>
                        <a:latin typeface="+mn-lt"/>
                        <a:ea typeface="+mn-ea"/>
                        <a:cs typeface="+mn-cs"/>
                      </a:endParaRPr>
                    </a:p>
                  </a:txBody>
                  <a:tcPr marL="84406" marR="84406" marT="34322" marB="343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kern="1200" dirty="0">
                          <a:solidFill>
                            <a:schemeClr val="dk1"/>
                          </a:solidFill>
                          <a:latin typeface="+mn-lt"/>
                          <a:ea typeface="+mn-ea"/>
                          <a:cs typeface="+mn-cs"/>
                        </a:rPr>
                        <a:t>Ongoing Process</a:t>
                      </a:r>
                    </a:p>
                  </a:txBody>
                  <a:tcPr marL="84406" marR="84406" marT="34322" marB="34322"/>
                </a:tc>
                <a:extLst>
                  <a:ext uri="{0D108BD9-81ED-4DB2-BD59-A6C34878D82A}">
                    <a16:rowId xmlns:a16="http://schemas.microsoft.com/office/drawing/2014/main" val="3637200837"/>
                  </a:ext>
                </a:extLst>
              </a:tr>
              <a:tr h="232331">
                <a:tc>
                  <a:txBody>
                    <a:bodyPr/>
                    <a:lstStyle/>
                    <a:p>
                      <a:r>
                        <a:rPr lang="en-IN" sz="1100" b="0" kern="1200" dirty="0">
                          <a:solidFill>
                            <a:schemeClr val="dk1"/>
                          </a:solidFill>
                          <a:latin typeface="+mn-lt"/>
                          <a:ea typeface="+mn-ea"/>
                          <a:cs typeface="+mn-cs"/>
                        </a:rPr>
                        <a:t>Honouring</a:t>
                      </a:r>
                      <a:r>
                        <a:rPr lang="en-IN" sz="1100" b="0" kern="1200" baseline="0" dirty="0">
                          <a:solidFill>
                            <a:schemeClr val="dk1"/>
                          </a:solidFill>
                          <a:latin typeface="+mn-lt"/>
                          <a:ea typeface="+mn-ea"/>
                          <a:cs typeface="+mn-cs"/>
                        </a:rPr>
                        <a:t> performing employees and formulating reward schemes.</a:t>
                      </a:r>
                      <a:endParaRPr lang="en-IN" sz="1100" b="0" kern="1200" dirty="0">
                        <a:solidFill>
                          <a:schemeClr val="dk1"/>
                        </a:solidFill>
                        <a:latin typeface="+mn-lt"/>
                        <a:ea typeface="+mn-ea"/>
                        <a:cs typeface="+mn-cs"/>
                      </a:endParaRPr>
                    </a:p>
                  </a:txBody>
                  <a:tcPr marL="84406" marR="84406" marT="34322" marB="343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kern="1200" dirty="0">
                          <a:solidFill>
                            <a:schemeClr val="dk1"/>
                          </a:solidFill>
                          <a:latin typeface="+mn-lt"/>
                          <a:ea typeface="+mn-ea"/>
                          <a:cs typeface="+mn-cs"/>
                        </a:rPr>
                        <a:t>Ongoing Process</a:t>
                      </a:r>
                    </a:p>
                  </a:txBody>
                  <a:tcPr marL="84406" marR="84406" marT="34322" marB="34322"/>
                </a:tc>
                <a:extLst>
                  <a:ext uri="{0D108BD9-81ED-4DB2-BD59-A6C34878D82A}">
                    <a16:rowId xmlns:a16="http://schemas.microsoft.com/office/drawing/2014/main" val="4118616469"/>
                  </a:ext>
                </a:extLst>
              </a:tr>
              <a:tr h="228812">
                <a:tc>
                  <a:txBody>
                    <a:bodyPr/>
                    <a:lstStyle/>
                    <a:p>
                      <a:r>
                        <a:rPr lang="en-IN" sz="1100" b="0" kern="1200" dirty="0">
                          <a:solidFill>
                            <a:schemeClr val="dk1"/>
                          </a:solidFill>
                          <a:latin typeface="+mn-lt"/>
                          <a:ea typeface="+mn-ea"/>
                          <a:cs typeface="+mn-cs"/>
                        </a:rPr>
                        <a:t>Proper career</a:t>
                      </a:r>
                      <a:r>
                        <a:rPr lang="en-IN" sz="1100" b="0" kern="1200" baseline="0" dirty="0">
                          <a:solidFill>
                            <a:schemeClr val="dk1"/>
                          </a:solidFill>
                          <a:latin typeface="+mn-lt"/>
                          <a:ea typeface="+mn-ea"/>
                          <a:cs typeface="+mn-cs"/>
                        </a:rPr>
                        <a:t> planning for Port employees</a:t>
                      </a:r>
                      <a:endParaRPr lang="en-IN" sz="1100" b="0" kern="1200" dirty="0">
                        <a:solidFill>
                          <a:schemeClr val="dk1"/>
                        </a:solidFill>
                        <a:latin typeface="+mn-lt"/>
                        <a:ea typeface="+mn-ea"/>
                        <a:cs typeface="+mn-cs"/>
                      </a:endParaRPr>
                    </a:p>
                  </a:txBody>
                  <a:tcPr marL="84406" marR="84406" marT="34322" marB="34322"/>
                </a:tc>
                <a:tc>
                  <a:txBody>
                    <a:bodyPr/>
                    <a:lstStyle/>
                    <a:p>
                      <a:r>
                        <a:rPr lang="en-IN" sz="1100" b="1" kern="1200" dirty="0">
                          <a:solidFill>
                            <a:schemeClr val="dk1"/>
                          </a:solidFill>
                          <a:latin typeface="+mn-lt"/>
                          <a:ea typeface="+mn-ea"/>
                          <a:cs typeface="+mn-cs"/>
                        </a:rPr>
                        <a:t>12 Months</a:t>
                      </a:r>
                    </a:p>
                  </a:txBody>
                  <a:tcPr marL="84406" marR="84406" marT="34322" marB="34322"/>
                </a:tc>
                <a:extLst>
                  <a:ext uri="{0D108BD9-81ED-4DB2-BD59-A6C34878D82A}">
                    <a16:rowId xmlns:a16="http://schemas.microsoft.com/office/drawing/2014/main" val="3513328638"/>
                  </a:ext>
                </a:extLst>
              </a:tr>
            </a:tbl>
          </a:graphicData>
        </a:graphic>
      </p:graphicFrame>
      <p:sp>
        <p:nvSpPr>
          <p:cNvPr id="11" name="Rectangle 10"/>
          <p:cNvSpPr/>
          <p:nvPr/>
        </p:nvSpPr>
        <p:spPr>
          <a:xfrm>
            <a:off x="428596" y="430991"/>
            <a:ext cx="976549" cy="369332"/>
          </a:xfrm>
          <a:prstGeom prst="rect">
            <a:avLst/>
          </a:prstGeom>
        </p:spPr>
        <p:txBody>
          <a:bodyPr wrap="none">
            <a:spAutoFit/>
          </a:bodyPr>
          <a:lstStyle/>
          <a:p>
            <a:pPr>
              <a:buNone/>
            </a:pPr>
            <a:r>
              <a:rPr lang="en-US" b="1" dirty="0">
                <a:solidFill>
                  <a:srgbClr val="002060"/>
                </a:solidFill>
              </a:rPr>
              <a:t>VISION :</a:t>
            </a:r>
            <a:endParaRPr lang="en-US" sz="1600" b="1" dirty="0">
              <a:solidFill>
                <a:srgbClr val="234091"/>
              </a:solidFill>
              <a:latin typeface="Arial"/>
              <a:cs typeface="Arial" charset="0"/>
            </a:endParaRPr>
          </a:p>
        </p:txBody>
      </p:sp>
    </p:spTree>
    <p:extLst>
      <p:ext uri="{BB962C8B-B14F-4D97-AF65-F5344CB8AC3E}">
        <p14:creationId xmlns:p14="http://schemas.microsoft.com/office/powerpoint/2010/main" val="3934528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853811" y="136320"/>
            <a:ext cx="7436379" cy="275571"/>
          </a:xfrm>
          <a:prstGeom prst="rect">
            <a:avLst/>
          </a:prstGeom>
        </p:spPr>
        <p:txBody>
          <a:bodyPr vert="horz" lIns="68644" tIns="34322" rIns="68644" bIns="34322"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686440">
              <a:defRPr/>
            </a:pPr>
            <a:r>
              <a:rPr lang="en-IN" sz="1802" spc="-38" dirty="0">
                <a:solidFill>
                  <a:srgbClr val="002060"/>
                </a:solidFill>
                <a:latin typeface="Tahoma" pitchFamily="34" charset="0"/>
                <a:ea typeface="+mn-ea"/>
                <a:cs typeface="Arial" charset="0"/>
              </a:rPr>
              <a:t>10. TRANSPARENCY PLAN</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707130027"/>
              </p:ext>
            </p:extLst>
          </p:nvPr>
        </p:nvGraphicFramePr>
        <p:xfrm>
          <a:off x="375590" y="868662"/>
          <a:ext cx="4556450" cy="3316834"/>
        </p:xfrm>
        <a:graphic>
          <a:graphicData uri="http://schemas.openxmlformats.org/drawingml/2006/table">
            <a:tbl>
              <a:tblPr firstRow="1" bandRow="1">
                <a:tableStyleId>{BC89EF96-8CEA-46FF-86C4-4CE0E7609802}</a:tableStyleId>
              </a:tblPr>
              <a:tblGrid>
                <a:gridCol w="2180186">
                  <a:extLst>
                    <a:ext uri="{9D8B030D-6E8A-4147-A177-3AD203B41FA5}">
                      <a16:colId xmlns:a16="http://schemas.microsoft.com/office/drawing/2014/main" val="1903813812"/>
                    </a:ext>
                  </a:extLst>
                </a:gridCol>
                <a:gridCol w="2376264">
                  <a:extLst>
                    <a:ext uri="{9D8B030D-6E8A-4147-A177-3AD203B41FA5}">
                      <a16:colId xmlns:a16="http://schemas.microsoft.com/office/drawing/2014/main" val="3990156970"/>
                    </a:ext>
                  </a:extLst>
                </a:gridCol>
              </a:tblGrid>
              <a:tr h="439318">
                <a:tc>
                  <a:txBody>
                    <a:bodyPr/>
                    <a:lstStyle/>
                    <a:p>
                      <a:pPr marL="0" marR="0" lvl="0" indent="0" algn="ctr" defTabSz="914400" rtl="0" eaLnBrk="1" fontAlgn="auto" latinLnBrk="0" hangingPunct="1">
                        <a:lnSpc>
                          <a:spcPct val="90000"/>
                        </a:lnSpc>
                        <a:spcBef>
                          <a:spcPts val="1800"/>
                        </a:spcBef>
                        <a:spcAft>
                          <a:spcPts val="0"/>
                        </a:spcAft>
                        <a:buClr>
                          <a:srgbClr val="D15A3E">
                            <a:lumMod val="75000"/>
                          </a:srgbClr>
                        </a:buClr>
                        <a:buSzPct val="100000"/>
                        <a:buFont typeface="Arial" pitchFamily="34" charset="0"/>
                        <a:buNone/>
                        <a:tabLst/>
                        <a:defRPr/>
                      </a:pPr>
                      <a:r>
                        <a:rPr kumimoji="0" lang="en-US" sz="9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Transparency by placing all relevant information on website</a:t>
                      </a:r>
                      <a:endParaRPr lang="en-US" sz="900" b="1" dirty="0">
                        <a:latin typeface="Arial" panose="020B0604020202020204" pitchFamily="34" charset="0"/>
                        <a:cs typeface="Arial" panose="020B0604020202020204" pitchFamily="34" charset="0"/>
                      </a:endParaRPr>
                    </a:p>
                  </a:txBody>
                  <a:tcPr marL="68644" marR="68644" marT="34322" marB="34322"/>
                </a:tc>
                <a:tc>
                  <a:txBody>
                    <a:bodyPr/>
                    <a:lstStyle/>
                    <a:p>
                      <a:pPr marL="0" indent="0" algn="ctr">
                        <a:buNone/>
                      </a:pPr>
                      <a:r>
                        <a:rPr lang="en-US" sz="900" b="1" dirty="0">
                          <a:latin typeface="Arial" panose="020B0604020202020204" pitchFamily="34" charset="0"/>
                          <a:cs typeface="Arial" panose="020B0604020202020204" pitchFamily="34" charset="0"/>
                        </a:rPr>
                        <a:t>Vigilance Action</a:t>
                      </a:r>
                    </a:p>
                    <a:p>
                      <a:pPr algn="ctr"/>
                      <a:endParaRPr lang="en-US" sz="900" b="1" dirty="0">
                        <a:latin typeface="Arial" panose="020B0604020202020204" pitchFamily="34" charset="0"/>
                        <a:cs typeface="Arial" panose="020B0604020202020204" pitchFamily="34" charset="0"/>
                      </a:endParaRPr>
                    </a:p>
                  </a:txBody>
                  <a:tcPr marL="68644" marR="68644" marT="34322" marB="34322"/>
                </a:tc>
                <a:extLst>
                  <a:ext uri="{0D108BD9-81ED-4DB2-BD59-A6C34878D82A}">
                    <a16:rowId xmlns:a16="http://schemas.microsoft.com/office/drawing/2014/main" val="3610985120"/>
                  </a:ext>
                </a:extLst>
              </a:tr>
              <a:tr h="34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Transparent System aiming at Minimum Discretion</a:t>
                      </a:r>
                      <a:endParaRPr lang="en-US" sz="900" b="1" dirty="0">
                        <a:latin typeface="Arial" panose="020B0604020202020204" pitchFamily="34" charset="0"/>
                        <a:cs typeface="Arial" panose="020B0604020202020204" pitchFamily="34" charset="0"/>
                      </a:endParaRP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Changing Minds Programme</a:t>
                      </a:r>
                    </a:p>
                  </a:txBody>
                  <a:tcPr marL="68644" marR="68644" marT="34322" marB="34322"/>
                </a:tc>
                <a:extLst>
                  <a:ext uri="{0D108BD9-81ED-4DB2-BD59-A6C34878D82A}">
                    <a16:rowId xmlns:a16="http://schemas.microsoft.com/office/drawing/2014/main" val="3602016651"/>
                  </a:ext>
                </a:extLst>
              </a:tr>
              <a:tr h="34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Independent External Scrutiny</a:t>
                      </a:r>
                      <a:endParaRPr lang="en-US" sz="900" b="1" dirty="0">
                        <a:latin typeface="Arial" panose="020B0604020202020204" pitchFamily="34" charset="0"/>
                        <a:cs typeface="Arial" panose="020B0604020202020204" pitchFamily="34" charset="0"/>
                      </a:endParaRP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Transparent Policies in HR</a:t>
                      </a:r>
                    </a:p>
                  </a:txBody>
                  <a:tcPr marL="68644" marR="68644" marT="34322" marB="34322"/>
                </a:tc>
                <a:extLst>
                  <a:ext uri="{0D108BD9-81ED-4DB2-BD59-A6C34878D82A}">
                    <a16:rowId xmlns:a16="http://schemas.microsoft.com/office/drawing/2014/main" val="2960244417"/>
                  </a:ext>
                </a:extLst>
              </a:tr>
              <a:tr h="34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Stakeholders Interaction</a:t>
                      </a:r>
                      <a:endParaRPr lang="en-US" sz="900" b="1" dirty="0">
                        <a:latin typeface="Arial" panose="020B0604020202020204" pitchFamily="34" charset="0"/>
                        <a:cs typeface="Arial" panose="020B0604020202020204" pitchFamily="34" charset="0"/>
                      </a:endParaRP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Transparent Policy for Land Allotment &amp; Management</a:t>
                      </a:r>
                    </a:p>
                  </a:txBody>
                  <a:tcPr marL="68644" marR="68644" marT="34322" marB="34322"/>
                </a:tc>
                <a:extLst>
                  <a:ext uri="{0D108BD9-81ED-4DB2-BD59-A6C34878D82A}">
                    <a16:rowId xmlns:a16="http://schemas.microsoft.com/office/drawing/2014/main" val="2383087471"/>
                  </a:ext>
                </a:extLst>
              </a:tr>
              <a:tr h="34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Accessibility of Management to Public</a:t>
                      </a:r>
                      <a:endParaRPr lang="en-US" sz="900" b="1" dirty="0">
                        <a:latin typeface="Arial" panose="020B0604020202020204" pitchFamily="34" charset="0"/>
                        <a:cs typeface="Arial" panose="020B0604020202020204" pitchFamily="34" charset="0"/>
                      </a:endParaRP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Employees’ Grievances Redressal System</a:t>
                      </a:r>
                    </a:p>
                  </a:txBody>
                  <a:tcPr marL="68644" marR="68644" marT="34322" marB="34322"/>
                </a:tc>
                <a:extLst>
                  <a:ext uri="{0D108BD9-81ED-4DB2-BD59-A6C34878D82A}">
                    <a16:rowId xmlns:a16="http://schemas.microsoft.com/office/drawing/2014/main" val="1603972042"/>
                  </a:ext>
                </a:extLst>
              </a:tr>
              <a:tr h="241940">
                <a:tc>
                  <a:txBody>
                    <a:bodyPr/>
                    <a:lstStyle/>
                    <a:p>
                      <a:pPr marL="0" indent="0" algn="ctr">
                        <a:buFontTx/>
                        <a:buNone/>
                      </a:pPr>
                      <a:r>
                        <a:rPr lang="en-US" sz="900" b="1" dirty="0">
                          <a:latin typeface="Arial" panose="020B0604020202020204" pitchFamily="34" charset="0"/>
                          <a:cs typeface="Arial" panose="020B0604020202020204" pitchFamily="34" charset="0"/>
                        </a:rPr>
                        <a:t>Transparency Acts/ Policies</a:t>
                      </a: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Incentivization of Integrity</a:t>
                      </a:r>
                    </a:p>
                  </a:txBody>
                  <a:tcPr marL="68644" marR="68644" marT="34322" marB="34322"/>
                </a:tc>
                <a:extLst>
                  <a:ext uri="{0D108BD9-81ED-4DB2-BD59-A6C34878D82A}">
                    <a16:rowId xmlns:a16="http://schemas.microsoft.com/office/drawing/2014/main" val="593335579"/>
                  </a:ext>
                </a:extLst>
              </a:tr>
              <a:tr h="443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Transparency in Receipts &amp; Payments</a:t>
                      </a: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Capacity Building</a:t>
                      </a:r>
                    </a:p>
                  </a:txBody>
                  <a:tcPr marL="68644" marR="68644" marT="34322" marB="34322"/>
                </a:tc>
                <a:extLst>
                  <a:ext uri="{0D108BD9-81ED-4DB2-BD59-A6C34878D82A}">
                    <a16:rowId xmlns:a16="http://schemas.microsoft.com/office/drawing/2014/main" val="2766876569"/>
                  </a:ext>
                </a:extLst>
              </a:tr>
              <a:tr h="4602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Grievance/ Complaint Redressal &amp;</a:t>
                      </a:r>
                      <a:r>
                        <a:rPr lang="en-US" sz="900" b="1" baseline="0" dirty="0">
                          <a:latin typeface="Arial" panose="020B0604020202020204" pitchFamily="34" charset="0"/>
                          <a:cs typeface="Arial" panose="020B0604020202020204" pitchFamily="34" charset="0"/>
                        </a:rPr>
                        <a:t> f</a:t>
                      </a:r>
                      <a:r>
                        <a:rPr lang="en-US" sz="900" b="1" dirty="0">
                          <a:latin typeface="Arial" panose="020B0604020202020204" pitchFamily="34" charset="0"/>
                          <a:cs typeface="Arial" panose="020B0604020202020204" pitchFamily="34" charset="0"/>
                        </a:rPr>
                        <a:t>eedback Mechanism</a:t>
                      </a:r>
                    </a:p>
                  </a:txBody>
                  <a:tcPr marL="68644" marR="68644" marT="34322" marB="34322"/>
                </a:tc>
                <a:tc>
                  <a:txBody>
                    <a:bodyPr/>
                    <a:lstStyle/>
                    <a:p>
                      <a:pPr marL="0" indent="0" algn="ctr">
                        <a:buFontTx/>
                        <a:buNone/>
                      </a:pPr>
                      <a:r>
                        <a:rPr lang="en-US" sz="900" b="1" dirty="0">
                          <a:latin typeface="Arial" panose="020B0604020202020204" pitchFamily="34" charset="0"/>
                          <a:cs typeface="Arial" panose="020B0604020202020204" pitchFamily="34" charset="0"/>
                        </a:rPr>
                        <a:t>Monitoring by the Senior Management</a:t>
                      </a:r>
                    </a:p>
                    <a:p>
                      <a:pPr marL="514350" indent="-514350" algn="ctr">
                        <a:buAutoNum type="arabicParenR"/>
                      </a:pPr>
                      <a:endParaRPr lang="en-US" sz="900" b="1" dirty="0">
                        <a:latin typeface="Arial" panose="020B0604020202020204" pitchFamily="34" charset="0"/>
                        <a:cs typeface="Arial" panose="020B0604020202020204" pitchFamily="34" charset="0"/>
                      </a:endParaRPr>
                    </a:p>
                  </a:txBody>
                  <a:tcPr marL="68644" marR="68644" marT="34322" marB="34322"/>
                </a:tc>
                <a:extLst>
                  <a:ext uri="{0D108BD9-81ED-4DB2-BD59-A6C34878D82A}">
                    <a16:rowId xmlns:a16="http://schemas.microsoft.com/office/drawing/2014/main" val="1958947156"/>
                  </a:ext>
                </a:extLst>
              </a:tr>
              <a:tr h="359028">
                <a:tc>
                  <a:txBody>
                    <a:bodyPr/>
                    <a:lstStyle/>
                    <a:p>
                      <a:pPr marL="0" indent="0" algn="ctr">
                        <a:buNone/>
                      </a:pPr>
                      <a:r>
                        <a:rPr lang="en-US" sz="900" b="1" dirty="0">
                          <a:latin typeface="Arial" panose="020B0604020202020204" pitchFamily="34" charset="0"/>
                          <a:cs typeface="Arial" panose="020B0604020202020204" pitchFamily="34" charset="0"/>
                        </a:rPr>
                        <a:t>Minimization of Discretion through Computerization</a:t>
                      </a:r>
                    </a:p>
                  </a:txBody>
                  <a:tcPr marL="68644" marR="68644" marT="34322" marB="343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Evolving Organization</a:t>
                      </a:r>
                    </a:p>
                    <a:p>
                      <a:pPr algn="ctr"/>
                      <a:endParaRPr lang="en-US" sz="900" b="1" dirty="0">
                        <a:latin typeface="Arial" panose="020B0604020202020204" pitchFamily="34" charset="0"/>
                        <a:cs typeface="Arial" panose="020B0604020202020204" pitchFamily="34" charset="0"/>
                      </a:endParaRPr>
                    </a:p>
                  </a:txBody>
                  <a:tcPr marL="68644" marR="68644" marT="34322" marB="34322"/>
                </a:tc>
                <a:extLst>
                  <a:ext uri="{0D108BD9-81ED-4DB2-BD59-A6C34878D82A}">
                    <a16:rowId xmlns:a16="http://schemas.microsoft.com/office/drawing/2014/main" val="3313353607"/>
                  </a:ext>
                </a:extLst>
              </a:tr>
            </a:tbl>
          </a:graphicData>
        </a:graphic>
      </p:graphicFrame>
      <p:sp>
        <p:nvSpPr>
          <p:cNvPr id="10" name="TextBox 9"/>
          <p:cNvSpPr txBox="1"/>
          <p:nvPr/>
        </p:nvSpPr>
        <p:spPr>
          <a:xfrm>
            <a:off x="5542860" y="2706392"/>
            <a:ext cx="2827569" cy="623632"/>
          </a:xfrm>
          <a:prstGeom prst="rect">
            <a:avLst/>
          </a:prstGeom>
          <a:noFill/>
        </p:spPr>
        <p:txBody>
          <a:bodyPr wrap="square" rtlCol="0">
            <a:spAutoFit/>
          </a:bodyPr>
          <a:lstStyle/>
          <a:p>
            <a:pPr algn="just"/>
            <a:r>
              <a:rPr lang="en-US" sz="1351" b="1" spc="-38" dirty="0">
                <a:solidFill>
                  <a:srgbClr val="002060"/>
                </a:solidFill>
              </a:rPr>
              <a:t>VISION:- </a:t>
            </a:r>
            <a:r>
              <a:rPr lang="en-US" sz="1051" dirty="0"/>
              <a:t>Addressing corruption through an electronic public interface, independent checks &amp; balances and inculcation of positive mindset.</a:t>
            </a:r>
          </a:p>
        </p:txBody>
      </p:sp>
      <p:pic>
        <p:nvPicPr>
          <p:cNvPr id="22530" name="Picture 2" descr="Image result for mee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4820" y="721847"/>
            <a:ext cx="2489588" cy="18194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7704" y="520792"/>
            <a:ext cx="1272130" cy="313932"/>
          </a:xfrm>
          <a:prstGeom prst="rect">
            <a:avLst/>
          </a:prstGeom>
          <a:noFill/>
        </p:spPr>
        <p:txBody>
          <a:bodyPr wrap="square" rtlCol="0">
            <a:spAutoFit/>
          </a:bodyPr>
          <a:lstStyle/>
          <a:p>
            <a:pPr algn="ctr">
              <a:lnSpc>
                <a:spcPct val="90000"/>
              </a:lnSpc>
              <a:defRPr/>
            </a:pPr>
            <a:r>
              <a:rPr lang="en-US" sz="1600" b="1" spc="-38" dirty="0">
                <a:solidFill>
                  <a:srgbClr val="002060"/>
                </a:solidFill>
              </a:rPr>
              <a:t>ROADMAP:-</a:t>
            </a:r>
          </a:p>
        </p:txBody>
      </p:sp>
      <p:sp>
        <p:nvSpPr>
          <p:cNvPr id="12" name="TextBox 11"/>
          <p:cNvSpPr txBox="1"/>
          <p:nvPr/>
        </p:nvSpPr>
        <p:spPr>
          <a:xfrm>
            <a:off x="5542860" y="3839092"/>
            <a:ext cx="2960473" cy="415755"/>
          </a:xfrm>
          <a:prstGeom prst="rect">
            <a:avLst/>
          </a:prstGeom>
          <a:noFill/>
        </p:spPr>
        <p:txBody>
          <a:bodyPr wrap="square" rtlCol="0">
            <a:spAutoFit/>
          </a:bodyPr>
          <a:lstStyle/>
          <a:p>
            <a:pPr algn="just"/>
            <a:r>
              <a:rPr lang="en-US" sz="1051" b="1" dirty="0"/>
              <a:t>Adopted &amp; under implementation. To be fully implemented within a period of 3 months.</a:t>
            </a:r>
          </a:p>
        </p:txBody>
      </p:sp>
      <p:sp>
        <p:nvSpPr>
          <p:cNvPr id="2" name="Rectangle 1"/>
          <p:cNvSpPr/>
          <p:nvPr/>
        </p:nvSpPr>
        <p:spPr>
          <a:xfrm>
            <a:off x="6378931" y="3555061"/>
            <a:ext cx="924612" cy="300210"/>
          </a:xfrm>
          <a:prstGeom prst="rect">
            <a:avLst/>
          </a:prstGeom>
        </p:spPr>
        <p:txBody>
          <a:bodyPr wrap="none">
            <a:spAutoFit/>
          </a:bodyPr>
          <a:lstStyle/>
          <a:p>
            <a:r>
              <a:rPr lang="en-US" sz="1351" b="1" spc="-38" dirty="0">
                <a:solidFill>
                  <a:srgbClr val="002060"/>
                </a:solidFill>
              </a:rPr>
              <a:t>TIMELINE:-</a:t>
            </a:r>
            <a:endParaRPr lang="en-IN" sz="1351" dirty="0"/>
          </a:p>
        </p:txBody>
      </p:sp>
    </p:spTree>
    <p:extLst>
      <p:ext uri="{BB962C8B-B14F-4D97-AF65-F5344CB8AC3E}">
        <p14:creationId xmlns:p14="http://schemas.microsoft.com/office/powerpoint/2010/main" val="2891074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361" y="4571"/>
            <a:ext cx="9303090" cy="5171995"/>
          </a:xfrm>
          <a:prstGeom prst="rect">
            <a:avLst/>
          </a:prstGeom>
        </p:spPr>
      </p:pic>
      <p:sp>
        <p:nvSpPr>
          <p:cNvPr id="247810" name="Rectangle 2"/>
          <p:cNvSpPr>
            <a:spLocks noGrp="1" noChangeArrowheads="1"/>
          </p:cNvSpPr>
          <p:nvPr>
            <p:ph type="title" idx="4294967295"/>
          </p:nvPr>
        </p:nvSpPr>
        <p:spPr>
          <a:xfrm>
            <a:off x="1676915" y="55563"/>
            <a:ext cx="6716314" cy="419100"/>
          </a:xfrm>
          <a:prstGeom prst="rect">
            <a:avLst/>
          </a:prstGeom>
          <a:noFill/>
        </p:spPr>
        <p:txBody>
          <a:bodyPr anchorCtr="1">
            <a:noAutofit/>
          </a:bodyPr>
          <a:lstStyle/>
          <a:p>
            <a:pPr eaLnBrk="1" hangingPunct="1">
              <a:defRPr/>
            </a:pPr>
            <a:r>
              <a:rPr lang="en-US" sz="2400" b="1" spc="-32" dirty="0" smtClean="0">
                <a:solidFill>
                  <a:srgbClr val="002060"/>
                </a:solidFill>
                <a:latin typeface="Tahoma" pitchFamily="34" charset="0"/>
                <a:ea typeface="+mn-ea"/>
                <a:cs typeface="Arial" charset="0"/>
              </a:rPr>
              <a:t>HISTORY OF DEENDAYAL PORT</a:t>
            </a:r>
            <a:endParaRPr lang="en-US" sz="2400" b="1" spc="-32" dirty="0">
              <a:solidFill>
                <a:srgbClr val="002060"/>
              </a:solidFill>
              <a:latin typeface="Tahoma" pitchFamily="34" charset="0"/>
              <a:ea typeface="+mn-ea"/>
              <a:cs typeface="Arial" charset="0"/>
            </a:endParaRPr>
          </a:p>
        </p:txBody>
      </p:sp>
      <p:sp>
        <p:nvSpPr>
          <p:cNvPr id="1040" name="Freeform 3"/>
          <p:cNvSpPr>
            <a:spLocks/>
          </p:cNvSpPr>
          <p:nvPr/>
        </p:nvSpPr>
        <p:spPr bwMode="auto">
          <a:xfrm>
            <a:off x="689396" y="1181100"/>
            <a:ext cx="8450375" cy="3630217"/>
          </a:xfrm>
          <a:custGeom>
            <a:avLst/>
            <a:gdLst>
              <a:gd name="T0" fmla="*/ 2147483647 w 5311"/>
              <a:gd name="T1" fmla="*/ 2147483647 h 2879"/>
              <a:gd name="T2" fmla="*/ 2147483647 w 5311"/>
              <a:gd name="T3" fmla="*/ 2147483647 h 2879"/>
              <a:gd name="T4" fmla="*/ 2147483647 w 5311"/>
              <a:gd name="T5" fmla="*/ 2147483647 h 2879"/>
              <a:gd name="T6" fmla="*/ 2147483647 w 5311"/>
              <a:gd name="T7" fmla="*/ 2147483647 h 2879"/>
              <a:gd name="T8" fmla="*/ 2147483647 w 5311"/>
              <a:gd name="T9" fmla="*/ 2147483647 h 2879"/>
              <a:gd name="T10" fmla="*/ 2147483647 w 5311"/>
              <a:gd name="T11" fmla="*/ 2147483647 h 2879"/>
              <a:gd name="T12" fmla="*/ 2147483647 w 5311"/>
              <a:gd name="T13" fmla="*/ 2147483647 h 2879"/>
              <a:gd name="T14" fmla="*/ 2147483647 w 5311"/>
              <a:gd name="T15" fmla="*/ 2147483647 h 2879"/>
              <a:gd name="T16" fmla="*/ 2147483647 w 5311"/>
              <a:gd name="T17" fmla="*/ 2147483647 h 2879"/>
              <a:gd name="T18" fmla="*/ 2147483647 w 5311"/>
              <a:gd name="T19" fmla="*/ 2147483647 h 2879"/>
              <a:gd name="T20" fmla="*/ 2147483647 w 5311"/>
              <a:gd name="T21" fmla="*/ 2147483647 h 2879"/>
              <a:gd name="T22" fmla="*/ 2147483647 w 5311"/>
              <a:gd name="T23" fmla="*/ 2147483647 h 2879"/>
              <a:gd name="T24" fmla="*/ 2147483647 w 5311"/>
              <a:gd name="T25" fmla="*/ 2147483647 h 2879"/>
              <a:gd name="T26" fmla="*/ 2147483647 w 5311"/>
              <a:gd name="T27" fmla="*/ 2147483647 h 2879"/>
              <a:gd name="T28" fmla="*/ 2147483647 w 5311"/>
              <a:gd name="T29" fmla="*/ 2147483647 h 2879"/>
              <a:gd name="T30" fmla="*/ 2147483647 w 5311"/>
              <a:gd name="T31" fmla="*/ 2147483647 h 2879"/>
              <a:gd name="T32" fmla="*/ 2147483647 w 5311"/>
              <a:gd name="T33" fmla="*/ 2147483647 h 2879"/>
              <a:gd name="T34" fmla="*/ 2147483647 w 5311"/>
              <a:gd name="T35" fmla="*/ 2147483647 h 2879"/>
              <a:gd name="T36" fmla="*/ 2147483647 w 5311"/>
              <a:gd name="T37" fmla="*/ 2147483647 h 2879"/>
              <a:gd name="T38" fmla="*/ 2147483647 w 5311"/>
              <a:gd name="T39" fmla="*/ 2147483647 h 2879"/>
              <a:gd name="T40" fmla="*/ 2147483647 w 5311"/>
              <a:gd name="T41" fmla="*/ 2147483647 h 2879"/>
              <a:gd name="T42" fmla="*/ 2147483647 w 5311"/>
              <a:gd name="T43" fmla="*/ 2147483647 h 2879"/>
              <a:gd name="T44" fmla="*/ 2147483647 w 5311"/>
              <a:gd name="T45" fmla="*/ 2147483647 h 2879"/>
              <a:gd name="T46" fmla="*/ 2147483647 w 5311"/>
              <a:gd name="T47" fmla="*/ 2147483647 h 2879"/>
              <a:gd name="T48" fmla="*/ 2147483647 w 5311"/>
              <a:gd name="T49" fmla="*/ 2147483647 h 2879"/>
              <a:gd name="T50" fmla="*/ 2147483647 w 5311"/>
              <a:gd name="T51" fmla="*/ 2147483647 h 2879"/>
              <a:gd name="T52" fmla="*/ 0 w 5311"/>
              <a:gd name="T53" fmla="*/ 2147483647 h 2879"/>
              <a:gd name="T54" fmla="*/ 2147483647 w 5311"/>
              <a:gd name="T55" fmla="*/ 2147483647 h 2879"/>
              <a:gd name="T56" fmla="*/ 2147483647 w 5311"/>
              <a:gd name="T57" fmla="*/ 2147483647 h 2879"/>
              <a:gd name="T58" fmla="*/ 2147483647 w 5311"/>
              <a:gd name="T59" fmla="*/ 2147483647 h 2879"/>
              <a:gd name="T60" fmla="*/ 2147483647 w 5311"/>
              <a:gd name="T61" fmla="*/ 2147483647 h 2879"/>
              <a:gd name="T62" fmla="*/ 2147483647 w 5311"/>
              <a:gd name="T63" fmla="*/ 2147483647 h 2879"/>
              <a:gd name="T64" fmla="*/ 2147483647 w 5311"/>
              <a:gd name="T65" fmla="*/ 2147483647 h 2879"/>
              <a:gd name="T66" fmla="*/ 2147483647 w 5311"/>
              <a:gd name="T67" fmla="*/ 2147483647 h 2879"/>
              <a:gd name="T68" fmla="*/ 2147483647 w 5311"/>
              <a:gd name="T69" fmla="*/ 2147483647 h 2879"/>
              <a:gd name="T70" fmla="*/ 2147483647 w 5311"/>
              <a:gd name="T71" fmla="*/ 2147483647 h 2879"/>
              <a:gd name="T72" fmla="*/ 2147483647 w 5311"/>
              <a:gd name="T73" fmla="*/ 2147483647 h 2879"/>
              <a:gd name="T74" fmla="*/ 2147483647 w 5311"/>
              <a:gd name="T75" fmla="*/ 2147483647 h 2879"/>
              <a:gd name="T76" fmla="*/ 2147483647 w 5311"/>
              <a:gd name="T77" fmla="*/ 2147483647 h 2879"/>
              <a:gd name="T78" fmla="*/ 2147483647 w 5311"/>
              <a:gd name="T79" fmla="*/ 2147483647 h 2879"/>
              <a:gd name="T80" fmla="*/ 2147483647 w 5311"/>
              <a:gd name="T81" fmla="*/ 2147483647 h 2879"/>
              <a:gd name="T82" fmla="*/ 2147483647 w 5311"/>
              <a:gd name="T83" fmla="*/ 2147483647 h 2879"/>
              <a:gd name="T84" fmla="*/ 2147483647 w 5311"/>
              <a:gd name="T85" fmla="*/ 2147483647 h 2879"/>
              <a:gd name="T86" fmla="*/ 2147483647 w 5311"/>
              <a:gd name="T87" fmla="*/ 2147483647 h 2879"/>
              <a:gd name="T88" fmla="*/ 2147483647 w 5311"/>
              <a:gd name="T89" fmla="*/ 2147483647 h 2879"/>
              <a:gd name="T90" fmla="*/ 2147483647 w 5311"/>
              <a:gd name="T91" fmla="*/ 2147483647 h 2879"/>
              <a:gd name="T92" fmla="*/ 2147483647 w 5311"/>
              <a:gd name="T93" fmla="*/ 2147483647 h 2879"/>
              <a:gd name="T94" fmla="*/ 2147483647 w 5311"/>
              <a:gd name="T95" fmla="*/ 2147483647 h 2879"/>
              <a:gd name="T96" fmla="*/ 2147483647 w 5311"/>
              <a:gd name="T97" fmla="*/ 2147483647 h 2879"/>
              <a:gd name="T98" fmla="*/ 2147483647 w 5311"/>
              <a:gd name="T99" fmla="*/ 2147483647 h 2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11"/>
              <a:gd name="T151" fmla="*/ 0 h 2879"/>
              <a:gd name="T152" fmla="*/ 5311 w 5311"/>
              <a:gd name="T153" fmla="*/ 2879 h 2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11" h="2879">
                <a:moveTo>
                  <a:pt x="5310" y="69"/>
                </a:moveTo>
                <a:lnTo>
                  <a:pt x="5235" y="123"/>
                </a:lnTo>
                <a:lnTo>
                  <a:pt x="5177" y="163"/>
                </a:lnTo>
                <a:lnTo>
                  <a:pt x="5129" y="194"/>
                </a:lnTo>
                <a:lnTo>
                  <a:pt x="5087" y="222"/>
                </a:lnTo>
                <a:lnTo>
                  <a:pt x="5039" y="248"/>
                </a:lnTo>
                <a:lnTo>
                  <a:pt x="4981" y="279"/>
                </a:lnTo>
                <a:lnTo>
                  <a:pt x="4906" y="319"/>
                </a:lnTo>
                <a:lnTo>
                  <a:pt x="4806" y="370"/>
                </a:lnTo>
                <a:lnTo>
                  <a:pt x="4761" y="392"/>
                </a:lnTo>
                <a:lnTo>
                  <a:pt x="4713" y="413"/>
                </a:lnTo>
                <a:lnTo>
                  <a:pt x="4663" y="434"/>
                </a:lnTo>
                <a:lnTo>
                  <a:pt x="4609" y="455"/>
                </a:lnTo>
                <a:lnTo>
                  <a:pt x="4552" y="474"/>
                </a:lnTo>
                <a:lnTo>
                  <a:pt x="4494" y="494"/>
                </a:lnTo>
                <a:lnTo>
                  <a:pt x="4435" y="511"/>
                </a:lnTo>
                <a:lnTo>
                  <a:pt x="4372" y="530"/>
                </a:lnTo>
                <a:lnTo>
                  <a:pt x="4244" y="565"/>
                </a:lnTo>
                <a:lnTo>
                  <a:pt x="4111" y="599"/>
                </a:lnTo>
                <a:lnTo>
                  <a:pt x="3975" y="635"/>
                </a:lnTo>
                <a:lnTo>
                  <a:pt x="3837" y="667"/>
                </a:lnTo>
                <a:lnTo>
                  <a:pt x="3701" y="702"/>
                </a:lnTo>
                <a:lnTo>
                  <a:pt x="3567" y="737"/>
                </a:lnTo>
                <a:lnTo>
                  <a:pt x="3437" y="774"/>
                </a:lnTo>
                <a:lnTo>
                  <a:pt x="3313" y="812"/>
                </a:lnTo>
                <a:lnTo>
                  <a:pt x="3253" y="831"/>
                </a:lnTo>
                <a:lnTo>
                  <a:pt x="3195" y="852"/>
                </a:lnTo>
                <a:lnTo>
                  <a:pt x="3139" y="873"/>
                </a:lnTo>
                <a:lnTo>
                  <a:pt x="3086" y="896"/>
                </a:lnTo>
                <a:lnTo>
                  <a:pt x="3036" y="918"/>
                </a:lnTo>
                <a:lnTo>
                  <a:pt x="2989" y="943"/>
                </a:lnTo>
                <a:lnTo>
                  <a:pt x="2945" y="966"/>
                </a:lnTo>
                <a:lnTo>
                  <a:pt x="2904" y="991"/>
                </a:lnTo>
                <a:lnTo>
                  <a:pt x="2841" y="1033"/>
                </a:lnTo>
                <a:lnTo>
                  <a:pt x="2758" y="1092"/>
                </a:lnTo>
                <a:lnTo>
                  <a:pt x="2659" y="1160"/>
                </a:lnTo>
                <a:lnTo>
                  <a:pt x="2555" y="1236"/>
                </a:lnTo>
                <a:lnTo>
                  <a:pt x="2453" y="1314"/>
                </a:lnTo>
                <a:lnTo>
                  <a:pt x="2360" y="1386"/>
                </a:lnTo>
                <a:lnTo>
                  <a:pt x="2321" y="1419"/>
                </a:lnTo>
                <a:lnTo>
                  <a:pt x="2288" y="1451"/>
                </a:lnTo>
                <a:lnTo>
                  <a:pt x="2260" y="1479"/>
                </a:lnTo>
                <a:lnTo>
                  <a:pt x="2240" y="1503"/>
                </a:lnTo>
                <a:lnTo>
                  <a:pt x="2187" y="1576"/>
                </a:lnTo>
                <a:lnTo>
                  <a:pt x="2132" y="1647"/>
                </a:lnTo>
                <a:lnTo>
                  <a:pt x="2074" y="1721"/>
                </a:lnTo>
                <a:lnTo>
                  <a:pt x="2017" y="1793"/>
                </a:lnTo>
                <a:lnTo>
                  <a:pt x="1957" y="1865"/>
                </a:lnTo>
                <a:lnTo>
                  <a:pt x="1894" y="1936"/>
                </a:lnTo>
                <a:lnTo>
                  <a:pt x="1831" y="2006"/>
                </a:lnTo>
                <a:lnTo>
                  <a:pt x="1764" y="2075"/>
                </a:lnTo>
                <a:lnTo>
                  <a:pt x="1697" y="2143"/>
                </a:lnTo>
                <a:lnTo>
                  <a:pt x="1625" y="2210"/>
                </a:lnTo>
                <a:lnTo>
                  <a:pt x="1554" y="2274"/>
                </a:lnTo>
                <a:lnTo>
                  <a:pt x="1478" y="2335"/>
                </a:lnTo>
                <a:lnTo>
                  <a:pt x="1400" y="2396"/>
                </a:lnTo>
                <a:lnTo>
                  <a:pt x="1322" y="2451"/>
                </a:lnTo>
                <a:lnTo>
                  <a:pt x="1281" y="2479"/>
                </a:lnTo>
                <a:lnTo>
                  <a:pt x="1240" y="2506"/>
                </a:lnTo>
                <a:lnTo>
                  <a:pt x="1198" y="2531"/>
                </a:lnTo>
                <a:lnTo>
                  <a:pt x="1155" y="2558"/>
                </a:lnTo>
                <a:lnTo>
                  <a:pt x="1106" y="2584"/>
                </a:lnTo>
                <a:lnTo>
                  <a:pt x="1048" y="2611"/>
                </a:lnTo>
                <a:lnTo>
                  <a:pt x="986" y="2639"/>
                </a:lnTo>
                <a:lnTo>
                  <a:pt x="922" y="2668"/>
                </a:lnTo>
                <a:lnTo>
                  <a:pt x="856" y="2693"/>
                </a:lnTo>
                <a:lnTo>
                  <a:pt x="793" y="2718"/>
                </a:lnTo>
                <a:lnTo>
                  <a:pt x="733" y="2738"/>
                </a:lnTo>
                <a:lnTo>
                  <a:pt x="680" y="2756"/>
                </a:lnTo>
                <a:lnTo>
                  <a:pt x="287" y="2878"/>
                </a:lnTo>
                <a:lnTo>
                  <a:pt x="273" y="2869"/>
                </a:lnTo>
                <a:lnTo>
                  <a:pt x="236" y="2845"/>
                </a:lnTo>
                <a:lnTo>
                  <a:pt x="183" y="2812"/>
                </a:lnTo>
                <a:lnTo>
                  <a:pt x="125" y="2772"/>
                </a:lnTo>
                <a:lnTo>
                  <a:pt x="96" y="2751"/>
                </a:lnTo>
                <a:lnTo>
                  <a:pt x="69" y="2732"/>
                </a:lnTo>
                <a:lnTo>
                  <a:pt x="45" y="2712"/>
                </a:lnTo>
                <a:lnTo>
                  <a:pt x="24" y="2695"/>
                </a:lnTo>
                <a:lnTo>
                  <a:pt x="9" y="2679"/>
                </a:lnTo>
                <a:lnTo>
                  <a:pt x="1" y="2668"/>
                </a:lnTo>
                <a:lnTo>
                  <a:pt x="0" y="2662"/>
                </a:lnTo>
                <a:lnTo>
                  <a:pt x="0" y="2658"/>
                </a:lnTo>
                <a:lnTo>
                  <a:pt x="1" y="2655"/>
                </a:lnTo>
                <a:lnTo>
                  <a:pt x="6" y="2653"/>
                </a:lnTo>
                <a:lnTo>
                  <a:pt x="61" y="2638"/>
                </a:lnTo>
                <a:lnTo>
                  <a:pt x="124" y="2619"/>
                </a:lnTo>
                <a:lnTo>
                  <a:pt x="197" y="2596"/>
                </a:lnTo>
                <a:lnTo>
                  <a:pt x="277" y="2569"/>
                </a:lnTo>
                <a:lnTo>
                  <a:pt x="364" y="2539"/>
                </a:lnTo>
                <a:lnTo>
                  <a:pt x="455" y="2504"/>
                </a:lnTo>
                <a:lnTo>
                  <a:pt x="553" y="2464"/>
                </a:lnTo>
                <a:lnTo>
                  <a:pt x="651" y="2420"/>
                </a:lnTo>
                <a:lnTo>
                  <a:pt x="754" y="2371"/>
                </a:lnTo>
                <a:lnTo>
                  <a:pt x="858" y="2318"/>
                </a:lnTo>
                <a:lnTo>
                  <a:pt x="908" y="2288"/>
                </a:lnTo>
                <a:lnTo>
                  <a:pt x="960" y="2259"/>
                </a:lnTo>
                <a:lnTo>
                  <a:pt x="1010" y="2227"/>
                </a:lnTo>
                <a:lnTo>
                  <a:pt x="1062" y="2196"/>
                </a:lnTo>
                <a:lnTo>
                  <a:pt x="1112" y="2162"/>
                </a:lnTo>
                <a:lnTo>
                  <a:pt x="1162" y="2128"/>
                </a:lnTo>
                <a:lnTo>
                  <a:pt x="1210" y="2091"/>
                </a:lnTo>
                <a:lnTo>
                  <a:pt x="1257" y="2053"/>
                </a:lnTo>
                <a:lnTo>
                  <a:pt x="1303" y="2014"/>
                </a:lnTo>
                <a:lnTo>
                  <a:pt x="1350" y="1974"/>
                </a:lnTo>
                <a:lnTo>
                  <a:pt x="1392" y="1932"/>
                </a:lnTo>
                <a:lnTo>
                  <a:pt x="1435" y="1890"/>
                </a:lnTo>
                <a:lnTo>
                  <a:pt x="1528" y="1790"/>
                </a:lnTo>
                <a:lnTo>
                  <a:pt x="1605" y="1703"/>
                </a:lnTo>
                <a:lnTo>
                  <a:pt x="1666" y="1626"/>
                </a:lnTo>
                <a:lnTo>
                  <a:pt x="1717" y="1561"/>
                </a:lnTo>
                <a:lnTo>
                  <a:pt x="1792" y="1454"/>
                </a:lnTo>
                <a:lnTo>
                  <a:pt x="1848" y="1369"/>
                </a:lnTo>
                <a:lnTo>
                  <a:pt x="1874" y="1333"/>
                </a:lnTo>
                <a:lnTo>
                  <a:pt x="1901" y="1295"/>
                </a:lnTo>
                <a:lnTo>
                  <a:pt x="1933" y="1261"/>
                </a:lnTo>
                <a:lnTo>
                  <a:pt x="1971" y="1224"/>
                </a:lnTo>
                <a:lnTo>
                  <a:pt x="2019" y="1185"/>
                </a:lnTo>
                <a:lnTo>
                  <a:pt x="2076" y="1141"/>
                </a:lnTo>
                <a:lnTo>
                  <a:pt x="2148" y="1090"/>
                </a:lnTo>
                <a:lnTo>
                  <a:pt x="2234" y="1035"/>
                </a:lnTo>
                <a:lnTo>
                  <a:pt x="2281" y="1005"/>
                </a:lnTo>
                <a:lnTo>
                  <a:pt x="2327" y="977"/>
                </a:lnTo>
                <a:lnTo>
                  <a:pt x="2373" y="953"/>
                </a:lnTo>
                <a:lnTo>
                  <a:pt x="2417" y="928"/>
                </a:lnTo>
                <a:lnTo>
                  <a:pt x="2461" y="907"/>
                </a:lnTo>
                <a:lnTo>
                  <a:pt x="2503" y="886"/>
                </a:lnTo>
                <a:lnTo>
                  <a:pt x="2546" y="867"/>
                </a:lnTo>
                <a:lnTo>
                  <a:pt x="2589" y="848"/>
                </a:lnTo>
                <a:lnTo>
                  <a:pt x="2676" y="817"/>
                </a:lnTo>
                <a:lnTo>
                  <a:pt x="2763" y="787"/>
                </a:lnTo>
                <a:lnTo>
                  <a:pt x="2851" y="761"/>
                </a:lnTo>
                <a:lnTo>
                  <a:pt x="2943" y="737"/>
                </a:lnTo>
                <a:lnTo>
                  <a:pt x="3140" y="688"/>
                </a:lnTo>
                <a:lnTo>
                  <a:pt x="3363" y="635"/>
                </a:lnTo>
                <a:lnTo>
                  <a:pt x="3489" y="605"/>
                </a:lnTo>
                <a:lnTo>
                  <a:pt x="3624" y="570"/>
                </a:lnTo>
                <a:lnTo>
                  <a:pt x="3769" y="530"/>
                </a:lnTo>
                <a:lnTo>
                  <a:pt x="3926" y="483"/>
                </a:lnTo>
                <a:lnTo>
                  <a:pt x="4011" y="460"/>
                </a:lnTo>
                <a:lnTo>
                  <a:pt x="4106" y="436"/>
                </a:lnTo>
                <a:lnTo>
                  <a:pt x="4212" y="410"/>
                </a:lnTo>
                <a:lnTo>
                  <a:pt x="4319" y="380"/>
                </a:lnTo>
                <a:lnTo>
                  <a:pt x="4373" y="367"/>
                </a:lnTo>
                <a:lnTo>
                  <a:pt x="4427" y="349"/>
                </a:lnTo>
                <a:lnTo>
                  <a:pt x="4483" y="333"/>
                </a:lnTo>
                <a:lnTo>
                  <a:pt x="4533" y="314"/>
                </a:lnTo>
                <a:lnTo>
                  <a:pt x="4585" y="295"/>
                </a:lnTo>
                <a:lnTo>
                  <a:pt x="4632" y="276"/>
                </a:lnTo>
                <a:lnTo>
                  <a:pt x="4676" y="253"/>
                </a:lnTo>
                <a:lnTo>
                  <a:pt x="4719" y="230"/>
                </a:lnTo>
                <a:lnTo>
                  <a:pt x="5112" y="0"/>
                </a:lnTo>
                <a:lnTo>
                  <a:pt x="5310" y="69"/>
                </a:lnTo>
              </a:path>
            </a:pathLst>
          </a:custGeom>
          <a:gradFill flip="none" rotWithShape="1">
            <a:gsLst>
              <a:gs pos="0">
                <a:schemeClr val="accent1">
                  <a:lumMod val="5000"/>
                  <a:lumOff val="95000"/>
                </a:schemeClr>
              </a:gs>
              <a:gs pos="77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12700" cap="rnd">
            <a:solidFill>
              <a:schemeClr val="tx1"/>
            </a:solidFill>
            <a:round/>
            <a:headEnd/>
            <a:tailEnd/>
          </a:ln>
          <a:effectLst>
            <a:glow rad="254000">
              <a:schemeClr val="accent1">
                <a:alpha val="9000"/>
              </a:schemeClr>
            </a:glow>
            <a:outerShdw blurRad="50800" dist="50800" dir="5400000" algn="ctr" rotWithShape="0">
              <a:schemeClr val="tx2">
                <a:lumMod val="20000"/>
                <a:lumOff val="80000"/>
              </a:schemeClr>
            </a:outerShdw>
            <a:reflection endPos="0" dir="5400000" sy="-100000" algn="bl" rotWithShape="0"/>
            <a:softEdge rad="0"/>
          </a:effectLst>
        </p:spPr>
        <p:txBody>
          <a:bodyPr/>
          <a:lstStyle/>
          <a:p>
            <a:pPr eaLnBrk="0" hangingPunct="0"/>
            <a:endParaRPr lang="en-US" sz="1799" dirty="0">
              <a:latin typeface="Arial" charset="0"/>
            </a:endParaRPr>
          </a:p>
        </p:txBody>
      </p:sp>
      <p:sp>
        <p:nvSpPr>
          <p:cNvPr id="1041" name="Freeform 4"/>
          <p:cNvSpPr>
            <a:spLocks/>
          </p:cNvSpPr>
          <p:nvPr/>
        </p:nvSpPr>
        <p:spPr bwMode="auto">
          <a:xfrm>
            <a:off x="7751994" y="1587121"/>
            <a:ext cx="347341" cy="180976"/>
          </a:xfrm>
          <a:custGeom>
            <a:avLst/>
            <a:gdLst>
              <a:gd name="T0" fmla="*/ 2147483647 w 239"/>
              <a:gd name="T1" fmla="*/ 2147483647 h 156"/>
              <a:gd name="T2" fmla="*/ 2147483647 w 239"/>
              <a:gd name="T3" fmla="*/ 2147483647 h 156"/>
              <a:gd name="T4" fmla="*/ 2147483647 w 239"/>
              <a:gd name="T5" fmla="*/ 2147483647 h 156"/>
              <a:gd name="T6" fmla="*/ 2147483647 w 239"/>
              <a:gd name="T7" fmla="*/ 0 h 156"/>
              <a:gd name="T8" fmla="*/ 0 w 239"/>
              <a:gd name="T9" fmla="*/ 2147483647 h 156"/>
              <a:gd name="T10" fmla="*/ 2147483647 w 239"/>
              <a:gd name="T11" fmla="*/ 2147483647 h 156"/>
              <a:gd name="T12" fmla="*/ 0 60000 65536"/>
              <a:gd name="T13" fmla="*/ 0 60000 65536"/>
              <a:gd name="T14" fmla="*/ 0 60000 65536"/>
              <a:gd name="T15" fmla="*/ 0 60000 65536"/>
              <a:gd name="T16" fmla="*/ 0 60000 65536"/>
              <a:gd name="T17" fmla="*/ 0 60000 65536"/>
              <a:gd name="T18" fmla="*/ 0 w 239"/>
              <a:gd name="T19" fmla="*/ 0 h 156"/>
              <a:gd name="T20" fmla="*/ 239 w 239"/>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9" h="156">
                <a:moveTo>
                  <a:pt x="3" y="147"/>
                </a:moveTo>
                <a:lnTo>
                  <a:pt x="6" y="155"/>
                </a:lnTo>
                <a:lnTo>
                  <a:pt x="238" y="12"/>
                </a:lnTo>
                <a:lnTo>
                  <a:pt x="229" y="0"/>
                </a:lnTo>
                <a:lnTo>
                  <a:pt x="0" y="142"/>
                </a:lnTo>
                <a:lnTo>
                  <a:pt x="3" y="14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2" name="Freeform 5"/>
          <p:cNvSpPr>
            <a:spLocks/>
          </p:cNvSpPr>
          <p:nvPr/>
        </p:nvSpPr>
        <p:spPr bwMode="auto">
          <a:xfrm>
            <a:off x="7004973" y="1856185"/>
            <a:ext cx="452020" cy="141684"/>
          </a:xfrm>
          <a:custGeom>
            <a:avLst/>
            <a:gdLst>
              <a:gd name="T0" fmla="*/ 2147483647 w 311"/>
              <a:gd name="T1" fmla="*/ 2147483647 h 123"/>
              <a:gd name="T2" fmla="*/ 2147483647 w 311"/>
              <a:gd name="T3" fmla="*/ 2147483647 h 123"/>
              <a:gd name="T4" fmla="*/ 2147483647 w 311"/>
              <a:gd name="T5" fmla="*/ 2147483647 h 123"/>
              <a:gd name="T6" fmla="*/ 2147483647 w 311"/>
              <a:gd name="T7" fmla="*/ 0 h 123"/>
              <a:gd name="T8" fmla="*/ 0 w 311"/>
              <a:gd name="T9" fmla="*/ 2147483647 h 123"/>
              <a:gd name="T10" fmla="*/ 2147483647 w 311"/>
              <a:gd name="T11" fmla="*/ 2147483647 h 123"/>
              <a:gd name="T12" fmla="*/ 0 60000 65536"/>
              <a:gd name="T13" fmla="*/ 0 60000 65536"/>
              <a:gd name="T14" fmla="*/ 0 60000 65536"/>
              <a:gd name="T15" fmla="*/ 0 60000 65536"/>
              <a:gd name="T16" fmla="*/ 0 60000 65536"/>
              <a:gd name="T17" fmla="*/ 0 60000 65536"/>
              <a:gd name="T18" fmla="*/ 0 w 311"/>
              <a:gd name="T19" fmla="*/ 0 h 123"/>
              <a:gd name="T20" fmla="*/ 311 w 311"/>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311" h="123">
                <a:moveTo>
                  <a:pt x="3" y="114"/>
                </a:moveTo>
                <a:lnTo>
                  <a:pt x="5" y="122"/>
                </a:lnTo>
                <a:lnTo>
                  <a:pt x="310" y="13"/>
                </a:lnTo>
                <a:lnTo>
                  <a:pt x="306" y="0"/>
                </a:lnTo>
                <a:lnTo>
                  <a:pt x="0" y="108"/>
                </a:lnTo>
                <a:lnTo>
                  <a:pt x="3" y="114"/>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3" name="Freeform 6"/>
          <p:cNvSpPr>
            <a:spLocks/>
          </p:cNvSpPr>
          <p:nvPr/>
        </p:nvSpPr>
        <p:spPr bwMode="auto">
          <a:xfrm>
            <a:off x="5870979" y="2105026"/>
            <a:ext cx="548767" cy="130969"/>
          </a:xfrm>
          <a:custGeom>
            <a:avLst/>
            <a:gdLst>
              <a:gd name="T0" fmla="*/ 2147483647 w 377"/>
              <a:gd name="T1" fmla="*/ 2147483647 h 114"/>
              <a:gd name="T2" fmla="*/ 2147483647 w 377"/>
              <a:gd name="T3" fmla="*/ 2147483647 h 114"/>
              <a:gd name="T4" fmla="*/ 2147483647 w 377"/>
              <a:gd name="T5" fmla="*/ 2147483647 h 114"/>
              <a:gd name="T6" fmla="*/ 2147483647 w 377"/>
              <a:gd name="T7" fmla="*/ 0 h 114"/>
              <a:gd name="T8" fmla="*/ 0 w 377"/>
              <a:gd name="T9" fmla="*/ 2147483647 h 114"/>
              <a:gd name="T10" fmla="*/ 2147483647 w 377"/>
              <a:gd name="T11" fmla="*/ 2147483647 h 114"/>
              <a:gd name="T12" fmla="*/ 0 60000 65536"/>
              <a:gd name="T13" fmla="*/ 0 60000 65536"/>
              <a:gd name="T14" fmla="*/ 0 60000 65536"/>
              <a:gd name="T15" fmla="*/ 0 60000 65536"/>
              <a:gd name="T16" fmla="*/ 0 60000 65536"/>
              <a:gd name="T17" fmla="*/ 0 60000 65536"/>
              <a:gd name="T18" fmla="*/ 0 w 377"/>
              <a:gd name="T19" fmla="*/ 0 h 114"/>
              <a:gd name="T20" fmla="*/ 377 w 377"/>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377" h="114">
                <a:moveTo>
                  <a:pt x="1" y="105"/>
                </a:moveTo>
                <a:lnTo>
                  <a:pt x="3" y="113"/>
                </a:lnTo>
                <a:lnTo>
                  <a:pt x="376" y="13"/>
                </a:lnTo>
                <a:lnTo>
                  <a:pt x="373" y="0"/>
                </a:lnTo>
                <a:lnTo>
                  <a:pt x="0" y="99"/>
                </a:lnTo>
                <a:lnTo>
                  <a:pt x="1" y="105"/>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4" name="Freeform 7"/>
          <p:cNvSpPr>
            <a:spLocks/>
          </p:cNvSpPr>
          <p:nvPr/>
        </p:nvSpPr>
        <p:spPr bwMode="auto">
          <a:xfrm>
            <a:off x="4703667" y="2351486"/>
            <a:ext cx="586832" cy="170259"/>
          </a:xfrm>
          <a:custGeom>
            <a:avLst/>
            <a:gdLst>
              <a:gd name="T0" fmla="*/ 2147483647 w 404"/>
              <a:gd name="T1" fmla="*/ 2147483647 h 147"/>
              <a:gd name="T2" fmla="*/ 2147483647 w 404"/>
              <a:gd name="T3" fmla="*/ 2147483647 h 147"/>
              <a:gd name="T4" fmla="*/ 2147483647 w 404"/>
              <a:gd name="T5" fmla="*/ 2147483647 h 147"/>
              <a:gd name="T6" fmla="*/ 2147483647 w 404"/>
              <a:gd name="T7" fmla="*/ 0 h 147"/>
              <a:gd name="T8" fmla="*/ 0 w 404"/>
              <a:gd name="T9" fmla="*/ 2147483647 h 147"/>
              <a:gd name="T10" fmla="*/ 2147483647 w 404"/>
              <a:gd name="T11" fmla="*/ 2147483647 h 147"/>
              <a:gd name="T12" fmla="*/ 0 60000 65536"/>
              <a:gd name="T13" fmla="*/ 0 60000 65536"/>
              <a:gd name="T14" fmla="*/ 0 60000 65536"/>
              <a:gd name="T15" fmla="*/ 0 60000 65536"/>
              <a:gd name="T16" fmla="*/ 0 60000 65536"/>
              <a:gd name="T17" fmla="*/ 0 60000 65536"/>
              <a:gd name="T18" fmla="*/ 0 w 404"/>
              <a:gd name="T19" fmla="*/ 0 h 147"/>
              <a:gd name="T20" fmla="*/ 404 w 404"/>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404" h="147">
                <a:moveTo>
                  <a:pt x="1" y="138"/>
                </a:moveTo>
                <a:lnTo>
                  <a:pt x="5" y="146"/>
                </a:lnTo>
                <a:lnTo>
                  <a:pt x="403" y="13"/>
                </a:lnTo>
                <a:lnTo>
                  <a:pt x="398" y="0"/>
                </a:lnTo>
                <a:lnTo>
                  <a:pt x="0" y="132"/>
                </a:lnTo>
                <a:lnTo>
                  <a:pt x="1" y="138"/>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5" name="Freeform 8"/>
          <p:cNvSpPr>
            <a:spLocks/>
          </p:cNvSpPr>
          <p:nvPr/>
        </p:nvSpPr>
        <p:spPr bwMode="auto">
          <a:xfrm>
            <a:off x="3856706" y="2665810"/>
            <a:ext cx="447261" cy="251222"/>
          </a:xfrm>
          <a:custGeom>
            <a:avLst/>
            <a:gdLst>
              <a:gd name="T0" fmla="*/ 2147483647 w 308"/>
              <a:gd name="T1" fmla="*/ 2147483647 h 218"/>
              <a:gd name="T2" fmla="*/ 2147483647 w 308"/>
              <a:gd name="T3" fmla="*/ 2147483647 h 218"/>
              <a:gd name="T4" fmla="*/ 2147483647 w 308"/>
              <a:gd name="T5" fmla="*/ 2147483647 h 218"/>
              <a:gd name="T6" fmla="*/ 2147483647 w 308"/>
              <a:gd name="T7" fmla="*/ 0 h 218"/>
              <a:gd name="T8" fmla="*/ 0 w 308"/>
              <a:gd name="T9" fmla="*/ 2147483647 h 218"/>
              <a:gd name="T10" fmla="*/ 2147483647 w 308"/>
              <a:gd name="T11" fmla="*/ 2147483647 h 218"/>
              <a:gd name="T12" fmla="*/ 0 60000 65536"/>
              <a:gd name="T13" fmla="*/ 0 60000 65536"/>
              <a:gd name="T14" fmla="*/ 0 60000 65536"/>
              <a:gd name="T15" fmla="*/ 0 60000 65536"/>
              <a:gd name="T16" fmla="*/ 0 60000 65536"/>
              <a:gd name="T17" fmla="*/ 0 60000 65536"/>
              <a:gd name="T18" fmla="*/ 0 w 308"/>
              <a:gd name="T19" fmla="*/ 0 h 218"/>
              <a:gd name="T20" fmla="*/ 308 w 308"/>
              <a:gd name="T21" fmla="*/ 218 h 218"/>
            </a:gdLst>
            <a:ahLst/>
            <a:cxnLst>
              <a:cxn ang="T12">
                <a:pos x="T0" y="T1"/>
              </a:cxn>
              <a:cxn ang="T13">
                <a:pos x="T2" y="T3"/>
              </a:cxn>
              <a:cxn ang="T14">
                <a:pos x="T4" y="T5"/>
              </a:cxn>
              <a:cxn ang="T15">
                <a:pos x="T6" y="T7"/>
              </a:cxn>
              <a:cxn ang="T16">
                <a:pos x="T8" y="T9"/>
              </a:cxn>
              <a:cxn ang="T17">
                <a:pos x="T10" y="T11"/>
              </a:cxn>
            </a:cxnLst>
            <a:rect l="T18" t="T19" r="T20" b="T21"/>
            <a:pathLst>
              <a:path w="308" h="218">
                <a:moveTo>
                  <a:pt x="5" y="210"/>
                </a:moveTo>
                <a:lnTo>
                  <a:pt x="8" y="217"/>
                </a:lnTo>
                <a:lnTo>
                  <a:pt x="307" y="9"/>
                </a:lnTo>
                <a:lnTo>
                  <a:pt x="298" y="0"/>
                </a:lnTo>
                <a:lnTo>
                  <a:pt x="0" y="205"/>
                </a:lnTo>
                <a:lnTo>
                  <a:pt x="5" y="21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6" name="Freeform 9"/>
          <p:cNvSpPr>
            <a:spLocks/>
          </p:cNvSpPr>
          <p:nvPr/>
        </p:nvSpPr>
        <p:spPr bwMode="auto">
          <a:xfrm>
            <a:off x="3257181" y="3161111"/>
            <a:ext cx="334652" cy="309563"/>
          </a:xfrm>
          <a:custGeom>
            <a:avLst/>
            <a:gdLst>
              <a:gd name="T0" fmla="*/ 2147483647 w 230"/>
              <a:gd name="T1" fmla="*/ 2147483647 h 268"/>
              <a:gd name="T2" fmla="*/ 2147483647 w 230"/>
              <a:gd name="T3" fmla="*/ 2147483647 h 268"/>
              <a:gd name="T4" fmla="*/ 2147483647 w 230"/>
              <a:gd name="T5" fmla="*/ 2147483647 h 268"/>
              <a:gd name="T6" fmla="*/ 2147483647 w 230"/>
              <a:gd name="T7" fmla="*/ 0 h 268"/>
              <a:gd name="T8" fmla="*/ 0 w 230"/>
              <a:gd name="T9" fmla="*/ 2147483647 h 268"/>
              <a:gd name="T10" fmla="*/ 2147483647 w 230"/>
              <a:gd name="T11" fmla="*/ 2147483647 h 268"/>
              <a:gd name="T12" fmla="*/ 0 60000 65536"/>
              <a:gd name="T13" fmla="*/ 0 60000 65536"/>
              <a:gd name="T14" fmla="*/ 0 60000 65536"/>
              <a:gd name="T15" fmla="*/ 0 60000 65536"/>
              <a:gd name="T16" fmla="*/ 0 60000 65536"/>
              <a:gd name="T17" fmla="*/ 0 60000 65536"/>
              <a:gd name="T18" fmla="*/ 0 w 230"/>
              <a:gd name="T19" fmla="*/ 0 h 268"/>
              <a:gd name="T20" fmla="*/ 230 w 230"/>
              <a:gd name="T21" fmla="*/ 268 h 268"/>
            </a:gdLst>
            <a:ahLst/>
            <a:cxnLst>
              <a:cxn ang="T12">
                <a:pos x="T0" y="T1"/>
              </a:cxn>
              <a:cxn ang="T13">
                <a:pos x="T2" y="T3"/>
              </a:cxn>
              <a:cxn ang="T14">
                <a:pos x="T4" y="T5"/>
              </a:cxn>
              <a:cxn ang="T15">
                <a:pos x="T6" y="T7"/>
              </a:cxn>
              <a:cxn ang="T16">
                <a:pos x="T8" y="T9"/>
              </a:cxn>
              <a:cxn ang="T17">
                <a:pos x="T10" y="T11"/>
              </a:cxn>
            </a:cxnLst>
            <a:rect l="T18" t="T19" r="T20" b="T21"/>
            <a:pathLst>
              <a:path w="230" h="268">
                <a:moveTo>
                  <a:pt x="5" y="261"/>
                </a:moveTo>
                <a:lnTo>
                  <a:pt x="10" y="267"/>
                </a:lnTo>
                <a:lnTo>
                  <a:pt x="229" y="9"/>
                </a:lnTo>
                <a:lnTo>
                  <a:pt x="219" y="0"/>
                </a:lnTo>
                <a:lnTo>
                  <a:pt x="0" y="257"/>
                </a:lnTo>
                <a:lnTo>
                  <a:pt x="5" y="261"/>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7" name="Freeform 10"/>
          <p:cNvSpPr>
            <a:spLocks/>
          </p:cNvSpPr>
          <p:nvPr/>
        </p:nvSpPr>
        <p:spPr bwMode="auto">
          <a:xfrm>
            <a:off x="2330939" y="3842148"/>
            <a:ext cx="558283" cy="358379"/>
          </a:xfrm>
          <a:custGeom>
            <a:avLst/>
            <a:gdLst>
              <a:gd name="T0" fmla="*/ 2147483647 w 384"/>
              <a:gd name="T1" fmla="*/ 2147483647 h 311"/>
              <a:gd name="T2" fmla="*/ 2147483647 w 384"/>
              <a:gd name="T3" fmla="*/ 2147483647 h 311"/>
              <a:gd name="T4" fmla="*/ 2147483647 w 384"/>
              <a:gd name="T5" fmla="*/ 2147483647 h 311"/>
              <a:gd name="T6" fmla="*/ 2147483647 w 384"/>
              <a:gd name="T7" fmla="*/ 0 h 311"/>
              <a:gd name="T8" fmla="*/ 0 w 384"/>
              <a:gd name="T9" fmla="*/ 2147483647 h 311"/>
              <a:gd name="T10" fmla="*/ 2147483647 w 384"/>
              <a:gd name="T11" fmla="*/ 2147483647 h 311"/>
              <a:gd name="T12" fmla="*/ 0 60000 65536"/>
              <a:gd name="T13" fmla="*/ 0 60000 65536"/>
              <a:gd name="T14" fmla="*/ 0 60000 65536"/>
              <a:gd name="T15" fmla="*/ 0 60000 65536"/>
              <a:gd name="T16" fmla="*/ 0 60000 65536"/>
              <a:gd name="T17" fmla="*/ 0 60000 65536"/>
              <a:gd name="T18" fmla="*/ 0 w 384"/>
              <a:gd name="T19" fmla="*/ 0 h 311"/>
              <a:gd name="T20" fmla="*/ 384 w 384"/>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384" h="311">
                <a:moveTo>
                  <a:pt x="4" y="303"/>
                </a:moveTo>
                <a:lnTo>
                  <a:pt x="7" y="310"/>
                </a:lnTo>
                <a:lnTo>
                  <a:pt x="383" y="10"/>
                </a:lnTo>
                <a:lnTo>
                  <a:pt x="374" y="0"/>
                </a:lnTo>
                <a:lnTo>
                  <a:pt x="0" y="298"/>
                </a:lnTo>
                <a:lnTo>
                  <a:pt x="4" y="30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sp>
        <p:nvSpPr>
          <p:cNvPr id="1048" name="Freeform 11"/>
          <p:cNvSpPr>
            <a:spLocks/>
          </p:cNvSpPr>
          <p:nvPr/>
        </p:nvSpPr>
        <p:spPr bwMode="auto">
          <a:xfrm>
            <a:off x="846414" y="4483895"/>
            <a:ext cx="718472" cy="217886"/>
          </a:xfrm>
          <a:custGeom>
            <a:avLst/>
            <a:gdLst>
              <a:gd name="T0" fmla="*/ 2147483647 w 494"/>
              <a:gd name="T1" fmla="*/ 2147483647 h 189"/>
              <a:gd name="T2" fmla="*/ 2147483647 w 494"/>
              <a:gd name="T3" fmla="*/ 2147483647 h 189"/>
              <a:gd name="T4" fmla="*/ 2147483647 w 494"/>
              <a:gd name="T5" fmla="*/ 2147483647 h 189"/>
              <a:gd name="T6" fmla="*/ 2147483647 w 494"/>
              <a:gd name="T7" fmla="*/ 0 h 189"/>
              <a:gd name="T8" fmla="*/ 0 w 494"/>
              <a:gd name="T9" fmla="*/ 2147483647 h 189"/>
              <a:gd name="T10" fmla="*/ 2147483647 w 494"/>
              <a:gd name="T11" fmla="*/ 2147483647 h 189"/>
              <a:gd name="T12" fmla="*/ 0 60000 65536"/>
              <a:gd name="T13" fmla="*/ 0 60000 65536"/>
              <a:gd name="T14" fmla="*/ 0 60000 65536"/>
              <a:gd name="T15" fmla="*/ 0 60000 65536"/>
              <a:gd name="T16" fmla="*/ 0 60000 65536"/>
              <a:gd name="T17" fmla="*/ 0 60000 65536"/>
              <a:gd name="T18" fmla="*/ 0 w 494"/>
              <a:gd name="T19" fmla="*/ 0 h 189"/>
              <a:gd name="T20" fmla="*/ 494 w 494"/>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494" h="189">
                <a:moveTo>
                  <a:pt x="3" y="180"/>
                </a:moveTo>
                <a:lnTo>
                  <a:pt x="5" y="188"/>
                </a:lnTo>
                <a:lnTo>
                  <a:pt x="493" y="14"/>
                </a:lnTo>
                <a:lnTo>
                  <a:pt x="488" y="0"/>
                </a:lnTo>
                <a:lnTo>
                  <a:pt x="0" y="174"/>
                </a:lnTo>
                <a:lnTo>
                  <a:pt x="3" y="18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hangingPunct="0"/>
            <a:endParaRPr lang="en-US" sz="1799" dirty="0">
              <a:latin typeface="Arial" charset="0"/>
            </a:endParaRPr>
          </a:p>
        </p:txBody>
      </p:sp>
      <p:graphicFrame>
        <p:nvGraphicFramePr>
          <p:cNvPr id="1026" name="Object 12"/>
          <p:cNvGraphicFramePr>
            <a:graphicFrameLocks/>
          </p:cNvGraphicFramePr>
          <p:nvPr/>
        </p:nvGraphicFramePr>
        <p:xfrm>
          <a:off x="765524" y="4288633"/>
          <a:ext cx="304518" cy="435769"/>
        </p:xfrm>
        <a:graphic>
          <a:graphicData uri="http://schemas.openxmlformats.org/presentationml/2006/ole">
            <mc:AlternateContent xmlns:mc="http://schemas.openxmlformats.org/markup-compatibility/2006">
              <mc:Choice xmlns:v="urn:schemas-microsoft-com:vml" Requires="v">
                <p:oleObj spid="_x0000_s4483" name="CorelDRAW" r:id="rId5" imgW="2231136" imgH="3971544" progId="">
                  <p:embed/>
                </p:oleObj>
              </mc:Choice>
              <mc:Fallback>
                <p:oleObj name="CorelDRAW" r:id="rId5" imgW="2231136" imgH="3971544" progId="">
                  <p:embed/>
                  <p:pic>
                    <p:nvPicPr>
                      <p:cNvPr id="1026" name="Object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524" y="4288633"/>
                        <a:ext cx="304518" cy="4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3"/>
          <p:cNvGraphicFramePr>
            <a:graphicFrameLocks/>
          </p:cNvGraphicFramePr>
          <p:nvPr/>
        </p:nvGraphicFramePr>
        <p:xfrm>
          <a:off x="2502229" y="3699289"/>
          <a:ext cx="272798" cy="364332"/>
        </p:xfrm>
        <a:graphic>
          <a:graphicData uri="http://schemas.openxmlformats.org/presentationml/2006/ole">
            <mc:AlternateContent xmlns:mc="http://schemas.openxmlformats.org/markup-compatibility/2006">
              <mc:Choice xmlns:v="urn:schemas-microsoft-com:vml" Requires="v">
                <p:oleObj spid="_x0000_s4484" name="CorelDRAW" r:id="rId7" imgW="2231136" imgH="3971544" progId="">
                  <p:embed/>
                </p:oleObj>
              </mc:Choice>
              <mc:Fallback>
                <p:oleObj name="CorelDRAW" r:id="rId7" imgW="2231136" imgH="3971544" progId="">
                  <p:embed/>
                  <p:pic>
                    <p:nvPicPr>
                      <p:cNvPr id="1027" name="Object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2229" y="3699289"/>
                        <a:ext cx="272798" cy="3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14"/>
          <p:cNvGraphicFramePr>
            <a:graphicFrameLocks/>
          </p:cNvGraphicFramePr>
          <p:nvPr/>
        </p:nvGraphicFramePr>
        <p:xfrm>
          <a:off x="1859886" y="4074320"/>
          <a:ext cx="304518" cy="321468"/>
        </p:xfrm>
        <a:graphic>
          <a:graphicData uri="http://schemas.openxmlformats.org/presentationml/2006/ole">
            <mc:AlternateContent xmlns:mc="http://schemas.openxmlformats.org/markup-compatibility/2006">
              <mc:Choice xmlns:v="urn:schemas-microsoft-com:vml" Requires="v">
                <p:oleObj spid="_x0000_s4485" name="CorelDRAW" r:id="rId8" imgW="2231136" imgH="3971544" progId="">
                  <p:embed/>
                </p:oleObj>
              </mc:Choice>
              <mc:Fallback>
                <p:oleObj name="CorelDRAW" r:id="rId8" imgW="2231136" imgH="3971544" progId="">
                  <p:embed/>
                  <p:pic>
                    <p:nvPicPr>
                      <p:cNvPr id="1028" name="Object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9886" y="4074320"/>
                        <a:ext cx="304518" cy="32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15"/>
          <p:cNvGraphicFramePr>
            <a:graphicFrameLocks/>
          </p:cNvGraphicFramePr>
          <p:nvPr/>
        </p:nvGraphicFramePr>
        <p:xfrm>
          <a:off x="4286548" y="2466977"/>
          <a:ext cx="283901" cy="391716"/>
        </p:xfrm>
        <a:graphic>
          <a:graphicData uri="http://schemas.openxmlformats.org/presentationml/2006/ole">
            <mc:AlternateContent xmlns:mc="http://schemas.openxmlformats.org/markup-compatibility/2006">
              <mc:Choice xmlns:v="urn:schemas-microsoft-com:vml" Requires="v">
                <p:oleObj spid="_x0000_s4486" name="CorelDRAW" r:id="rId9" imgW="2231136" imgH="3971544" progId="">
                  <p:embed/>
                </p:oleObj>
              </mc:Choice>
              <mc:Fallback>
                <p:oleObj name="CorelDRAW" r:id="rId9" imgW="2231136" imgH="3971544" progId="">
                  <p:embed/>
                  <p:pic>
                    <p:nvPicPr>
                      <p:cNvPr id="1029" name="Object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548" y="2466977"/>
                        <a:ext cx="283901" cy="39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9" name="Text Box 16"/>
          <p:cNvSpPr txBox="1">
            <a:spLocks noChangeArrowheads="1"/>
          </p:cNvSpPr>
          <p:nvPr/>
        </p:nvSpPr>
        <p:spPr bwMode="auto">
          <a:xfrm>
            <a:off x="308752" y="4231482"/>
            <a:ext cx="556563"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1931</a:t>
            </a:r>
          </a:p>
        </p:txBody>
      </p:sp>
      <p:sp>
        <p:nvSpPr>
          <p:cNvPr id="1050" name="Text Box 17"/>
          <p:cNvSpPr txBox="1">
            <a:spLocks noChangeArrowheads="1"/>
          </p:cNvSpPr>
          <p:nvPr/>
        </p:nvSpPr>
        <p:spPr bwMode="auto">
          <a:xfrm>
            <a:off x="2002638" y="4181477"/>
            <a:ext cx="556563"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1955</a:t>
            </a:r>
          </a:p>
        </p:txBody>
      </p:sp>
      <p:sp>
        <p:nvSpPr>
          <p:cNvPr id="1051" name="Text Box 18"/>
          <p:cNvSpPr txBox="1">
            <a:spLocks noChangeArrowheads="1"/>
          </p:cNvSpPr>
          <p:nvPr/>
        </p:nvSpPr>
        <p:spPr bwMode="auto">
          <a:xfrm>
            <a:off x="2074003" y="3806430"/>
            <a:ext cx="556563"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1957</a:t>
            </a:r>
          </a:p>
        </p:txBody>
      </p:sp>
      <p:sp>
        <p:nvSpPr>
          <p:cNvPr id="1052" name="Text Box 19"/>
          <p:cNvSpPr txBox="1">
            <a:spLocks noChangeArrowheads="1"/>
          </p:cNvSpPr>
          <p:nvPr/>
        </p:nvSpPr>
        <p:spPr bwMode="auto">
          <a:xfrm>
            <a:off x="4115231" y="2252663"/>
            <a:ext cx="670892"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1981</a:t>
            </a:r>
          </a:p>
        </p:txBody>
      </p:sp>
      <p:pic>
        <p:nvPicPr>
          <p:cNvPr id="1053"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6923" y="2734883"/>
            <a:ext cx="22997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 name="Text Box 21"/>
          <p:cNvSpPr txBox="1">
            <a:spLocks noChangeArrowheads="1"/>
          </p:cNvSpPr>
          <p:nvPr/>
        </p:nvSpPr>
        <p:spPr bwMode="auto">
          <a:xfrm>
            <a:off x="4072400" y="2895602"/>
            <a:ext cx="881834"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1978</a:t>
            </a:r>
          </a:p>
        </p:txBody>
      </p:sp>
      <p:sp>
        <p:nvSpPr>
          <p:cNvPr id="1055" name="AutoShape 22"/>
          <p:cNvSpPr>
            <a:spLocks/>
          </p:cNvSpPr>
          <p:nvPr/>
        </p:nvSpPr>
        <p:spPr bwMode="auto">
          <a:xfrm>
            <a:off x="1831338" y="4610102"/>
            <a:ext cx="1955577" cy="375048"/>
          </a:xfrm>
          <a:prstGeom prst="borderCallout1">
            <a:avLst>
              <a:gd name="adj1" fmla="val 15000"/>
              <a:gd name="adj2" fmla="val -2630"/>
              <a:gd name="adj3" fmla="val -7708"/>
              <a:gd name="adj4" fmla="val -27907"/>
            </a:avLst>
          </a:prstGeom>
          <a:noFill/>
          <a:ln w="12700" algn="ctr">
            <a:solidFill>
              <a:srgbClr val="666699"/>
            </a:solidFill>
            <a:miter lim="800000"/>
            <a:headEnd/>
            <a:tailEnd/>
          </a:ln>
        </p:spPr>
        <p:txBody>
          <a:bodyPr/>
          <a:lstStyle/>
          <a:p>
            <a:pPr algn="ctr"/>
            <a:r>
              <a:rPr lang="en-US" sz="1099" b="1" dirty="0">
                <a:solidFill>
                  <a:srgbClr val="000000"/>
                </a:solidFill>
                <a:latin typeface="Arial" charset="0"/>
              </a:rPr>
              <a:t>Maharao Khengarji III of Kutch built an RCC jetty </a:t>
            </a:r>
          </a:p>
        </p:txBody>
      </p:sp>
      <p:sp>
        <p:nvSpPr>
          <p:cNvPr id="1056" name="AutoShape 23"/>
          <p:cNvSpPr>
            <a:spLocks/>
          </p:cNvSpPr>
          <p:nvPr/>
        </p:nvSpPr>
        <p:spPr bwMode="auto">
          <a:xfrm>
            <a:off x="218348" y="3752852"/>
            <a:ext cx="1498799" cy="425054"/>
          </a:xfrm>
          <a:prstGeom prst="borderCallout1">
            <a:avLst>
              <a:gd name="adj1" fmla="val 48593"/>
              <a:gd name="adj2" fmla="val 103847"/>
              <a:gd name="adj3" fmla="val 78866"/>
              <a:gd name="adj4" fmla="val 115500"/>
            </a:avLst>
          </a:prstGeom>
          <a:noFill/>
          <a:ln w="12700" algn="ctr">
            <a:solidFill>
              <a:srgbClr val="666699"/>
            </a:solidFill>
            <a:miter lim="800000"/>
            <a:headEnd/>
            <a:tailEnd/>
          </a:ln>
        </p:spPr>
        <p:txBody>
          <a:bodyPr/>
          <a:lstStyle/>
          <a:p>
            <a:pPr algn="ctr"/>
            <a:r>
              <a:rPr lang="en-US" sz="1099" b="1" dirty="0">
                <a:solidFill>
                  <a:srgbClr val="000000"/>
                </a:solidFill>
                <a:latin typeface="Arial" charset="0"/>
              </a:rPr>
              <a:t>Kandla declared        as a Major Port </a:t>
            </a:r>
          </a:p>
        </p:txBody>
      </p:sp>
      <p:sp>
        <p:nvSpPr>
          <p:cNvPr id="1057" name="AutoShape 24"/>
          <p:cNvSpPr>
            <a:spLocks/>
          </p:cNvSpPr>
          <p:nvPr/>
        </p:nvSpPr>
        <p:spPr bwMode="auto">
          <a:xfrm>
            <a:off x="537139" y="1877616"/>
            <a:ext cx="1893722" cy="468127"/>
          </a:xfrm>
          <a:prstGeom prst="borderCallout1">
            <a:avLst>
              <a:gd name="adj1" fmla="val 16667"/>
              <a:gd name="adj2" fmla="val 103153"/>
              <a:gd name="adj3" fmla="val 146420"/>
              <a:gd name="adj4" fmla="val 203007"/>
            </a:avLst>
          </a:prstGeom>
          <a:noFill/>
          <a:ln w="12700" algn="ctr">
            <a:solidFill>
              <a:srgbClr val="666699"/>
            </a:solidFill>
            <a:miter lim="800000"/>
            <a:headEnd/>
            <a:tailEnd/>
          </a:ln>
        </p:spPr>
        <p:txBody>
          <a:bodyPr/>
          <a:lstStyle/>
          <a:p>
            <a:pPr algn="ctr">
              <a:spcBef>
                <a:spcPct val="25000"/>
              </a:spcBef>
              <a:buClr>
                <a:srgbClr val="415299"/>
              </a:buClr>
              <a:buSzPct val="125000"/>
            </a:pPr>
            <a:r>
              <a:rPr lang="en-US" sz="1099" b="1" dirty="0">
                <a:solidFill>
                  <a:srgbClr val="000000"/>
                </a:solidFill>
                <a:latin typeface="Arial" charset="0"/>
              </a:rPr>
              <a:t>Container handling operations commenced</a:t>
            </a:r>
          </a:p>
        </p:txBody>
      </p:sp>
      <p:sp>
        <p:nvSpPr>
          <p:cNvPr id="1058" name="AutoShape 25"/>
          <p:cNvSpPr>
            <a:spLocks/>
          </p:cNvSpPr>
          <p:nvPr/>
        </p:nvSpPr>
        <p:spPr bwMode="auto">
          <a:xfrm>
            <a:off x="4267507" y="3487687"/>
            <a:ext cx="2069771" cy="400049"/>
          </a:xfrm>
          <a:prstGeom prst="borderCallout1">
            <a:avLst>
              <a:gd name="adj1" fmla="val 21431"/>
              <a:gd name="adj2" fmla="val -3125"/>
              <a:gd name="adj3" fmla="val -138775"/>
              <a:gd name="adj4" fmla="val -18966"/>
            </a:avLst>
          </a:prstGeom>
          <a:noFill/>
          <a:ln w="12700" algn="ctr">
            <a:solidFill>
              <a:srgbClr val="666699"/>
            </a:solidFill>
            <a:miter lim="800000"/>
            <a:headEnd/>
            <a:tailEnd/>
          </a:ln>
        </p:spPr>
        <p:txBody>
          <a:bodyPr/>
          <a:lstStyle/>
          <a:p>
            <a:pPr algn="ctr">
              <a:spcBef>
                <a:spcPct val="25000"/>
              </a:spcBef>
              <a:buClr>
                <a:srgbClr val="415299"/>
              </a:buClr>
              <a:buSzPct val="125000"/>
            </a:pPr>
            <a:r>
              <a:rPr lang="en-US" sz="1099" b="1" dirty="0">
                <a:solidFill>
                  <a:srgbClr val="000000"/>
                </a:solidFill>
                <a:latin typeface="Arial" charset="0"/>
              </a:rPr>
              <a:t>Offshore Oil Terminal was commissioned at Vadinar</a:t>
            </a:r>
          </a:p>
        </p:txBody>
      </p:sp>
      <p:graphicFrame>
        <p:nvGraphicFramePr>
          <p:cNvPr id="1030" name="Object 26"/>
          <p:cNvGraphicFramePr>
            <a:graphicFrameLocks/>
          </p:cNvGraphicFramePr>
          <p:nvPr/>
        </p:nvGraphicFramePr>
        <p:xfrm>
          <a:off x="3353934" y="2881331"/>
          <a:ext cx="283901" cy="378619"/>
        </p:xfrm>
        <a:graphic>
          <a:graphicData uri="http://schemas.openxmlformats.org/presentationml/2006/ole">
            <mc:AlternateContent xmlns:mc="http://schemas.openxmlformats.org/markup-compatibility/2006">
              <mc:Choice xmlns:v="urn:schemas-microsoft-com:vml" Requires="v">
                <p:oleObj spid="_x0000_s4487" name="CorelDRAW" r:id="rId11" imgW="2231136" imgH="3971544" progId="">
                  <p:embed/>
                </p:oleObj>
              </mc:Choice>
              <mc:Fallback>
                <p:oleObj name="CorelDRAW" r:id="rId11" imgW="2231136" imgH="3971544" progId="">
                  <p:embed/>
                  <p:pic>
                    <p:nvPicPr>
                      <p:cNvPr id="1030" name="Object 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3934" y="2881331"/>
                        <a:ext cx="283901" cy="37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9" name="Text Box 27"/>
          <p:cNvSpPr txBox="1">
            <a:spLocks noChangeArrowheads="1"/>
          </p:cNvSpPr>
          <p:nvPr/>
        </p:nvSpPr>
        <p:spPr bwMode="auto">
          <a:xfrm>
            <a:off x="3215953" y="3377805"/>
            <a:ext cx="556563"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1975</a:t>
            </a:r>
          </a:p>
        </p:txBody>
      </p:sp>
      <p:sp>
        <p:nvSpPr>
          <p:cNvPr id="1060" name="AutoShape 28"/>
          <p:cNvSpPr>
            <a:spLocks/>
          </p:cNvSpPr>
          <p:nvPr/>
        </p:nvSpPr>
        <p:spPr bwMode="auto">
          <a:xfrm>
            <a:off x="3658447" y="4248980"/>
            <a:ext cx="1641542" cy="342901"/>
          </a:xfrm>
          <a:prstGeom prst="borderCallout1">
            <a:avLst>
              <a:gd name="adj1" fmla="val 25000"/>
              <a:gd name="adj2" fmla="val -3301"/>
              <a:gd name="adj3" fmla="val -216111"/>
              <a:gd name="adj4" fmla="val -12602"/>
            </a:avLst>
          </a:prstGeom>
          <a:noFill/>
          <a:ln w="12700" algn="ctr">
            <a:solidFill>
              <a:srgbClr val="666699"/>
            </a:solidFill>
            <a:miter lim="800000"/>
            <a:headEnd/>
            <a:tailEnd/>
          </a:ln>
        </p:spPr>
        <p:txBody>
          <a:bodyPr/>
          <a:lstStyle/>
          <a:p>
            <a:pPr algn="ctr">
              <a:spcBef>
                <a:spcPct val="25000"/>
              </a:spcBef>
              <a:buClr>
                <a:srgbClr val="415299"/>
              </a:buClr>
              <a:buSzPct val="125000"/>
            </a:pPr>
            <a:r>
              <a:rPr lang="en-US" sz="1099" b="1" dirty="0">
                <a:solidFill>
                  <a:srgbClr val="000000"/>
                </a:solidFill>
                <a:latin typeface="Arial" charset="0"/>
              </a:rPr>
              <a:t>Second oil jetty was commissioned</a:t>
            </a:r>
          </a:p>
        </p:txBody>
      </p:sp>
      <p:sp>
        <p:nvSpPr>
          <p:cNvPr id="1061" name="AutoShape 29"/>
          <p:cNvSpPr>
            <a:spLocks/>
          </p:cNvSpPr>
          <p:nvPr/>
        </p:nvSpPr>
        <p:spPr bwMode="auto">
          <a:xfrm>
            <a:off x="4233" y="3163492"/>
            <a:ext cx="1785872" cy="286940"/>
          </a:xfrm>
          <a:prstGeom prst="borderCallout1">
            <a:avLst>
              <a:gd name="adj1" fmla="val 14431"/>
              <a:gd name="adj2" fmla="val 104264"/>
              <a:gd name="adj3" fmla="val 214667"/>
              <a:gd name="adj4" fmla="val 143162"/>
            </a:avLst>
          </a:prstGeom>
          <a:noFill/>
          <a:ln w="12700" algn="ctr">
            <a:solidFill>
              <a:srgbClr val="666699"/>
            </a:solidFill>
            <a:miter lim="800000"/>
            <a:headEnd/>
            <a:tailEnd/>
          </a:ln>
        </p:spPr>
        <p:txBody>
          <a:bodyPr/>
          <a:lstStyle/>
          <a:p>
            <a:pPr algn="ctr"/>
            <a:r>
              <a:rPr lang="en-US" sz="1099" b="1" dirty="0">
                <a:solidFill>
                  <a:srgbClr val="000000"/>
                </a:solidFill>
                <a:latin typeface="Arial" charset="0"/>
              </a:rPr>
              <a:t>Four cargo jetties commenced operations</a:t>
            </a:r>
          </a:p>
        </p:txBody>
      </p:sp>
      <p:sp>
        <p:nvSpPr>
          <p:cNvPr id="1062" name="Text Box 30"/>
          <p:cNvSpPr txBox="1">
            <a:spLocks noChangeArrowheads="1"/>
          </p:cNvSpPr>
          <p:nvPr/>
        </p:nvSpPr>
        <p:spPr bwMode="auto">
          <a:xfrm>
            <a:off x="232618" y="1145382"/>
            <a:ext cx="1827108" cy="26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50000"/>
              </a:spcBef>
            </a:pPr>
            <a:endParaRPr lang="en-GB" sz="1099" b="1" dirty="0">
              <a:latin typeface="Arial" charset="0"/>
            </a:endParaRPr>
          </a:p>
        </p:txBody>
      </p:sp>
      <p:graphicFrame>
        <p:nvGraphicFramePr>
          <p:cNvPr id="1031" name="Object 31"/>
          <p:cNvGraphicFramePr>
            <a:graphicFrameLocks/>
          </p:cNvGraphicFramePr>
          <p:nvPr/>
        </p:nvGraphicFramePr>
        <p:xfrm>
          <a:off x="4857486" y="2091929"/>
          <a:ext cx="304518" cy="342901"/>
        </p:xfrm>
        <a:graphic>
          <a:graphicData uri="http://schemas.openxmlformats.org/presentationml/2006/ole">
            <mc:AlternateContent xmlns:mc="http://schemas.openxmlformats.org/markup-compatibility/2006">
              <mc:Choice xmlns:v="urn:schemas-microsoft-com:vml" Requires="v">
                <p:oleObj spid="_x0000_s4488" name="CorelDRAW" r:id="rId12" imgW="2231136" imgH="3971544" progId="">
                  <p:embed/>
                </p:oleObj>
              </mc:Choice>
              <mc:Fallback>
                <p:oleObj name="CorelDRAW" r:id="rId12" imgW="2231136" imgH="3971544" progId="">
                  <p:embed/>
                  <p:pic>
                    <p:nvPicPr>
                      <p:cNvPr id="1031" name="Object 3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486" y="2091929"/>
                        <a:ext cx="304518" cy="34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3" name="Text Box 32"/>
          <p:cNvSpPr txBox="1">
            <a:spLocks noChangeArrowheads="1"/>
          </p:cNvSpPr>
          <p:nvPr/>
        </p:nvSpPr>
        <p:spPr bwMode="auto">
          <a:xfrm>
            <a:off x="4857487" y="2574132"/>
            <a:ext cx="634412"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dirty="0">
                <a:latin typeface="Arial" charset="0"/>
              </a:rPr>
              <a:t>1983</a:t>
            </a:r>
          </a:p>
        </p:txBody>
      </p:sp>
      <p:sp>
        <p:nvSpPr>
          <p:cNvPr id="1064" name="Text Box 33"/>
          <p:cNvSpPr txBox="1">
            <a:spLocks noChangeArrowheads="1"/>
          </p:cNvSpPr>
          <p:nvPr/>
        </p:nvSpPr>
        <p:spPr bwMode="auto">
          <a:xfrm>
            <a:off x="689395" y="1356060"/>
            <a:ext cx="2507516" cy="419030"/>
          </a:xfrm>
          <a:prstGeom prst="rect">
            <a:avLst/>
          </a:prstGeom>
          <a:noFill/>
          <a:ln w="12700" algn="ctr">
            <a:solidFill>
              <a:srgbClr val="666699"/>
            </a:solidFill>
            <a:miter lim="800000"/>
            <a:headEnd/>
            <a:tailEnd/>
          </a:ln>
        </p:spPr>
        <p:txBody>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25000"/>
              </a:spcBef>
              <a:buClr>
                <a:srgbClr val="415299"/>
              </a:buClr>
              <a:buSzPct val="125000"/>
            </a:pPr>
            <a:r>
              <a:rPr lang="en-US" sz="1099" b="1" dirty="0">
                <a:latin typeface="Arial" charset="0"/>
              </a:rPr>
              <a:t>12th cargo berth and </a:t>
            </a:r>
            <a:r>
              <a:rPr lang="en-US" sz="1099" b="1" dirty="0" err="1">
                <a:latin typeface="Arial" charset="0"/>
              </a:rPr>
              <a:t>Essar</a:t>
            </a:r>
            <a:r>
              <a:rPr lang="en-US" sz="1099" b="1" dirty="0">
                <a:latin typeface="Arial" charset="0"/>
              </a:rPr>
              <a:t> Oil Marine facilities commissioned </a:t>
            </a:r>
          </a:p>
        </p:txBody>
      </p:sp>
      <p:pic>
        <p:nvPicPr>
          <p:cNvPr id="1065"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458" y="1931211"/>
            <a:ext cx="229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6" name="AutoShape 36"/>
          <p:cNvSpPr>
            <a:spLocks/>
          </p:cNvSpPr>
          <p:nvPr/>
        </p:nvSpPr>
        <p:spPr bwMode="auto">
          <a:xfrm>
            <a:off x="6142178" y="2359820"/>
            <a:ext cx="1927029" cy="594959"/>
          </a:xfrm>
          <a:prstGeom prst="borderCallout1">
            <a:avLst>
              <a:gd name="adj1" fmla="val 13019"/>
              <a:gd name="adj2" fmla="val -5000"/>
              <a:gd name="adj3" fmla="val -48338"/>
              <a:gd name="adj4" fmla="val -27588"/>
            </a:avLst>
          </a:prstGeom>
          <a:noFill/>
          <a:ln w="12700" algn="ctr">
            <a:solidFill>
              <a:srgbClr val="666699"/>
            </a:solidFill>
            <a:miter lim="800000"/>
            <a:headEnd/>
            <a:tailEnd/>
          </a:ln>
        </p:spPr>
        <p:txBody>
          <a:bodyPr/>
          <a:lstStyle/>
          <a:p>
            <a:pPr algn="ctr">
              <a:spcBef>
                <a:spcPct val="25000"/>
              </a:spcBef>
              <a:buClr>
                <a:srgbClr val="415299"/>
              </a:buClr>
              <a:buSzPct val="125000"/>
            </a:pPr>
            <a:r>
              <a:rPr lang="en-US" sz="1099" b="1" dirty="0">
                <a:solidFill>
                  <a:srgbClr val="000000"/>
                </a:solidFill>
                <a:latin typeface="Arial" charset="0"/>
              </a:rPr>
              <a:t>Eighth cargo jetty commissioned and Port crossed 40 million mark</a:t>
            </a:r>
          </a:p>
        </p:txBody>
      </p:sp>
      <p:sp>
        <p:nvSpPr>
          <p:cNvPr id="1067" name="Text Box 37"/>
          <p:cNvSpPr txBox="1">
            <a:spLocks noChangeArrowheads="1"/>
          </p:cNvSpPr>
          <p:nvPr/>
        </p:nvSpPr>
        <p:spPr bwMode="auto">
          <a:xfrm>
            <a:off x="5713942" y="1931195"/>
            <a:ext cx="642344"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a:latin typeface="Arial" charset="0"/>
              </a:rPr>
              <a:t>1999</a:t>
            </a:r>
          </a:p>
        </p:txBody>
      </p:sp>
      <p:sp>
        <p:nvSpPr>
          <p:cNvPr id="1068" name="AutoShape 38"/>
          <p:cNvSpPr>
            <a:spLocks/>
          </p:cNvSpPr>
          <p:nvPr/>
        </p:nvSpPr>
        <p:spPr bwMode="auto">
          <a:xfrm>
            <a:off x="5561688" y="3030908"/>
            <a:ext cx="1855657" cy="342901"/>
          </a:xfrm>
          <a:prstGeom prst="borderCallout1">
            <a:avLst>
              <a:gd name="adj1" fmla="val 25000"/>
              <a:gd name="adj2" fmla="val -3301"/>
              <a:gd name="adj3" fmla="val -182178"/>
              <a:gd name="adj4" fmla="val -22440"/>
            </a:avLst>
          </a:prstGeom>
          <a:noFill/>
          <a:ln w="12700" algn="ctr">
            <a:solidFill>
              <a:srgbClr val="666699"/>
            </a:solidFill>
            <a:miter lim="800000"/>
            <a:headEnd/>
            <a:tailEnd/>
          </a:ln>
        </p:spPr>
        <p:txBody>
          <a:bodyPr/>
          <a:lstStyle/>
          <a:p>
            <a:pPr algn="ctr">
              <a:spcBef>
                <a:spcPct val="25000"/>
              </a:spcBef>
              <a:buClr>
                <a:srgbClr val="415299"/>
              </a:buClr>
              <a:buSzPct val="125000"/>
            </a:pPr>
            <a:r>
              <a:rPr lang="en-US" sz="1099" b="1" dirty="0">
                <a:solidFill>
                  <a:srgbClr val="000000"/>
                </a:solidFill>
                <a:latin typeface="Arial" charset="0"/>
              </a:rPr>
              <a:t>Port sailed past the 10 million tonne milestone</a:t>
            </a:r>
          </a:p>
        </p:txBody>
      </p:sp>
      <p:graphicFrame>
        <p:nvGraphicFramePr>
          <p:cNvPr id="1032" name="Object 39"/>
          <p:cNvGraphicFramePr>
            <a:graphicFrameLocks/>
          </p:cNvGraphicFramePr>
          <p:nvPr/>
        </p:nvGraphicFramePr>
        <p:xfrm>
          <a:off x="6927257" y="1556148"/>
          <a:ext cx="328308" cy="365522"/>
        </p:xfrm>
        <a:graphic>
          <a:graphicData uri="http://schemas.openxmlformats.org/presentationml/2006/ole">
            <mc:AlternateContent xmlns:mc="http://schemas.openxmlformats.org/markup-compatibility/2006">
              <mc:Choice xmlns:v="urn:schemas-microsoft-com:vml" Requires="v">
                <p:oleObj spid="_x0000_s4489" name="CorelDRAW" r:id="rId13" imgW="2231136" imgH="3971544" progId="">
                  <p:embed/>
                </p:oleObj>
              </mc:Choice>
              <mc:Fallback>
                <p:oleObj name="CorelDRAW" r:id="rId13" imgW="2231136" imgH="3971544" progId="">
                  <p:embed/>
                  <p:pic>
                    <p:nvPicPr>
                      <p:cNvPr id="1032" name="Object 3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257" y="1556148"/>
                        <a:ext cx="328308"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9" name="Text Box 40"/>
          <p:cNvSpPr txBox="1">
            <a:spLocks noChangeArrowheads="1"/>
          </p:cNvSpPr>
          <p:nvPr/>
        </p:nvSpPr>
        <p:spPr bwMode="auto">
          <a:xfrm>
            <a:off x="6356286" y="2038351"/>
            <a:ext cx="881834"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a:latin typeface="Arial" charset="0"/>
              </a:rPr>
              <a:t>2006</a:t>
            </a:r>
          </a:p>
        </p:txBody>
      </p:sp>
      <p:sp>
        <p:nvSpPr>
          <p:cNvPr id="1070" name="Text Box 41"/>
          <p:cNvSpPr txBox="1">
            <a:spLocks noChangeArrowheads="1"/>
          </p:cNvSpPr>
          <p:nvPr/>
        </p:nvSpPr>
        <p:spPr bwMode="auto">
          <a:xfrm>
            <a:off x="6641780" y="1770461"/>
            <a:ext cx="642342"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a:latin typeface="Arial" charset="0"/>
              </a:rPr>
              <a:t>2007</a:t>
            </a:r>
          </a:p>
        </p:txBody>
      </p:sp>
      <p:pic>
        <p:nvPicPr>
          <p:cNvPr id="1071" name="Picture 4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7657" y="1663320"/>
            <a:ext cx="229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 name="Text Box 45"/>
          <p:cNvSpPr txBox="1">
            <a:spLocks noChangeArrowheads="1"/>
          </p:cNvSpPr>
          <p:nvPr/>
        </p:nvSpPr>
        <p:spPr bwMode="auto">
          <a:xfrm>
            <a:off x="1983597" y="899284"/>
            <a:ext cx="2969051" cy="276871"/>
          </a:xfrm>
          <a:prstGeom prst="rect">
            <a:avLst/>
          </a:prstGeom>
          <a:noFill/>
          <a:ln w="9525">
            <a:solidFill>
              <a:schemeClr val="tx1"/>
            </a:solidFill>
            <a:miter lim="800000"/>
            <a:headEnd/>
            <a:tailEnd/>
          </a:ln>
        </p:spPr>
        <p:txBody>
          <a:bodyPr>
            <a:spAutoFit/>
          </a:bodyPr>
          <a:lstStyle/>
          <a:p>
            <a:pPr eaLnBrk="0" hangingPunct="0">
              <a:spcBef>
                <a:spcPct val="50000"/>
              </a:spcBef>
              <a:defRPr/>
            </a:pPr>
            <a:r>
              <a:rPr lang="en-US" sz="1199" b="1" dirty="0">
                <a:solidFill>
                  <a:srgbClr val="000000"/>
                </a:solidFill>
                <a:latin typeface="Trebuchet MS" pitchFamily="34" charset="0"/>
                <a:cs typeface="Arial" pitchFamily="34" charset="0"/>
              </a:rPr>
              <a:t>Commissioning of Container Terminal</a:t>
            </a:r>
          </a:p>
        </p:txBody>
      </p:sp>
      <p:sp>
        <p:nvSpPr>
          <p:cNvPr id="1073" name="Line 46"/>
          <p:cNvSpPr>
            <a:spLocks noChangeShapeType="1"/>
          </p:cNvSpPr>
          <p:nvPr/>
        </p:nvSpPr>
        <p:spPr bwMode="auto">
          <a:xfrm flipH="1" flipV="1">
            <a:off x="3049410" y="1660594"/>
            <a:ext cx="3449620" cy="2170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sp>
        <p:nvSpPr>
          <p:cNvPr id="1074" name="Line 47"/>
          <p:cNvSpPr>
            <a:spLocks noChangeShapeType="1"/>
          </p:cNvSpPr>
          <p:nvPr/>
        </p:nvSpPr>
        <p:spPr bwMode="auto">
          <a:xfrm flipH="1" flipV="1">
            <a:off x="6784515" y="1073945"/>
            <a:ext cx="856457" cy="642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graphicFrame>
        <p:nvGraphicFramePr>
          <p:cNvPr id="1033" name="Object 52"/>
          <p:cNvGraphicFramePr>
            <a:graphicFrameLocks/>
          </p:cNvGraphicFramePr>
          <p:nvPr/>
        </p:nvGraphicFramePr>
        <p:xfrm>
          <a:off x="7498229" y="1395429"/>
          <a:ext cx="328308" cy="457200"/>
        </p:xfrm>
        <a:graphic>
          <a:graphicData uri="http://schemas.openxmlformats.org/presentationml/2006/ole">
            <mc:AlternateContent xmlns:mc="http://schemas.openxmlformats.org/markup-compatibility/2006">
              <mc:Choice xmlns:v="urn:schemas-microsoft-com:vml" Requires="v">
                <p:oleObj spid="_x0000_s4490" name="CorelDRAW" r:id="rId14" imgW="2231136" imgH="3971544" progId="">
                  <p:embed/>
                </p:oleObj>
              </mc:Choice>
              <mc:Fallback>
                <p:oleObj name="CorelDRAW" r:id="rId14" imgW="2231136" imgH="3971544" progId="">
                  <p:embed/>
                  <p:pic>
                    <p:nvPicPr>
                      <p:cNvPr id="1033" name="Object 5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8229" y="1395429"/>
                        <a:ext cx="3283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 name="Line 47"/>
          <p:cNvSpPr>
            <a:spLocks noChangeShapeType="1"/>
          </p:cNvSpPr>
          <p:nvPr/>
        </p:nvSpPr>
        <p:spPr bwMode="auto">
          <a:xfrm flipH="1" flipV="1">
            <a:off x="8948587" y="809853"/>
            <a:ext cx="37943" cy="3170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sp>
        <p:nvSpPr>
          <p:cNvPr id="1081" name="Text Box 54"/>
          <p:cNvSpPr txBox="1">
            <a:spLocks noChangeArrowheads="1"/>
          </p:cNvSpPr>
          <p:nvPr/>
        </p:nvSpPr>
        <p:spPr bwMode="auto">
          <a:xfrm>
            <a:off x="5571207" y="752476"/>
            <a:ext cx="1927029" cy="415242"/>
          </a:xfrm>
          <a:prstGeom prst="rect">
            <a:avLst/>
          </a:prstGeom>
          <a:noFill/>
          <a:ln w="9525">
            <a:solidFill>
              <a:schemeClr val="accent1"/>
            </a:solidFill>
            <a:miter lim="800000"/>
            <a:headEnd/>
            <a:tailEnd/>
          </a:ln>
        </p:spPr>
        <p:txBody>
          <a:bodyPr>
            <a:spAutoFit/>
          </a:bodyPr>
          <a:lstStyle/>
          <a:p>
            <a:pPr>
              <a:spcBef>
                <a:spcPct val="50000"/>
              </a:spcBef>
              <a:defRPr/>
            </a:pPr>
            <a:r>
              <a:rPr lang="en-US" sz="1049" b="1" dirty="0">
                <a:solidFill>
                  <a:srgbClr val="000000"/>
                </a:solidFill>
                <a:latin typeface="Trebuchet MS" pitchFamily="34" charset="0"/>
                <a:cs typeface="Arial" pitchFamily="34" charset="0"/>
              </a:rPr>
              <a:t>13</a:t>
            </a:r>
            <a:r>
              <a:rPr lang="en-US" sz="1049" b="1" baseline="30000" dirty="0">
                <a:solidFill>
                  <a:srgbClr val="000000"/>
                </a:solidFill>
                <a:latin typeface="Trebuchet MS" pitchFamily="34" charset="0"/>
                <a:cs typeface="Arial" pitchFamily="34" charset="0"/>
              </a:rPr>
              <a:t>th</a:t>
            </a:r>
            <a:r>
              <a:rPr lang="en-US" sz="1049" b="1" dirty="0">
                <a:solidFill>
                  <a:srgbClr val="000000"/>
                </a:solidFill>
                <a:latin typeface="Trebuchet MS" pitchFamily="34" charset="0"/>
                <a:cs typeface="Arial" pitchFamily="34" charset="0"/>
              </a:rPr>
              <a:t> &amp; 14</a:t>
            </a:r>
            <a:r>
              <a:rPr lang="en-US" sz="1049" b="1" baseline="30000" dirty="0">
                <a:solidFill>
                  <a:srgbClr val="000000"/>
                </a:solidFill>
                <a:latin typeface="Trebuchet MS" pitchFamily="34" charset="0"/>
                <a:cs typeface="Arial" pitchFamily="34" charset="0"/>
              </a:rPr>
              <a:t>th</a:t>
            </a:r>
            <a:r>
              <a:rPr lang="en-US" sz="1049" b="1" dirty="0">
                <a:solidFill>
                  <a:srgbClr val="000000"/>
                </a:solidFill>
                <a:latin typeface="Trebuchet MS" pitchFamily="34" charset="0"/>
                <a:cs typeface="Arial" pitchFamily="34" charset="0"/>
              </a:rPr>
              <a:t> CB and IFFCO Barge Jetty commissioned </a:t>
            </a:r>
            <a:endParaRPr lang="en-US" sz="999" b="1" dirty="0">
              <a:solidFill>
                <a:srgbClr val="000000"/>
              </a:solidFill>
              <a:latin typeface="Trebuchet MS" pitchFamily="34" charset="0"/>
              <a:cs typeface="Arial" pitchFamily="34" charset="0"/>
            </a:endParaRPr>
          </a:p>
        </p:txBody>
      </p:sp>
      <p:sp>
        <p:nvSpPr>
          <p:cNvPr id="1077" name="Text Box 55"/>
          <p:cNvSpPr txBox="1">
            <a:spLocks noChangeArrowheads="1"/>
          </p:cNvSpPr>
          <p:nvPr/>
        </p:nvSpPr>
        <p:spPr bwMode="auto">
          <a:xfrm>
            <a:off x="7355533" y="1840706"/>
            <a:ext cx="615380"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US" sz="1399" b="1" dirty="0">
                <a:solidFill>
                  <a:schemeClr val="bg1"/>
                </a:solidFill>
                <a:latin typeface="Arial" charset="0"/>
              </a:rPr>
              <a:t>2013</a:t>
            </a:r>
          </a:p>
        </p:txBody>
      </p:sp>
      <p:graphicFrame>
        <p:nvGraphicFramePr>
          <p:cNvPr id="1034" name="Object 56"/>
          <p:cNvGraphicFramePr>
            <a:graphicFrameLocks/>
          </p:cNvGraphicFramePr>
          <p:nvPr/>
        </p:nvGraphicFramePr>
        <p:xfrm>
          <a:off x="2859086" y="3484977"/>
          <a:ext cx="272798" cy="364332"/>
        </p:xfrm>
        <a:graphic>
          <a:graphicData uri="http://schemas.openxmlformats.org/presentationml/2006/ole">
            <mc:AlternateContent xmlns:mc="http://schemas.openxmlformats.org/markup-compatibility/2006">
              <mc:Choice xmlns:v="urn:schemas-microsoft-com:vml" Requires="v">
                <p:oleObj spid="_x0000_s4491" name="CorelDRAW" r:id="rId15" imgW="2231136" imgH="3971544" progId="">
                  <p:embed/>
                </p:oleObj>
              </mc:Choice>
              <mc:Fallback>
                <p:oleObj name="CorelDRAW" r:id="rId15" imgW="2231136" imgH="3971544" progId="">
                  <p:embed/>
                  <p:pic>
                    <p:nvPicPr>
                      <p:cNvPr id="1034" name="Object 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086" y="3484977"/>
                        <a:ext cx="272798" cy="3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8" name="Text Box 27"/>
          <p:cNvSpPr txBox="1">
            <a:spLocks noChangeArrowheads="1"/>
          </p:cNvSpPr>
          <p:nvPr/>
        </p:nvSpPr>
        <p:spPr bwMode="auto">
          <a:xfrm>
            <a:off x="2288142" y="3324227"/>
            <a:ext cx="556563" cy="2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r>
              <a:rPr lang="en-US" sz="1299" b="1">
                <a:latin typeface="Arial" charset="0"/>
              </a:rPr>
              <a:t>1964</a:t>
            </a:r>
          </a:p>
        </p:txBody>
      </p:sp>
      <p:sp>
        <p:nvSpPr>
          <p:cNvPr id="1079" name="AutoShape 29"/>
          <p:cNvSpPr>
            <a:spLocks/>
          </p:cNvSpPr>
          <p:nvPr/>
        </p:nvSpPr>
        <p:spPr bwMode="auto">
          <a:xfrm>
            <a:off x="860687" y="2627712"/>
            <a:ext cx="1566999" cy="350044"/>
          </a:xfrm>
          <a:prstGeom prst="borderCallout1">
            <a:avLst>
              <a:gd name="adj1" fmla="val 18750"/>
              <a:gd name="adj2" fmla="val 104856"/>
              <a:gd name="adj3" fmla="val 216773"/>
              <a:gd name="adj4" fmla="val 130727"/>
            </a:avLst>
          </a:prstGeom>
          <a:noFill/>
          <a:ln w="12700" algn="ctr">
            <a:solidFill>
              <a:srgbClr val="666699"/>
            </a:solidFill>
            <a:miter lim="800000"/>
            <a:headEnd/>
            <a:tailEnd/>
          </a:ln>
        </p:spPr>
        <p:txBody>
          <a:bodyPr/>
          <a:lstStyle/>
          <a:p>
            <a:pPr algn="ctr"/>
            <a:r>
              <a:rPr lang="en-US" sz="1099" b="1" dirty="0">
                <a:solidFill>
                  <a:srgbClr val="000000"/>
                </a:solidFill>
                <a:latin typeface="Arial" charset="0"/>
              </a:rPr>
              <a:t>Kandla Port Trust  was formed </a:t>
            </a:r>
          </a:p>
        </p:txBody>
      </p:sp>
      <p:sp>
        <p:nvSpPr>
          <p:cNvPr id="1087" name="Text Box 54"/>
          <p:cNvSpPr txBox="1">
            <a:spLocks noChangeArrowheads="1"/>
          </p:cNvSpPr>
          <p:nvPr/>
        </p:nvSpPr>
        <p:spPr bwMode="auto">
          <a:xfrm>
            <a:off x="7693343" y="3107054"/>
            <a:ext cx="1446462" cy="576696"/>
          </a:xfrm>
          <a:prstGeom prst="rect">
            <a:avLst/>
          </a:prstGeom>
          <a:noFill/>
          <a:ln w="9525">
            <a:solidFill>
              <a:srgbClr val="666699"/>
            </a:solidFill>
            <a:miter lim="800000"/>
            <a:headEnd/>
            <a:tailEnd/>
          </a:ln>
        </p:spPr>
        <p:txBody>
          <a:bodyPr wrap="square">
            <a:spAutoFit/>
          </a:bodyPr>
          <a:lstStyle/>
          <a:p>
            <a:pPr>
              <a:spcBef>
                <a:spcPct val="50000"/>
              </a:spcBef>
              <a:defRPr/>
            </a:pPr>
            <a:r>
              <a:rPr lang="en-US" sz="1049" b="1" dirty="0">
                <a:solidFill>
                  <a:srgbClr val="000000"/>
                </a:solidFill>
                <a:latin typeface="Trebuchet MS" pitchFamily="34" charset="0"/>
                <a:cs typeface="Arial" pitchFamily="34" charset="0"/>
              </a:rPr>
              <a:t>Commissioning of Tuna </a:t>
            </a:r>
            <a:r>
              <a:rPr lang="en-US" sz="1049" b="1" dirty="0" err="1">
                <a:solidFill>
                  <a:srgbClr val="000000"/>
                </a:solidFill>
                <a:latin typeface="Trebuchet MS" pitchFamily="34" charset="0"/>
                <a:cs typeface="Arial" pitchFamily="34" charset="0"/>
              </a:rPr>
              <a:t>Tekra</a:t>
            </a:r>
            <a:r>
              <a:rPr lang="en-US" sz="1049" b="1" dirty="0">
                <a:solidFill>
                  <a:srgbClr val="000000"/>
                </a:solidFill>
                <a:latin typeface="Trebuchet MS" pitchFamily="34" charset="0"/>
                <a:cs typeface="Arial" pitchFamily="34" charset="0"/>
              </a:rPr>
              <a:t> Terminal </a:t>
            </a:r>
          </a:p>
        </p:txBody>
      </p:sp>
      <p:graphicFrame>
        <p:nvGraphicFramePr>
          <p:cNvPr id="1035" name="Object 64"/>
          <p:cNvGraphicFramePr>
            <a:graphicFrameLocks/>
          </p:cNvGraphicFramePr>
          <p:nvPr/>
        </p:nvGraphicFramePr>
        <p:xfrm>
          <a:off x="8069200" y="1127539"/>
          <a:ext cx="328308" cy="457200"/>
        </p:xfrm>
        <a:graphic>
          <a:graphicData uri="http://schemas.openxmlformats.org/presentationml/2006/ole">
            <mc:AlternateContent xmlns:mc="http://schemas.openxmlformats.org/markup-compatibility/2006">
              <mc:Choice xmlns:v="urn:schemas-microsoft-com:vml" Requires="v">
                <p:oleObj spid="_x0000_s4492" name="CorelDRAW" r:id="rId16" imgW="2231136" imgH="3971544" progId="">
                  <p:embed/>
                </p:oleObj>
              </mc:Choice>
              <mc:Fallback>
                <p:oleObj name="CorelDRAW" r:id="rId16" imgW="2231136" imgH="3971544" progId="">
                  <p:embed/>
                  <p:pic>
                    <p:nvPicPr>
                      <p:cNvPr id="1035" name="Object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200" y="1127539"/>
                        <a:ext cx="3283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55"/>
          <p:cNvSpPr txBox="1">
            <a:spLocks noChangeArrowheads="1"/>
          </p:cNvSpPr>
          <p:nvPr/>
        </p:nvSpPr>
        <p:spPr bwMode="auto">
          <a:xfrm>
            <a:off x="8345933" y="1353630"/>
            <a:ext cx="805704"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US" sz="1399" b="1" dirty="0">
                <a:latin typeface="Arial" charset="0"/>
              </a:rPr>
              <a:t>2016</a:t>
            </a:r>
          </a:p>
        </p:txBody>
      </p:sp>
      <p:sp>
        <p:nvSpPr>
          <p:cNvPr id="1082" name="Line 47"/>
          <p:cNvSpPr>
            <a:spLocks noChangeShapeType="1"/>
          </p:cNvSpPr>
          <p:nvPr/>
        </p:nvSpPr>
        <p:spPr bwMode="auto">
          <a:xfrm flipH="1" flipV="1">
            <a:off x="4952649" y="1127672"/>
            <a:ext cx="2003159" cy="55706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graphicFrame>
        <p:nvGraphicFramePr>
          <p:cNvPr id="1036" name="Object 66"/>
          <p:cNvGraphicFramePr>
            <a:graphicFrameLocks/>
          </p:cNvGraphicFramePr>
          <p:nvPr/>
        </p:nvGraphicFramePr>
        <p:xfrm>
          <a:off x="8497428" y="966805"/>
          <a:ext cx="328308" cy="457200"/>
        </p:xfrm>
        <a:graphic>
          <a:graphicData uri="http://schemas.openxmlformats.org/presentationml/2006/ole">
            <mc:AlternateContent xmlns:mc="http://schemas.openxmlformats.org/markup-compatibility/2006">
              <mc:Choice xmlns:v="urn:schemas-microsoft-com:vml" Requires="v">
                <p:oleObj spid="_x0000_s4493" name="CorelDRAW" r:id="rId17" imgW="2231136" imgH="3971544" progId="">
                  <p:embed/>
                </p:oleObj>
              </mc:Choice>
              <mc:Fallback>
                <p:oleObj name="CorelDRAW" r:id="rId17" imgW="2231136" imgH="3971544" progId="">
                  <p:embed/>
                  <p:pic>
                    <p:nvPicPr>
                      <p:cNvPr id="1036" name="Object 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428" y="966805"/>
                        <a:ext cx="3283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4" name="Line 47"/>
          <p:cNvSpPr>
            <a:spLocks noChangeShapeType="1"/>
          </p:cNvSpPr>
          <p:nvPr/>
        </p:nvSpPr>
        <p:spPr bwMode="auto">
          <a:xfrm flipH="1" flipV="1">
            <a:off x="8250014" y="1616749"/>
            <a:ext cx="247422" cy="17116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sp>
        <p:nvSpPr>
          <p:cNvPr id="1085" name="Text Box 33"/>
          <p:cNvSpPr txBox="1">
            <a:spLocks noChangeArrowheads="1"/>
          </p:cNvSpPr>
          <p:nvPr/>
        </p:nvSpPr>
        <p:spPr bwMode="auto">
          <a:xfrm>
            <a:off x="8394389" y="2065775"/>
            <a:ext cx="794351" cy="613019"/>
          </a:xfrm>
          <a:prstGeom prst="rect">
            <a:avLst/>
          </a:prstGeom>
          <a:noFill/>
          <a:ln w="12700" algn="ctr">
            <a:solidFill>
              <a:srgbClr val="666699"/>
            </a:solidFill>
            <a:miter lim="800000"/>
            <a:headEnd/>
            <a:tailEnd/>
          </a:ln>
        </p:spPr>
        <p:txBody>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25000"/>
              </a:spcBef>
              <a:buClr>
                <a:srgbClr val="415299"/>
              </a:buClr>
              <a:buSzPct val="125000"/>
            </a:pPr>
            <a:r>
              <a:rPr lang="en-US" sz="1099" b="1" dirty="0">
                <a:solidFill>
                  <a:srgbClr val="000000"/>
                </a:solidFill>
                <a:latin typeface="Arial" charset="0"/>
              </a:rPr>
              <a:t>Port sails past the </a:t>
            </a:r>
            <a:r>
              <a:rPr lang="en-US" sz="1199" b="1" dirty="0">
                <a:solidFill>
                  <a:srgbClr val="000000"/>
                </a:solidFill>
                <a:latin typeface="Arial" charset="0"/>
              </a:rPr>
              <a:t>100 MMT </a:t>
            </a:r>
            <a:r>
              <a:rPr lang="en-US" sz="1099" b="1" dirty="0">
                <a:solidFill>
                  <a:srgbClr val="000000"/>
                </a:solidFill>
                <a:latin typeface="Arial" charset="0"/>
              </a:rPr>
              <a:t>mark</a:t>
            </a:r>
          </a:p>
        </p:txBody>
      </p:sp>
      <p:sp>
        <p:nvSpPr>
          <p:cNvPr id="63" name="Text Box 55"/>
          <p:cNvSpPr txBox="1">
            <a:spLocks noChangeArrowheads="1"/>
          </p:cNvSpPr>
          <p:nvPr/>
        </p:nvSpPr>
        <p:spPr bwMode="auto">
          <a:xfrm>
            <a:off x="7662383" y="1192030"/>
            <a:ext cx="615380"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US" sz="1399" b="1" dirty="0">
                <a:solidFill>
                  <a:schemeClr val="bg1"/>
                </a:solidFill>
                <a:latin typeface="Arial" charset="0"/>
              </a:rPr>
              <a:t>2015</a:t>
            </a:r>
          </a:p>
        </p:txBody>
      </p:sp>
      <p:sp>
        <p:nvSpPr>
          <p:cNvPr id="61" name="Text Box 55"/>
          <p:cNvSpPr txBox="1">
            <a:spLocks noChangeArrowheads="1"/>
          </p:cNvSpPr>
          <p:nvPr/>
        </p:nvSpPr>
        <p:spPr bwMode="auto">
          <a:xfrm>
            <a:off x="8658222" y="1068558"/>
            <a:ext cx="805704" cy="30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US" sz="1399" b="1" dirty="0">
                <a:latin typeface="Arial" charset="0"/>
              </a:rPr>
              <a:t>2018</a:t>
            </a:r>
          </a:p>
        </p:txBody>
      </p:sp>
      <p:sp>
        <p:nvSpPr>
          <p:cNvPr id="62" name="Text Box 33"/>
          <p:cNvSpPr txBox="1">
            <a:spLocks noChangeArrowheads="1"/>
          </p:cNvSpPr>
          <p:nvPr/>
        </p:nvSpPr>
        <p:spPr bwMode="auto">
          <a:xfrm>
            <a:off x="7815881" y="324216"/>
            <a:ext cx="1427429" cy="375048"/>
          </a:xfrm>
          <a:prstGeom prst="rect">
            <a:avLst/>
          </a:prstGeom>
          <a:noFill/>
          <a:ln w="12700" algn="ctr">
            <a:solidFill>
              <a:srgbClr val="666699"/>
            </a:solidFill>
            <a:miter lim="800000"/>
            <a:headEnd/>
            <a:tailEnd/>
          </a:ln>
        </p:spPr>
        <p:txBody>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25000"/>
              </a:spcBef>
              <a:buClr>
                <a:srgbClr val="415299"/>
              </a:buClr>
              <a:buSzPct val="125000"/>
            </a:pPr>
            <a:r>
              <a:rPr lang="en-US" sz="1099" b="1" dirty="0">
                <a:solidFill>
                  <a:srgbClr val="000000"/>
                </a:solidFill>
                <a:latin typeface="Arial" charset="0"/>
              </a:rPr>
              <a:t>Port sails past the </a:t>
            </a:r>
            <a:r>
              <a:rPr lang="en-US" sz="1199" b="1" dirty="0">
                <a:solidFill>
                  <a:srgbClr val="000000"/>
                </a:solidFill>
                <a:latin typeface="Arial" charset="0"/>
              </a:rPr>
              <a:t>110 MMT </a:t>
            </a:r>
            <a:r>
              <a:rPr lang="en-US" sz="1099" b="1" dirty="0">
                <a:solidFill>
                  <a:srgbClr val="000000"/>
                </a:solidFill>
                <a:latin typeface="Arial" charset="0"/>
              </a:rPr>
              <a:t>mark</a:t>
            </a:r>
          </a:p>
        </p:txBody>
      </p:sp>
      <p:sp>
        <p:nvSpPr>
          <p:cNvPr id="64" name="Line 47"/>
          <p:cNvSpPr>
            <a:spLocks noChangeShapeType="1"/>
          </p:cNvSpPr>
          <p:nvPr/>
        </p:nvSpPr>
        <p:spPr bwMode="auto">
          <a:xfrm flipV="1">
            <a:off x="8640853" y="1560430"/>
            <a:ext cx="40815" cy="5184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spTree>
    <p:extLst>
      <p:ext uri="{BB962C8B-B14F-4D97-AF65-F5344CB8AC3E}">
        <p14:creationId xmlns:p14="http://schemas.microsoft.com/office/powerpoint/2010/main" val="292503939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931057"/>
            <a:ext cx="6662544" cy="3802810"/>
          </a:xfrm>
          <a:prstGeom prst="rect">
            <a:avLst/>
          </a:prstGeom>
        </p:spPr>
        <p:txBody>
          <a:bodyPr wrap="square" lIns="77953" tIns="38976" rIns="77953" bIns="38976">
            <a:spAutoFit/>
          </a:bodyPr>
          <a:lstStyle/>
          <a:p>
            <a:pPr marL="292322" indent="-292322" algn="just">
              <a:buAutoNum type="alphaUcParenBoth"/>
            </a:pPr>
            <a:r>
              <a:rPr lang="en-IN" sz="1100" b="1" dirty="0"/>
              <a:t>Wind Power projects:</a:t>
            </a:r>
            <a:endParaRPr lang="en-IN" sz="1100" b="1" dirty="0">
              <a:hlinkClick r:id="rId2" action="ppaction://hlinksldjump"/>
            </a:endParaRPr>
          </a:p>
          <a:p>
            <a:pPr marL="682085" lvl="1" indent="-292322" algn="just"/>
            <a:r>
              <a:rPr lang="en-IN" sz="1100" dirty="0">
                <a:solidFill>
                  <a:prstClr val="black"/>
                </a:solidFill>
                <a:hlinkClick r:id="rId2" action="ppaction://hlinksldjump"/>
              </a:rPr>
              <a:t>(</a:t>
            </a:r>
            <a:r>
              <a:rPr lang="en-IN" sz="1100" u="sng" dirty="0" err="1">
                <a:solidFill>
                  <a:prstClr val="black"/>
                </a:solidFill>
                <a:hlinkClick r:id="rId2" action="ppaction://hlinksldjump"/>
              </a:rPr>
              <a:t>i</a:t>
            </a:r>
            <a:r>
              <a:rPr lang="en-IN" sz="1100" u="sng" dirty="0">
                <a:solidFill>
                  <a:prstClr val="black"/>
                </a:solidFill>
                <a:hlinkClick r:id="rId2" action="ppaction://hlinksldjump"/>
              </a:rPr>
              <a:t>)6</a:t>
            </a:r>
            <a:r>
              <a:rPr lang="en-IN" sz="1100" dirty="0">
                <a:solidFill>
                  <a:prstClr val="black"/>
                </a:solidFill>
                <a:hlinkClick r:id="rId2" action="ppaction://hlinksldjump"/>
              </a:rPr>
              <a:t> MW Wind Power </a:t>
            </a:r>
            <a:r>
              <a:rPr lang="en-IN" sz="1100" dirty="0">
                <a:solidFill>
                  <a:prstClr val="black"/>
                </a:solidFill>
              </a:rPr>
              <a:t>Project installed &amp; Commissioned on 31-3-2017</a:t>
            </a:r>
          </a:p>
          <a:p>
            <a:pPr marL="682085" lvl="1" indent="-292322" algn="just"/>
            <a:r>
              <a:rPr lang="en-IN" sz="1100" dirty="0">
                <a:solidFill>
                  <a:prstClr val="black"/>
                </a:solidFill>
                <a:hlinkClick r:id="rId3" action="ppaction://hlinksldjump"/>
              </a:rPr>
              <a:t>(ii) 14 MW wind Power </a:t>
            </a:r>
            <a:r>
              <a:rPr lang="en-IN" sz="1100" dirty="0">
                <a:solidFill>
                  <a:prstClr val="black"/>
                </a:solidFill>
              </a:rPr>
              <a:t>Project is under </a:t>
            </a:r>
            <a:r>
              <a:rPr lang="en-IN" sz="1100" dirty="0" smtClean="0">
                <a:solidFill>
                  <a:prstClr val="black"/>
                </a:solidFill>
              </a:rPr>
              <a:t>installation.</a:t>
            </a:r>
            <a:endParaRPr lang="en-IN" sz="1100" dirty="0">
              <a:solidFill>
                <a:prstClr val="black"/>
              </a:solidFill>
            </a:endParaRPr>
          </a:p>
          <a:p>
            <a:pPr marL="682085" lvl="1" indent="-292322" algn="just"/>
            <a:r>
              <a:rPr lang="en-IN" sz="1100" dirty="0">
                <a:solidFill>
                  <a:prstClr val="black"/>
                </a:solidFill>
              </a:rPr>
              <a:t>(iii) Combined Production of 5.4 crore units per </a:t>
            </a:r>
            <a:r>
              <a:rPr lang="en-IN" sz="1100" dirty="0" smtClean="0">
                <a:solidFill>
                  <a:prstClr val="black"/>
                </a:solidFill>
              </a:rPr>
              <a:t>year.</a:t>
            </a:r>
            <a:endParaRPr lang="en-IN" sz="1100" dirty="0">
              <a:solidFill>
                <a:prstClr val="black"/>
              </a:solidFill>
            </a:endParaRPr>
          </a:p>
          <a:p>
            <a:pPr marL="682085" lvl="1" indent="-292322" algn="just"/>
            <a:r>
              <a:rPr lang="en-IN" sz="1100" dirty="0">
                <a:solidFill>
                  <a:prstClr val="black"/>
                </a:solidFill>
              </a:rPr>
              <a:t>(iv) Reduction of 43,000 Tonne of CO</a:t>
            </a:r>
            <a:r>
              <a:rPr lang="en-IN" sz="1100" baseline="-25000" dirty="0">
                <a:solidFill>
                  <a:prstClr val="black"/>
                </a:solidFill>
              </a:rPr>
              <a:t>2</a:t>
            </a:r>
            <a:r>
              <a:rPr lang="en-IN" sz="1100" dirty="0">
                <a:solidFill>
                  <a:prstClr val="black"/>
                </a:solidFill>
              </a:rPr>
              <a:t> </a:t>
            </a:r>
            <a:r>
              <a:rPr lang="en-IN" sz="1100" dirty="0" smtClean="0">
                <a:solidFill>
                  <a:prstClr val="black"/>
                </a:solidFill>
              </a:rPr>
              <a:t>emissions.</a:t>
            </a:r>
            <a:endParaRPr lang="en-IN" sz="1100" dirty="0">
              <a:solidFill>
                <a:prstClr val="black"/>
              </a:solidFill>
            </a:endParaRPr>
          </a:p>
          <a:p>
            <a:pPr marL="292322" indent="-292322" algn="just">
              <a:buFontTx/>
              <a:buAutoNum type="alphaUcParenBoth"/>
            </a:pPr>
            <a:r>
              <a:rPr lang="en-IN" sz="1100" b="1" dirty="0">
                <a:hlinkClick r:id="rId4" action="ppaction://hlinksldjump"/>
              </a:rPr>
              <a:t>Renewable Energy Park - Wind Power Project </a:t>
            </a:r>
            <a:endParaRPr lang="en-IN" sz="1100" b="1" dirty="0">
              <a:solidFill>
                <a:srgbClr val="FF0000"/>
              </a:solidFill>
            </a:endParaRPr>
          </a:p>
          <a:p>
            <a:pPr marL="292322" indent="-292322" algn="just">
              <a:buFontTx/>
              <a:buAutoNum type="alphaUcParenBoth"/>
            </a:pPr>
            <a:r>
              <a:rPr lang="en-US" sz="1100" dirty="0"/>
              <a:t>LED Lighting</a:t>
            </a:r>
            <a:endParaRPr lang="en-IN" sz="1100" dirty="0"/>
          </a:p>
          <a:p>
            <a:pPr marL="730806" lvl="1" indent="-341043" algn="just">
              <a:buAutoNum type="romanLcParenBoth"/>
            </a:pPr>
            <a:r>
              <a:rPr lang="en-IN" sz="1100" dirty="0"/>
              <a:t>Replaced 2500 conventional lights with LED Lights.</a:t>
            </a:r>
          </a:p>
          <a:p>
            <a:pPr marL="730806" lvl="1" indent="-341043" algn="just">
              <a:buAutoNum type="romanLcParenBoth"/>
            </a:pPr>
            <a:r>
              <a:rPr lang="en-IN" sz="1100" dirty="0"/>
              <a:t>Agreement signed with Energy Efficiency Services Ltd. (EESL) on 6</a:t>
            </a:r>
            <a:r>
              <a:rPr lang="en-IN" sz="1100" baseline="30000" dirty="0"/>
              <a:t>th</a:t>
            </a:r>
            <a:r>
              <a:rPr lang="en-IN" sz="1100" dirty="0"/>
              <a:t> June, 2018 for replacement of 4600 conventional lights with LED through ESCO Model (September 2018).</a:t>
            </a:r>
          </a:p>
          <a:p>
            <a:pPr marL="730806" lvl="1" indent="-341043" algn="just">
              <a:buAutoNum type="romanLcParenBoth"/>
            </a:pPr>
            <a:r>
              <a:rPr lang="en-IN" sz="1100" dirty="0"/>
              <a:t>Agreement with EESL for replacement of 1000 number of conventional lights with LED lights in Port Colony (timeline Oct, 2018).</a:t>
            </a:r>
          </a:p>
          <a:p>
            <a:pPr marL="341043" indent="-341043" algn="just"/>
            <a:r>
              <a:rPr lang="en-US" sz="1100" dirty="0"/>
              <a:t>(C)      Roof top Solar Power Plant</a:t>
            </a:r>
            <a:endParaRPr lang="en-IN" sz="1100" dirty="0"/>
          </a:p>
          <a:p>
            <a:pPr marL="730806" lvl="1" indent="-341043" algn="just">
              <a:buAutoNum type="romanLcParenBoth"/>
            </a:pPr>
            <a:r>
              <a:rPr lang="en-IN" sz="1100" dirty="0"/>
              <a:t>Installation of 175 KWp Solar Roof Top Plant at Administrative Office Building (timeline December 2018).</a:t>
            </a:r>
          </a:p>
          <a:p>
            <a:pPr marL="341043" indent="-341043" algn="just">
              <a:buAutoNum type="alphaUcParenBoth" startAt="4"/>
            </a:pPr>
            <a:r>
              <a:rPr lang="en-IN" sz="1100" u="sng" dirty="0"/>
              <a:t>Installation of Water</a:t>
            </a:r>
            <a:r>
              <a:rPr lang="en-IN" sz="1100" u="sng" dirty="0">
                <a:hlinkClick r:id="rId5" action="ppaction://hlinksldjump"/>
              </a:rPr>
              <a:t> Sprinkling System </a:t>
            </a:r>
            <a:r>
              <a:rPr lang="en-IN" sz="1100" u="sng" dirty="0"/>
              <a:t>to reduce the Coal dust in Operational area to comply with the GPCB/MoEF norms to prevent Dust pollution (timeline).</a:t>
            </a:r>
            <a:endParaRPr lang="en-IN" sz="1100" dirty="0"/>
          </a:p>
          <a:p>
            <a:pPr marL="146161" indent="-146161" algn="just"/>
            <a:r>
              <a:rPr lang="en-IN" sz="1100" dirty="0"/>
              <a:t>(E)    PTC India Ltd. is engaged as service operator for managing the electricity distribution business, advisory support, energy auditing and illumination survey, supervision &amp; capex planning at Deendayal Port for a period of 3 years.</a:t>
            </a:r>
          </a:p>
          <a:p>
            <a:pPr marL="228600" indent="-228600" algn="just">
              <a:buAutoNum type="alphaUcParenBoth" startAt="6"/>
            </a:pPr>
            <a:r>
              <a:rPr lang="en-US" sz="1100" dirty="0"/>
              <a:t>Comprehensive Pollution prevention measure for Coal  Handling  (Wind Screen, allocation of separate </a:t>
            </a:r>
            <a:r>
              <a:rPr lang="en-US" sz="1100" dirty="0" err="1"/>
              <a:t>stackyard</a:t>
            </a:r>
            <a:r>
              <a:rPr lang="en-US" sz="1100" dirty="0"/>
              <a:t>, sprinklers, Sweeping Machine, Mechanization)</a:t>
            </a:r>
            <a:endParaRPr lang="en-IN" sz="1100" dirty="0"/>
          </a:p>
        </p:txBody>
      </p:sp>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11. GREEN INITIATIVES</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287" y="716743"/>
            <a:ext cx="1462317" cy="286462"/>
          </a:xfrm>
          <a:prstGeom prst="rect">
            <a:avLst/>
          </a:prstGeom>
          <a:noFill/>
        </p:spPr>
        <p:txBody>
          <a:bodyPr wrap="square" lIns="77953" tIns="38976" rIns="77953" bIns="38976" rtlCol="0">
            <a:spAutoFit/>
          </a:bodyPr>
          <a:lstStyle/>
          <a:p>
            <a:pPr algn="ctr">
              <a:lnSpc>
                <a:spcPct val="90000"/>
              </a:lnSpc>
              <a:defRPr/>
            </a:pPr>
            <a:r>
              <a:rPr lang="en-US" sz="1500" b="1" spc="-43" dirty="0">
                <a:solidFill>
                  <a:srgbClr val="002060"/>
                </a:solidFill>
              </a:rPr>
              <a:t>ROADMAP:-</a:t>
            </a:r>
          </a:p>
        </p:txBody>
      </p:sp>
      <p:sp>
        <p:nvSpPr>
          <p:cNvPr id="10" name="TextBox 9"/>
          <p:cNvSpPr txBox="1"/>
          <p:nvPr/>
        </p:nvSpPr>
        <p:spPr>
          <a:xfrm>
            <a:off x="285720" y="432469"/>
            <a:ext cx="6786610" cy="355712"/>
          </a:xfrm>
          <a:prstGeom prst="rect">
            <a:avLst/>
          </a:prstGeom>
          <a:noFill/>
        </p:spPr>
        <p:txBody>
          <a:bodyPr wrap="square" lIns="77953" tIns="38976" rIns="77953" bIns="38976" rtlCol="0">
            <a:spAutoFit/>
          </a:bodyPr>
          <a:lstStyle/>
          <a:p>
            <a:pPr algn="just"/>
            <a:r>
              <a:rPr lang="en-US" sz="1500" b="1" spc="-43" dirty="0">
                <a:solidFill>
                  <a:srgbClr val="002060"/>
                </a:solidFill>
              </a:rPr>
              <a:t>VISION:</a:t>
            </a:r>
            <a:r>
              <a:rPr lang="en-US" b="1" dirty="0"/>
              <a:t>  </a:t>
            </a:r>
            <a:r>
              <a:rPr lang="en-US" sz="1400" b="1" dirty="0"/>
              <a:t>Developing Green Energy Source to minimize  environmental impact</a:t>
            </a:r>
            <a:r>
              <a:rPr lang="en-US" sz="1400" dirty="0"/>
              <a:t>.</a:t>
            </a:r>
            <a:endParaRPr lang="en-US" b="1" dirty="0"/>
          </a:p>
        </p:txBody>
      </p:sp>
      <p:pic>
        <p:nvPicPr>
          <p:cNvPr id="11" name="Content Placeholder 3" descr="C:\Users\ADMIN\Desktop\IMG20161129133318.jpg"/>
          <p:cNvPicPr>
            <a:picLocks noGrp="1"/>
          </p:cNvPicPr>
          <p:nvPr>
            <p:ph idx="4294967295"/>
          </p:nvPr>
        </p:nvPicPr>
        <p:blipFill>
          <a:blip r:embed="rId6" cstate="print"/>
          <a:srcRect/>
          <a:stretch>
            <a:fillRect/>
          </a:stretch>
        </p:blipFill>
        <p:spPr bwMode="auto">
          <a:xfrm>
            <a:off x="7148513" y="574675"/>
            <a:ext cx="1995487" cy="4094163"/>
          </a:xfrm>
          <a:prstGeom prst="rect">
            <a:avLst/>
          </a:prstGeom>
          <a:noFill/>
          <a:ln w="9525">
            <a:noFill/>
            <a:miter lim="800000"/>
            <a:headEnd/>
            <a:tailEnd/>
          </a:ln>
        </p:spPr>
      </p:pic>
    </p:spTree>
    <p:extLst>
      <p:ext uri="{BB962C8B-B14F-4D97-AF65-F5344CB8AC3E}">
        <p14:creationId xmlns:p14="http://schemas.microsoft.com/office/powerpoint/2010/main" val="3202849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12. LAND DEVELOPMENT</a:t>
            </a:r>
          </a:p>
        </p:txBody>
      </p:sp>
      <p:cxnSp>
        <p:nvCxnSpPr>
          <p:cNvPr id="21" name="Straight Connector 20"/>
          <p:cNvCxnSpPr/>
          <p:nvPr/>
        </p:nvCxnSpPr>
        <p:spPr>
          <a:xfrm>
            <a:off x="1699949" y="411891"/>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83768" y="1156992"/>
            <a:ext cx="2500997" cy="355712"/>
          </a:xfrm>
          <a:prstGeom prst="rect">
            <a:avLst/>
          </a:prstGeom>
          <a:noFill/>
        </p:spPr>
        <p:txBody>
          <a:bodyPr wrap="square" lIns="77953" tIns="38976" rIns="77953" bIns="38976" rtlCol="0">
            <a:spAutoFit/>
          </a:bodyPr>
          <a:lstStyle/>
          <a:p>
            <a:r>
              <a:rPr lang="en-US" b="1" u="sng" dirty="0">
                <a:solidFill>
                  <a:srgbClr val="002060"/>
                </a:solidFill>
                <a:latin typeface="Arial"/>
              </a:rPr>
              <a:t>ROADMAP:-</a:t>
            </a:r>
            <a:endParaRPr lang="en-US" b="1" dirty="0"/>
          </a:p>
        </p:txBody>
      </p:sp>
      <p:sp>
        <p:nvSpPr>
          <p:cNvPr id="10" name="TextBox 9"/>
          <p:cNvSpPr txBox="1"/>
          <p:nvPr/>
        </p:nvSpPr>
        <p:spPr>
          <a:xfrm>
            <a:off x="179512" y="544636"/>
            <a:ext cx="8572430" cy="740433"/>
          </a:xfrm>
          <a:prstGeom prst="rect">
            <a:avLst/>
          </a:prstGeom>
          <a:noFill/>
        </p:spPr>
        <p:txBody>
          <a:bodyPr wrap="square" lIns="77953" tIns="38976" rIns="77953" bIns="38976" rtlCol="0">
            <a:spAutoFit/>
          </a:bodyPr>
          <a:lstStyle/>
          <a:p>
            <a:pPr algn="just"/>
            <a:r>
              <a:rPr lang="en-US" sz="1500" b="1" spc="-43" dirty="0">
                <a:solidFill>
                  <a:srgbClr val="002060"/>
                </a:solidFill>
              </a:rPr>
              <a:t>VISION:- </a:t>
            </a:r>
            <a:r>
              <a:rPr lang="en-US" sz="1400" dirty="0"/>
              <a:t>Ensure optimum utilization of 46 Plots of vacant salt land, 4+7 Tank Farm Plots and 7 Other Port related activity plots for various purposes generating additional revenue of Rs.55.21 crores per year (for 30 years – Rs.1656.30 crores)</a:t>
            </a:r>
            <a:endParaRPr lang="en-US" b="1" dirty="0"/>
          </a:p>
        </p:txBody>
      </p:sp>
      <p:sp>
        <p:nvSpPr>
          <p:cNvPr id="9" name="Text Placeholder 8"/>
          <p:cNvSpPr txBox="1">
            <a:spLocks/>
          </p:cNvSpPr>
          <p:nvPr/>
        </p:nvSpPr>
        <p:spPr>
          <a:xfrm>
            <a:off x="91866" y="1288247"/>
            <a:ext cx="2122680" cy="294206"/>
          </a:xfrm>
          <a:prstGeom prst="rect">
            <a:avLst/>
          </a:prstGeom>
        </p:spPr>
        <p:txBody>
          <a:bodyPr vert="horz" lIns="0" tIns="38976" rIns="0" bIns="38976"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fontAlgn="auto"/>
            <a:r>
              <a:rPr lang="en-US" sz="1500" b="1" dirty="0">
                <a:solidFill>
                  <a:srgbClr val="002060"/>
                </a:solidFill>
              </a:rPr>
              <a:t>ESTATE MANAGEMENT</a:t>
            </a:r>
            <a:r>
              <a:rPr lang="en-US" sz="1500" b="1" dirty="0"/>
              <a:t>	</a:t>
            </a:r>
          </a:p>
        </p:txBody>
      </p:sp>
      <p:sp>
        <p:nvSpPr>
          <p:cNvPr id="12" name="Text Placeholder 10"/>
          <p:cNvSpPr txBox="1">
            <a:spLocks/>
          </p:cNvSpPr>
          <p:nvPr/>
        </p:nvSpPr>
        <p:spPr>
          <a:xfrm>
            <a:off x="179512" y="3476491"/>
            <a:ext cx="4500562" cy="285752"/>
          </a:xfrm>
          <a:prstGeom prst="rect">
            <a:avLst/>
          </a:prstGeom>
        </p:spPr>
        <p:txBody>
          <a:bodyPr lIns="77953" tIns="38976" rIns="77953" bIns="38976">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1400" b="1" dirty="0">
                <a:solidFill>
                  <a:srgbClr val="002060"/>
                </a:solidFill>
              </a:rPr>
              <a:t>LAND DEVELOPMENT FOR SMART TOWNSHIP</a:t>
            </a:r>
          </a:p>
        </p:txBody>
      </p:sp>
      <p:sp>
        <p:nvSpPr>
          <p:cNvPr id="4" name="Rectangle 3"/>
          <p:cNvSpPr/>
          <p:nvPr/>
        </p:nvSpPr>
        <p:spPr>
          <a:xfrm>
            <a:off x="-684584" y="4310608"/>
            <a:ext cx="5583390" cy="272612"/>
          </a:xfrm>
          <a:prstGeom prst="rect">
            <a:avLst/>
          </a:prstGeom>
        </p:spPr>
        <p:txBody>
          <a:bodyPr wrap="square" lIns="77953" tIns="38976" rIns="77953" bIns="38976">
            <a:spAutoFit/>
          </a:bodyPr>
          <a:lstStyle/>
          <a:p>
            <a:pPr algn="ctr">
              <a:lnSpc>
                <a:spcPct val="90000"/>
              </a:lnSpc>
              <a:defRPr/>
            </a:pPr>
            <a:r>
              <a:rPr lang="en-IN" sz="1400" dirty="0">
                <a:solidFill>
                  <a:srgbClr val="002060"/>
                </a:solidFill>
                <a:latin typeface="Arial"/>
                <a:hlinkClick r:id="rId3" action="ppaction://hlinksldjump"/>
              </a:rPr>
              <a:t>PARKING PLOT AT LIQUID STORAGE TANK</a:t>
            </a:r>
            <a:endParaRPr lang="en-IN" sz="1400" dirty="0">
              <a:solidFill>
                <a:srgbClr val="002060"/>
              </a:solidFill>
              <a:latin typeface="Arial"/>
            </a:endParaRPr>
          </a:p>
        </p:txBody>
      </p:sp>
      <p:graphicFrame>
        <p:nvGraphicFramePr>
          <p:cNvPr id="17" name="Table 16"/>
          <p:cNvGraphicFramePr>
            <a:graphicFrameLocks noGrp="1"/>
          </p:cNvGraphicFramePr>
          <p:nvPr>
            <p:extLst>
              <p:ext uri="{D42A27DB-BD31-4B8C-83A1-F6EECF244321}">
                <p14:modId xmlns:p14="http://schemas.microsoft.com/office/powerpoint/2010/main" val="1026377847"/>
              </p:ext>
            </p:extLst>
          </p:nvPr>
        </p:nvGraphicFramePr>
        <p:xfrm>
          <a:off x="437590" y="3778354"/>
          <a:ext cx="5142522" cy="236284"/>
        </p:xfrm>
        <a:graphic>
          <a:graphicData uri="http://schemas.openxmlformats.org/drawingml/2006/table">
            <a:tbl>
              <a:tblPr firstRow="1" bandRow="1">
                <a:tableStyleId>{5C22544A-7EE6-4342-B048-85BDC9FD1C3A}</a:tableStyleId>
              </a:tblPr>
              <a:tblGrid>
                <a:gridCol w="2101599">
                  <a:extLst>
                    <a:ext uri="{9D8B030D-6E8A-4147-A177-3AD203B41FA5}">
                      <a16:colId xmlns:a16="http://schemas.microsoft.com/office/drawing/2014/main" val="20000"/>
                    </a:ext>
                  </a:extLst>
                </a:gridCol>
                <a:gridCol w="3040923">
                  <a:extLst>
                    <a:ext uri="{9D8B030D-6E8A-4147-A177-3AD203B41FA5}">
                      <a16:colId xmlns:a16="http://schemas.microsoft.com/office/drawing/2014/main" val="20001"/>
                    </a:ext>
                  </a:extLst>
                </a:gridCol>
              </a:tblGrid>
              <a:tr h="228812">
                <a:tc>
                  <a:txBody>
                    <a:bodyPr/>
                    <a:lstStyle/>
                    <a:p>
                      <a:r>
                        <a:rPr lang="en-IN" sz="1100" b="0" kern="1200" dirty="0">
                          <a:solidFill>
                            <a:schemeClr val="dk1"/>
                          </a:solidFill>
                          <a:latin typeface="+mn-lt"/>
                          <a:ea typeface="+mn-ea"/>
                          <a:cs typeface="+mn-cs"/>
                        </a:rPr>
                        <a:t>Development</a:t>
                      </a:r>
                      <a:r>
                        <a:rPr lang="en-IN" sz="1100" b="0" kern="1200" baseline="0" dirty="0">
                          <a:solidFill>
                            <a:schemeClr val="dk1"/>
                          </a:solidFill>
                          <a:latin typeface="+mn-lt"/>
                          <a:ea typeface="+mn-ea"/>
                          <a:cs typeface="+mn-cs"/>
                        </a:rPr>
                        <a:t> of </a:t>
                      </a:r>
                      <a:r>
                        <a:rPr lang="en-IN" sz="1100" b="0" kern="1200" dirty="0">
                          <a:solidFill>
                            <a:schemeClr val="dk1"/>
                          </a:solidFill>
                          <a:latin typeface="+mn-lt"/>
                          <a:ea typeface="+mn-ea"/>
                          <a:cs typeface="+mn-cs"/>
                        </a:rPr>
                        <a:t>Smart</a:t>
                      </a:r>
                      <a:r>
                        <a:rPr lang="en-IN" sz="1100" b="0" kern="1200" baseline="0" dirty="0">
                          <a:solidFill>
                            <a:schemeClr val="dk1"/>
                          </a:solidFill>
                          <a:latin typeface="+mn-lt"/>
                          <a:ea typeface="+mn-ea"/>
                          <a:cs typeface="+mn-cs"/>
                        </a:rPr>
                        <a:t> Township</a:t>
                      </a:r>
                      <a:endParaRPr lang="en-IN" sz="1100" b="0" kern="1200" dirty="0">
                        <a:solidFill>
                          <a:schemeClr val="dk1"/>
                        </a:solidFill>
                        <a:latin typeface="+mn-lt"/>
                        <a:ea typeface="+mn-ea"/>
                        <a:cs typeface="+mn-cs"/>
                      </a:endParaRPr>
                    </a:p>
                  </a:txBody>
                  <a:tcPr marL="84406" marR="84406" marT="34322" marB="34322">
                    <a:solidFill>
                      <a:schemeClr val="accent1">
                        <a:lumMod val="40000"/>
                        <a:lumOff val="60000"/>
                      </a:schemeClr>
                    </a:solidFill>
                  </a:tcPr>
                </a:tc>
                <a:tc>
                  <a:txBody>
                    <a:bodyPr/>
                    <a:lstStyle/>
                    <a:p>
                      <a:r>
                        <a:rPr lang="en-US" sz="1100" kern="1200" noProof="0" dirty="0"/>
                        <a:t> Expected date of allotment of all plots – Dec ‘22.</a:t>
                      </a:r>
                      <a:endParaRPr lang="en-IN" sz="1100" b="1" kern="1200" dirty="0">
                        <a:solidFill>
                          <a:schemeClr val="dk1"/>
                        </a:solidFill>
                        <a:latin typeface="+mn-lt"/>
                        <a:ea typeface="+mn-ea"/>
                        <a:cs typeface="+mn-cs"/>
                      </a:endParaRPr>
                    </a:p>
                  </a:txBody>
                  <a:tcPr marL="84406" marR="84406" marT="34322" marB="34322"/>
                </a:tc>
                <a:extLst>
                  <a:ext uri="{0D108BD9-81ED-4DB2-BD59-A6C34878D82A}">
                    <a16:rowId xmlns:a16="http://schemas.microsoft.com/office/drawing/2014/main" val="10000"/>
                  </a:ext>
                </a:extLst>
              </a:tr>
            </a:tbl>
          </a:graphicData>
        </a:graphic>
      </p:graphicFrame>
      <p:pic>
        <p:nvPicPr>
          <p:cNvPr id="18" name="Picture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713" y="1285069"/>
            <a:ext cx="3106749" cy="337610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82905597"/>
              </p:ext>
            </p:extLst>
          </p:nvPr>
        </p:nvGraphicFramePr>
        <p:xfrm>
          <a:off x="357158" y="1566778"/>
          <a:ext cx="5087341" cy="1899657"/>
        </p:xfrm>
        <a:graphic>
          <a:graphicData uri="http://schemas.openxmlformats.org/drawingml/2006/table">
            <a:tbl>
              <a:tblPr firstRow="1" bandRow="1">
                <a:tableStyleId>{5C22544A-7EE6-4342-B048-85BDC9FD1C3A}</a:tableStyleId>
              </a:tblPr>
              <a:tblGrid>
                <a:gridCol w="2630666">
                  <a:extLst>
                    <a:ext uri="{9D8B030D-6E8A-4147-A177-3AD203B41FA5}">
                      <a16:colId xmlns:a16="http://schemas.microsoft.com/office/drawing/2014/main" val="560773527"/>
                    </a:ext>
                  </a:extLst>
                </a:gridCol>
                <a:gridCol w="1296144">
                  <a:extLst>
                    <a:ext uri="{9D8B030D-6E8A-4147-A177-3AD203B41FA5}">
                      <a16:colId xmlns:a16="http://schemas.microsoft.com/office/drawing/2014/main" val="570305010"/>
                    </a:ext>
                  </a:extLst>
                </a:gridCol>
                <a:gridCol w="1160531">
                  <a:extLst>
                    <a:ext uri="{9D8B030D-6E8A-4147-A177-3AD203B41FA5}">
                      <a16:colId xmlns:a16="http://schemas.microsoft.com/office/drawing/2014/main" val="2222767743"/>
                    </a:ext>
                  </a:extLst>
                </a:gridCol>
              </a:tblGrid>
              <a:tr h="310401">
                <a:tc>
                  <a:txBody>
                    <a:bodyPr/>
                    <a:lstStyle/>
                    <a:p>
                      <a:r>
                        <a:rPr lang="en-IN" dirty="0"/>
                        <a:t>LOCATION</a:t>
                      </a:r>
                    </a:p>
                  </a:txBody>
                  <a:tcPr/>
                </a:tc>
                <a:tc>
                  <a:txBody>
                    <a:bodyPr/>
                    <a:lstStyle/>
                    <a:p>
                      <a:r>
                        <a:rPr lang="en-IN" dirty="0"/>
                        <a:t>No. of Plots</a:t>
                      </a:r>
                    </a:p>
                  </a:txBody>
                  <a:tcPr/>
                </a:tc>
                <a:tc>
                  <a:txBody>
                    <a:bodyPr/>
                    <a:lstStyle/>
                    <a:p>
                      <a:r>
                        <a:rPr lang="en-IN" dirty="0"/>
                        <a:t>Timeline</a:t>
                      </a:r>
                    </a:p>
                  </a:txBody>
                  <a:tcPr/>
                </a:tc>
                <a:extLst>
                  <a:ext uri="{0D108BD9-81ED-4DB2-BD59-A6C34878D82A}">
                    <a16:rowId xmlns:a16="http://schemas.microsoft.com/office/drawing/2014/main" val="3148030183"/>
                  </a:ext>
                </a:extLst>
              </a:tr>
              <a:tr h="497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spc="-43" dirty="0">
                          <a:solidFill>
                            <a:srgbClr val="002060"/>
                          </a:solidFill>
                          <a:latin typeface="+mn-lt"/>
                          <a:ea typeface="+mn-ea"/>
                          <a:cs typeface="+mn-cs"/>
                        </a:rPr>
                        <a:t>SALT PLOTS</a:t>
                      </a:r>
                    </a:p>
                  </a:txBody>
                  <a:tcPr/>
                </a:tc>
                <a:tc>
                  <a:txBody>
                    <a:bodyPr/>
                    <a:lstStyle/>
                    <a:p>
                      <a:r>
                        <a:rPr lang="en-IN" sz="1400" dirty="0"/>
                        <a:t>46</a:t>
                      </a:r>
                    </a:p>
                  </a:txBody>
                  <a:tcPr/>
                </a:tc>
                <a:tc>
                  <a:txBody>
                    <a:bodyPr/>
                    <a:lstStyle/>
                    <a:p>
                      <a:r>
                        <a:rPr lang="en-IN" sz="1400" dirty="0"/>
                        <a:t>March-2019</a:t>
                      </a:r>
                    </a:p>
                  </a:txBody>
                  <a:tcPr/>
                </a:tc>
                <a:extLst>
                  <a:ext uri="{0D108BD9-81ED-4DB2-BD59-A6C34878D82A}">
                    <a16:rowId xmlns:a16="http://schemas.microsoft.com/office/drawing/2014/main" val="191153865"/>
                  </a:ext>
                </a:extLst>
              </a:tr>
              <a:tr h="439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spc="-43" dirty="0">
                          <a:solidFill>
                            <a:srgbClr val="002060"/>
                          </a:solidFill>
                          <a:latin typeface="+mn-lt"/>
                          <a:ea typeface="+mn-ea"/>
                          <a:cs typeface="+mn-cs"/>
                        </a:rPr>
                        <a:t>LIQUID TANK FARM PLOTS</a:t>
                      </a:r>
                      <a:endParaRPr lang="en-IN" sz="1400" dirty="0"/>
                    </a:p>
                  </a:txBody>
                  <a:tcPr/>
                </a:tc>
                <a:tc>
                  <a:txBody>
                    <a:bodyPr/>
                    <a:lstStyle/>
                    <a:p>
                      <a:r>
                        <a:rPr lang="en-IN" sz="1400" dirty="0"/>
                        <a:t>4+7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dirty="0"/>
                        <a:t>March-2019</a:t>
                      </a:r>
                    </a:p>
                    <a:p>
                      <a:endParaRPr lang="en-IN" sz="1400" dirty="0"/>
                    </a:p>
                  </a:txBody>
                  <a:tcPr/>
                </a:tc>
                <a:extLst>
                  <a:ext uri="{0D108BD9-81ED-4DB2-BD59-A6C34878D82A}">
                    <a16:rowId xmlns:a16="http://schemas.microsoft.com/office/drawing/2014/main" val="2880531486"/>
                  </a:ext>
                </a:extLst>
              </a:tr>
              <a:tr h="4584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spc="-43" dirty="0">
                          <a:solidFill>
                            <a:srgbClr val="002060"/>
                          </a:solidFill>
                          <a:latin typeface="+mn-lt"/>
                          <a:ea typeface="+mn-ea"/>
                          <a:cs typeface="+mn-cs"/>
                        </a:rPr>
                        <a:t>PORT RELATED ACTIVITY PLOTS</a:t>
                      </a:r>
                    </a:p>
                    <a:p>
                      <a:endParaRPr lang="en-IN" sz="1400" dirty="0"/>
                    </a:p>
                  </a:txBody>
                  <a:tcPr/>
                </a:tc>
                <a:tc>
                  <a:txBody>
                    <a:bodyPr/>
                    <a:lstStyle/>
                    <a:p>
                      <a:r>
                        <a:rPr lang="en-IN" sz="1400" dirty="0"/>
                        <a:t>7</a:t>
                      </a:r>
                    </a:p>
                  </a:txBody>
                  <a:tcPr/>
                </a:tc>
                <a:tc>
                  <a:txBody>
                    <a:bodyPr/>
                    <a:lstStyle/>
                    <a:p>
                      <a:r>
                        <a:rPr lang="en-IN" sz="1400" dirty="0"/>
                        <a:t>March-2019</a:t>
                      </a:r>
                    </a:p>
                  </a:txBody>
                  <a:tcPr/>
                </a:tc>
                <a:extLst>
                  <a:ext uri="{0D108BD9-81ED-4DB2-BD59-A6C34878D82A}">
                    <a16:rowId xmlns:a16="http://schemas.microsoft.com/office/drawing/2014/main" val="998236506"/>
                  </a:ext>
                </a:extLst>
              </a:tr>
            </a:tbl>
          </a:graphicData>
        </a:graphic>
      </p:graphicFrame>
      <p:sp>
        <p:nvSpPr>
          <p:cNvPr id="26" name="Title 1"/>
          <p:cNvSpPr txBox="1">
            <a:spLocks/>
          </p:cNvSpPr>
          <p:nvPr/>
        </p:nvSpPr>
        <p:spPr>
          <a:xfrm>
            <a:off x="2483768" y="3350017"/>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endParaRPr lang="en-IN" sz="2000" spc="-43" dirty="0">
              <a:solidFill>
                <a:srgbClr val="002060"/>
              </a:solidFill>
              <a:latin typeface="+mn-lt"/>
              <a:ea typeface="+mn-ea"/>
              <a:cs typeface="+mn-cs"/>
            </a:endParaRPr>
          </a:p>
        </p:txBody>
      </p:sp>
      <p:sp>
        <p:nvSpPr>
          <p:cNvPr id="27" name="Rectangle 26">
            <a:hlinkClick r:id="rId6" action="ppaction://hlinksldjump"/>
          </p:cNvPr>
          <p:cNvSpPr/>
          <p:nvPr/>
        </p:nvSpPr>
        <p:spPr>
          <a:xfrm>
            <a:off x="2612988" y="2056820"/>
            <a:ext cx="288032" cy="193049"/>
          </a:xfrm>
          <a:prstGeom prst="rect">
            <a:avLst/>
          </a:prstGeom>
          <a:solidFill>
            <a:srgbClr val="140F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Rectangle 28">
            <a:hlinkClick r:id="rId7" action="ppaction://hlinksldjump"/>
          </p:cNvPr>
          <p:cNvSpPr/>
          <p:nvPr/>
        </p:nvSpPr>
        <p:spPr>
          <a:xfrm>
            <a:off x="2606315" y="2530354"/>
            <a:ext cx="288032" cy="1930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Rectangle 29">
            <a:hlinkClick r:id="rId8" action="ppaction://hlinksldjump"/>
          </p:cNvPr>
          <p:cNvSpPr/>
          <p:nvPr/>
        </p:nvSpPr>
        <p:spPr>
          <a:xfrm>
            <a:off x="2621433" y="3073992"/>
            <a:ext cx="271141" cy="189657"/>
          </a:xfrm>
          <a:prstGeom prst="rect">
            <a:avLst/>
          </a:prstGeom>
          <a:solidFill>
            <a:srgbClr val="ED09D9"/>
          </a:solidFill>
          <a:ln>
            <a:solidFill>
              <a:srgbClr val="ED0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4220107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7410450" y="4787900"/>
            <a:ext cx="1733550" cy="357188"/>
          </a:xfrm>
        </p:spPr>
        <p:txBody>
          <a:bodyPr/>
          <a:lstStyle/>
          <a:p>
            <a:pPr>
              <a:defRPr/>
            </a:pPr>
            <a:fld id="{72B7F14C-8493-4937-8889-F3C4AF1D11BB}" type="slidenum">
              <a:rPr lang="en-IN" smtClean="0"/>
              <a:pPr>
                <a:defRPr/>
              </a:pPr>
              <a:t>22</a:t>
            </a:fld>
            <a:endParaRPr lang="en-IN"/>
          </a:p>
        </p:txBody>
      </p:sp>
      <p:graphicFrame>
        <p:nvGraphicFramePr>
          <p:cNvPr id="2" name="Table 1"/>
          <p:cNvGraphicFramePr>
            <a:graphicFrameLocks noGrp="1"/>
          </p:cNvGraphicFramePr>
          <p:nvPr>
            <p:extLst>
              <p:ext uri="{D42A27DB-BD31-4B8C-83A1-F6EECF244321}">
                <p14:modId xmlns:p14="http://schemas.microsoft.com/office/powerpoint/2010/main" val="4041011438"/>
              </p:ext>
            </p:extLst>
          </p:nvPr>
        </p:nvGraphicFramePr>
        <p:xfrm>
          <a:off x="116932" y="626703"/>
          <a:ext cx="8775548" cy="4181109"/>
        </p:xfrm>
        <a:graphic>
          <a:graphicData uri="http://schemas.openxmlformats.org/drawingml/2006/table">
            <a:tbl>
              <a:tblPr firstRow="1" bandRow="1">
                <a:tableStyleId>{5C22544A-7EE6-4342-B048-85BDC9FD1C3A}</a:tableStyleId>
              </a:tblPr>
              <a:tblGrid>
                <a:gridCol w="455680">
                  <a:extLst>
                    <a:ext uri="{9D8B030D-6E8A-4147-A177-3AD203B41FA5}">
                      <a16:colId xmlns:a16="http://schemas.microsoft.com/office/drawing/2014/main" val="3132700110"/>
                    </a:ext>
                  </a:extLst>
                </a:gridCol>
                <a:gridCol w="3954554">
                  <a:extLst>
                    <a:ext uri="{9D8B030D-6E8A-4147-A177-3AD203B41FA5}">
                      <a16:colId xmlns:a16="http://schemas.microsoft.com/office/drawing/2014/main" val="3068167520"/>
                    </a:ext>
                  </a:extLst>
                </a:gridCol>
                <a:gridCol w="2182657">
                  <a:extLst>
                    <a:ext uri="{9D8B030D-6E8A-4147-A177-3AD203B41FA5}">
                      <a16:colId xmlns:a16="http://schemas.microsoft.com/office/drawing/2014/main" val="1074947385"/>
                    </a:ext>
                  </a:extLst>
                </a:gridCol>
                <a:gridCol w="2182657">
                  <a:extLst>
                    <a:ext uri="{9D8B030D-6E8A-4147-A177-3AD203B41FA5}">
                      <a16:colId xmlns:a16="http://schemas.microsoft.com/office/drawing/2014/main" val="563732995"/>
                    </a:ext>
                  </a:extLst>
                </a:gridCol>
              </a:tblGrid>
              <a:tr h="29339">
                <a:tc>
                  <a:txBody>
                    <a:bodyPr/>
                    <a:lstStyle/>
                    <a:p>
                      <a:pPr>
                        <a:lnSpc>
                          <a:spcPct val="115000"/>
                        </a:lnSpc>
                        <a:spcAft>
                          <a:spcPts val="0"/>
                        </a:spcAft>
                      </a:pPr>
                      <a:r>
                        <a:rPr lang="en-GB" sz="1400" dirty="0" smtClean="0">
                          <a:effectLst/>
                          <a:latin typeface="+mn-lt"/>
                          <a:ea typeface="+mn-ea"/>
                          <a:cs typeface="+mn-cs"/>
                        </a:rPr>
                        <a:t>S No</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GB" sz="1400" dirty="0">
                          <a:effectLst/>
                        </a:rPr>
                        <a:t>Name of the Project </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IN" sz="1400" dirty="0" smtClean="0">
                          <a:effectLst/>
                          <a:latin typeface="Calibri" panose="020F0502020204030204" pitchFamily="34" charset="0"/>
                          <a:ea typeface="Times New Roman" panose="02020603050405020304" pitchFamily="18" charset="0"/>
                          <a:cs typeface="Mangal"/>
                        </a:rPr>
                        <a:t>Salient</a:t>
                      </a:r>
                      <a:r>
                        <a:rPr lang="en-IN" sz="1400" baseline="0" dirty="0" smtClean="0">
                          <a:effectLst/>
                          <a:latin typeface="Calibri" panose="020F0502020204030204" pitchFamily="34" charset="0"/>
                          <a:ea typeface="Times New Roman" panose="02020603050405020304" pitchFamily="18" charset="0"/>
                          <a:cs typeface="Mangal"/>
                        </a:rPr>
                        <a:t> Features</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GB" sz="1400" dirty="0" smtClean="0">
                          <a:effectLst/>
                          <a:latin typeface="+mn-lt"/>
                          <a:ea typeface="+mn-ea"/>
                          <a:cs typeface="+mn-cs"/>
                        </a:rPr>
                        <a:t>Status</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extLst>
                  <a:ext uri="{0D108BD9-81ED-4DB2-BD59-A6C34878D82A}">
                    <a16:rowId xmlns:a16="http://schemas.microsoft.com/office/drawing/2014/main" val="2761220641"/>
                  </a:ext>
                </a:extLst>
              </a:tr>
              <a:tr h="427146">
                <a:tc>
                  <a:txBody>
                    <a:bodyPr/>
                    <a:lstStyle/>
                    <a:p>
                      <a:pPr>
                        <a:lnSpc>
                          <a:spcPct val="115000"/>
                        </a:lnSpc>
                        <a:spcAft>
                          <a:spcPts val="0"/>
                        </a:spcAft>
                      </a:pPr>
                      <a:r>
                        <a:rPr lang="en-GB" sz="1200" dirty="0">
                          <a:effectLst/>
                        </a:rPr>
                        <a:t>1.</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Construction of 14th Berth for Multipurpose Cargo (Other than Liquid/Container), Kandla</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1000"/>
                        </a:spcAft>
                        <a:tabLst>
                          <a:tab pos="948690" algn="l"/>
                        </a:tabLst>
                      </a:pPr>
                      <a:r>
                        <a:rPr lang="en-GB" sz="1200" kern="1200" baseline="0" dirty="0" smtClean="0">
                          <a:solidFill>
                            <a:schemeClr val="dk1"/>
                          </a:solidFill>
                          <a:effectLst/>
                          <a:latin typeface="Calibri" panose="020F0502020204030204" pitchFamily="34" charset="0"/>
                          <a:ea typeface="Times New Roman" panose="02020603050405020304" pitchFamily="18" charset="0"/>
                          <a:cs typeface="Mangal"/>
                        </a:rPr>
                        <a:t>Cost : Rs </a:t>
                      </a:r>
                      <a:r>
                        <a:rPr lang="en-GB" sz="1200" kern="1200" baseline="0" dirty="0">
                          <a:solidFill>
                            <a:schemeClr val="dk1"/>
                          </a:solidFill>
                          <a:effectLst/>
                          <a:latin typeface="Calibri" panose="020F0502020204030204" pitchFamily="34" charset="0"/>
                          <a:ea typeface="Times New Roman" panose="02020603050405020304" pitchFamily="18" charset="0"/>
                          <a:cs typeface="Mangal"/>
                        </a:rPr>
                        <a:t>138.28 Cr. </a:t>
                      </a:r>
                      <a:r>
                        <a:rPr lang="en-GB" sz="1200" kern="1200" baseline="0" dirty="0" smtClean="0">
                          <a:solidFill>
                            <a:schemeClr val="dk1"/>
                          </a:solidFill>
                          <a:effectLst/>
                          <a:latin typeface="Calibri" panose="020F0502020204030204" pitchFamily="34" charset="0"/>
                          <a:ea typeface="Times New Roman" panose="02020603050405020304" pitchFamily="18" charset="0"/>
                          <a:cs typeface="Mangal"/>
                        </a:rPr>
                        <a:t>4.5 MMTPA</a:t>
                      </a:r>
                      <a:endParaRPr lang="en-IN" sz="1200" kern="1200" baseline="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To</a:t>
                      </a:r>
                      <a:r>
                        <a:rPr lang="en-IN" sz="1200" baseline="0" dirty="0" smtClean="0">
                          <a:effectLst/>
                          <a:latin typeface="Calibri" panose="020F0502020204030204" pitchFamily="34" charset="0"/>
                          <a:ea typeface="Times New Roman" panose="02020603050405020304" pitchFamily="18" charset="0"/>
                          <a:cs typeface="Mangal"/>
                        </a:rPr>
                        <a:t> be completed by </a:t>
                      </a:r>
                      <a:r>
                        <a:rPr lang="en-IN" sz="1200" dirty="0" smtClean="0">
                          <a:effectLst/>
                          <a:latin typeface="Calibri" panose="020F0502020204030204" pitchFamily="34" charset="0"/>
                          <a:ea typeface="Times New Roman" panose="02020603050405020304" pitchFamily="18" charset="0"/>
                          <a:cs typeface="Mangal"/>
                        </a:rPr>
                        <a:t>May</a:t>
                      </a:r>
                      <a:r>
                        <a:rPr lang="en-IN" sz="1200" baseline="0" dirty="0" smtClean="0">
                          <a:effectLst/>
                          <a:latin typeface="Calibri" panose="020F0502020204030204" pitchFamily="34" charset="0"/>
                          <a:ea typeface="Times New Roman" panose="02020603050405020304" pitchFamily="18" charset="0"/>
                          <a:cs typeface="Mangal"/>
                        </a:rPr>
                        <a:t> 2019(65 % complete)</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372114548"/>
                  </a:ext>
                </a:extLst>
              </a:tr>
              <a:tr h="387271">
                <a:tc>
                  <a:txBody>
                    <a:bodyPr/>
                    <a:lstStyle/>
                    <a:p>
                      <a:pPr>
                        <a:lnSpc>
                          <a:spcPct val="115000"/>
                        </a:lnSpc>
                        <a:spcAft>
                          <a:spcPts val="0"/>
                        </a:spcAft>
                      </a:pPr>
                      <a:r>
                        <a:rPr lang="en-GB" sz="1200" dirty="0">
                          <a:effectLst/>
                        </a:rPr>
                        <a:t>2.</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Construction of 16th Berth for Multipurpose Cargo (Other than Liquid/Container), Kandla</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1000"/>
                        </a:spcAft>
                      </a:pPr>
                      <a:r>
                        <a:rPr lang="en-GB" sz="1200" kern="1200" baseline="0" dirty="0" smtClean="0">
                          <a:solidFill>
                            <a:schemeClr val="dk1"/>
                          </a:solidFill>
                          <a:effectLst/>
                          <a:latin typeface="Calibri" panose="020F0502020204030204" pitchFamily="34" charset="0"/>
                          <a:ea typeface="Times New Roman" panose="02020603050405020304" pitchFamily="18" charset="0"/>
                          <a:cs typeface="Mangal"/>
                        </a:rPr>
                        <a:t>Cost : Rs 131.5 Cr. 4.5 MMTPA </a:t>
                      </a:r>
                      <a:endParaRPr lang="en-IN" sz="1200" kern="1200" baseline="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marL="0" marR="0" indent="0" algn="l" defTabSz="1218072" rtl="0" eaLnBrk="1" fontAlgn="auto" latinLnBrk="0" hangingPunct="1">
                        <a:lnSpc>
                          <a:spcPct val="115000"/>
                        </a:lnSpc>
                        <a:spcBef>
                          <a:spcPts val="0"/>
                        </a:spcBef>
                        <a:spcAft>
                          <a:spcPts val="0"/>
                        </a:spcAft>
                        <a:buClrTx/>
                        <a:buSzTx/>
                        <a:buFontTx/>
                        <a:buNone/>
                        <a:tabLst/>
                        <a:defRPr/>
                      </a:pPr>
                      <a:r>
                        <a:rPr lang="en-IN" sz="1200" dirty="0" smtClean="0">
                          <a:effectLst/>
                          <a:latin typeface="Calibri" panose="020F0502020204030204" pitchFamily="34" charset="0"/>
                          <a:ea typeface="Times New Roman" panose="02020603050405020304" pitchFamily="18" charset="0"/>
                          <a:cs typeface="Mangal"/>
                        </a:rPr>
                        <a:t>To</a:t>
                      </a:r>
                      <a:r>
                        <a:rPr lang="en-IN" sz="1200" baseline="0" dirty="0" smtClean="0">
                          <a:effectLst/>
                          <a:latin typeface="Calibri" panose="020F0502020204030204" pitchFamily="34" charset="0"/>
                          <a:ea typeface="Times New Roman" panose="02020603050405020304" pitchFamily="18" charset="0"/>
                          <a:cs typeface="Mangal"/>
                        </a:rPr>
                        <a:t> be completed by </a:t>
                      </a:r>
                      <a:r>
                        <a:rPr lang="en-IN" sz="1200" dirty="0" smtClean="0">
                          <a:effectLst/>
                          <a:latin typeface="Calibri" panose="020F0502020204030204" pitchFamily="34" charset="0"/>
                          <a:ea typeface="Times New Roman" panose="02020603050405020304" pitchFamily="18" charset="0"/>
                          <a:cs typeface="Mangal"/>
                        </a:rPr>
                        <a:t>May</a:t>
                      </a:r>
                      <a:r>
                        <a:rPr lang="en-IN" sz="1200" baseline="0" dirty="0" smtClean="0">
                          <a:effectLst/>
                          <a:latin typeface="Calibri" panose="020F0502020204030204" pitchFamily="34" charset="0"/>
                          <a:ea typeface="Times New Roman" panose="02020603050405020304" pitchFamily="18" charset="0"/>
                          <a:cs typeface="Mangal"/>
                        </a:rPr>
                        <a:t> 2019(60 % complete)</a:t>
                      </a:r>
                      <a:endParaRPr lang="en-IN" sz="1200" dirty="0" smtClean="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4150396374"/>
                  </a:ext>
                </a:extLst>
              </a:tr>
              <a:tr h="774543">
                <a:tc>
                  <a:txBody>
                    <a:bodyPr/>
                    <a:lstStyle/>
                    <a:p>
                      <a:pPr>
                        <a:lnSpc>
                          <a:spcPct val="115000"/>
                        </a:lnSpc>
                        <a:spcAft>
                          <a:spcPts val="0"/>
                        </a:spcAft>
                      </a:pPr>
                      <a:r>
                        <a:rPr lang="en-GB" sz="1200" dirty="0">
                          <a:effectLst/>
                        </a:rPr>
                        <a:t>3.</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Development of Smart Industrial Port City (SIPC) at Kandla – Gandhidham – Adipur Complex</a:t>
                      </a:r>
                      <a:endParaRPr lang="en-IN" sz="1200" dirty="0">
                        <a:effectLst/>
                      </a:endParaRPr>
                    </a:p>
                    <a:p>
                      <a:pPr>
                        <a:lnSpc>
                          <a:spcPct val="115000"/>
                        </a:lnSpc>
                        <a:spcAft>
                          <a:spcPts val="0"/>
                        </a:spcAft>
                      </a:pPr>
                      <a:r>
                        <a:rPr lang="en-GB" sz="1200" dirty="0">
                          <a:effectLst/>
                        </a:rPr>
                        <a:t> </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1.Residential &amp; commercial:</a:t>
                      </a:r>
                      <a:r>
                        <a:rPr lang="en-IN" sz="1200" baseline="0" dirty="0" smtClean="0">
                          <a:effectLst/>
                          <a:latin typeface="Calibri" panose="020F0502020204030204" pitchFamily="34" charset="0"/>
                          <a:ea typeface="Times New Roman" panose="02020603050405020304" pitchFamily="18" charset="0"/>
                          <a:cs typeface="Mangal"/>
                        </a:rPr>
                        <a:t> 580Acr 2.Industrial Area: 800 acres</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baseline="0" dirty="0" smtClean="0">
                          <a:effectLst/>
                          <a:latin typeface="Calibri" panose="020F0502020204030204" pitchFamily="34" charset="0"/>
                          <a:ea typeface="Times New Roman" panose="02020603050405020304" pitchFamily="18" charset="0"/>
                          <a:cs typeface="Mangal"/>
                        </a:rPr>
                        <a:t>E- auction done for 52 acres of land in location 2 (Emami’s bid the highest)</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1498336841"/>
                  </a:ext>
                </a:extLst>
              </a:tr>
              <a:tr h="393116">
                <a:tc>
                  <a:txBody>
                    <a:bodyPr/>
                    <a:lstStyle/>
                    <a:p>
                      <a:pPr>
                        <a:lnSpc>
                          <a:spcPct val="115000"/>
                        </a:lnSpc>
                        <a:spcAft>
                          <a:spcPts val="0"/>
                        </a:spcAft>
                      </a:pPr>
                      <a:r>
                        <a:rPr lang="en-GB" sz="1200" dirty="0">
                          <a:effectLst/>
                        </a:rPr>
                        <a:t>4.</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The providing rail connectivity to berth No. 13,14,15 &amp; 16 from take off point to Western end of berth</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Cost: Rs. 109.03 Cr.</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To be completed by</a:t>
                      </a:r>
                      <a:r>
                        <a:rPr lang="en-IN" sz="1200" baseline="0" dirty="0" smtClean="0">
                          <a:effectLst/>
                          <a:latin typeface="Calibri" panose="020F0502020204030204" pitchFamily="34" charset="0"/>
                          <a:ea typeface="Times New Roman" panose="02020603050405020304" pitchFamily="18" charset="0"/>
                          <a:cs typeface="Mangal"/>
                        </a:rPr>
                        <a:t> Sep 2019 ( Execution: IPRCL)</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805681399"/>
                  </a:ext>
                </a:extLst>
              </a:tr>
              <a:tr h="580907">
                <a:tc>
                  <a:txBody>
                    <a:bodyPr/>
                    <a:lstStyle/>
                    <a:p>
                      <a:pPr>
                        <a:lnSpc>
                          <a:spcPct val="115000"/>
                        </a:lnSpc>
                        <a:spcAft>
                          <a:spcPts val="0"/>
                        </a:spcAft>
                      </a:pPr>
                      <a:r>
                        <a:rPr lang="en-GB" sz="1200" dirty="0">
                          <a:effectLst/>
                        </a:rPr>
                        <a:t>5.</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Construction of Oil Jetty no 7 through internal resources.</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1000"/>
                        </a:spcAft>
                      </a:pPr>
                      <a:r>
                        <a:rPr lang="en-GB" sz="1200" kern="1200" baseline="0" dirty="0" smtClean="0">
                          <a:solidFill>
                            <a:schemeClr val="dk1"/>
                          </a:solidFill>
                          <a:effectLst/>
                          <a:latin typeface="Calibri" panose="020F0502020204030204" pitchFamily="34" charset="0"/>
                          <a:ea typeface="Times New Roman" panose="02020603050405020304" pitchFamily="18" charset="0"/>
                          <a:cs typeface="Mangal"/>
                        </a:rPr>
                        <a:t>Cost: Rs </a:t>
                      </a:r>
                      <a:r>
                        <a:rPr lang="en-GB" sz="1200" kern="1200" baseline="0" dirty="0">
                          <a:solidFill>
                            <a:schemeClr val="dk1"/>
                          </a:solidFill>
                          <a:effectLst/>
                          <a:latin typeface="Calibri" panose="020F0502020204030204" pitchFamily="34" charset="0"/>
                          <a:ea typeface="Times New Roman" panose="02020603050405020304" pitchFamily="18" charset="0"/>
                          <a:cs typeface="Mangal"/>
                        </a:rPr>
                        <a:t>42.40 </a:t>
                      </a:r>
                      <a:r>
                        <a:rPr lang="en-GB" sz="1200" kern="1200" baseline="0" dirty="0" smtClean="0">
                          <a:solidFill>
                            <a:schemeClr val="dk1"/>
                          </a:solidFill>
                          <a:effectLst/>
                          <a:latin typeface="Calibri" panose="020F0502020204030204" pitchFamily="34" charset="0"/>
                          <a:ea typeface="Times New Roman" panose="02020603050405020304" pitchFamily="18" charset="0"/>
                          <a:cs typeface="Mangal"/>
                        </a:rPr>
                        <a:t>Cr    </a:t>
                      </a: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2 MMTPA</a:t>
                      </a:r>
                      <a:endParaRPr lang="en-IN" sz="1200" kern="1200" baseline="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CRZ and Environmental Clearance are awaited due to the NGT Order dated 22.11.2017</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4180821658"/>
                  </a:ext>
                </a:extLst>
              </a:tr>
              <a:tr h="387271">
                <a:tc>
                  <a:txBody>
                    <a:bodyPr/>
                    <a:lstStyle/>
                    <a:p>
                      <a:pPr>
                        <a:lnSpc>
                          <a:spcPct val="115000"/>
                        </a:lnSpc>
                        <a:spcAft>
                          <a:spcPts val="0"/>
                        </a:spcAft>
                      </a:pPr>
                      <a:r>
                        <a:rPr lang="en-GB" sz="1200" dirty="0">
                          <a:effectLst/>
                        </a:rPr>
                        <a:t>6.</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Construction of Oil Jetty no 8 through internal resources.</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Cost: Rs.150 Cr.    </a:t>
                      </a:r>
                      <a:br>
                        <a:rPr lang="en-IN" sz="1200" dirty="0" smtClean="0">
                          <a:effectLst/>
                          <a:latin typeface="Calibri" panose="020F0502020204030204" pitchFamily="34" charset="0"/>
                          <a:ea typeface="Times New Roman" panose="02020603050405020304" pitchFamily="18" charset="0"/>
                          <a:cs typeface="Mangal"/>
                        </a:rPr>
                      </a:br>
                      <a:r>
                        <a:rPr lang="en-IN" sz="1200" dirty="0" smtClean="0">
                          <a:effectLst/>
                          <a:latin typeface="Calibri" panose="020F0502020204030204" pitchFamily="34" charset="0"/>
                          <a:ea typeface="Times New Roman" panose="02020603050405020304" pitchFamily="18" charset="0"/>
                          <a:cs typeface="Mangal"/>
                        </a:rPr>
                        <a:t>3.5 MMTPA</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Award of work subject to Environmental Clearance.</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284225904"/>
                  </a:ext>
                </a:extLst>
              </a:tr>
              <a:tr h="774543">
                <a:tc>
                  <a:txBody>
                    <a:bodyPr/>
                    <a:lstStyle/>
                    <a:p>
                      <a:pPr>
                        <a:lnSpc>
                          <a:spcPct val="115000"/>
                        </a:lnSpc>
                        <a:spcAft>
                          <a:spcPts val="0"/>
                        </a:spcAft>
                      </a:pPr>
                      <a:r>
                        <a:rPr lang="en-GB" sz="1200" dirty="0">
                          <a:effectLst/>
                        </a:rPr>
                        <a:t>7.</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dirty="0">
                          <a:effectLst/>
                        </a:rPr>
                        <a:t>Replacement &amp; Revamping of Pipeline Network at Oil Jetty area, </a:t>
                      </a:r>
                      <a:r>
                        <a:rPr lang="en-GB" sz="1200" dirty="0" err="1">
                          <a:effectLst/>
                        </a:rPr>
                        <a:t>Kandla</a:t>
                      </a:r>
                      <a:r>
                        <a:rPr lang="en-GB" sz="1200" dirty="0">
                          <a:effectLst/>
                        </a:rPr>
                        <a:t>-(Rationalization of Pipelines)</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Cost: Rs170.42 Cr. </a:t>
                      </a:r>
                      <a:br>
                        <a:rPr lang="en-IN" sz="1200" dirty="0" smtClean="0">
                          <a:effectLst/>
                          <a:latin typeface="Calibri" panose="020F0502020204030204" pitchFamily="34" charset="0"/>
                          <a:ea typeface="Times New Roman" panose="02020603050405020304" pitchFamily="18" charset="0"/>
                          <a:cs typeface="Mangal"/>
                        </a:rPr>
                      </a:br>
                      <a:r>
                        <a:rPr lang="en-IN" sz="1200" dirty="0" smtClean="0">
                          <a:effectLst/>
                          <a:latin typeface="Calibri" panose="020F0502020204030204" pitchFamily="34" charset="0"/>
                          <a:ea typeface="Times New Roman" panose="02020603050405020304" pitchFamily="18" charset="0"/>
                          <a:cs typeface="Mangal"/>
                        </a:rPr>
                        <a:t>Increased capacity</a:t>
                      </a:r>
                      <a:r>
                        <a:rPr lang="en-IN" sz="1200" baseline="0" dirty="0" smtClean="0">
                          <a:effectLst/>
                          <a:latin typeface="Calibri" panose="020F0502020204030204" pitchFamily="34" charset="0"/>
                          <a:ea typeface="Times New Roman" panose="02020603050405020304" pitchFamily="18" charset="0"/>
                          <a:cs typeface="Mangal"/>
                        </a:rPr>
                        <a:t> of 2MMT</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Environment Clearance work has been also awarded to MECON Ltd. dated 23.02.2018, to</a:t>
                      </a:r>
                      <a:r>
                        <a:rPr lang="en-IN" sz="1200" baseline="0" dirty="0" smtClean="0">
                          <a:effectLst/>
                          <a:latin typeface="Calibri" panose="020F0502020204030204" pitchFamily="34" charset="0"/>
                          <a:ea typeface="Times New Roman" panose="02020603050405020304" pitchFamily="18" charset="0"/>
                          <a:cs typeface="Mangal"/>
                        </a:rPr>
                        <a:t> be completed in 2 years after EC</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725122326"/>
                  </a:ext>
                </a:extLst>
              </a:tr>
            </a:tbl>
          </a:graphicData>
        </a:graphic>
      </p:graphicFrame>
      <p:sp>
        <p:nvSpPr>
          <p:cNvPr id="6"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PORT’S MAJOR DEVELOPMENT PROJECTS</a:t>
            </a:r>
          </a:p>
        </p:txBody>
      </p:sp>
    </p:spTree>
    <p:extLst>
      <p:ext uri="{BB962C8B-B14F-4D97-AF65-F5344CB8AC3E}">
        <p14:creationId xmlns:p14="http://schemas.microsoft.com/office/powerpoint/2010/main" val="3200392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7410450" y="4787900"/>
            <a:ext cx="1733550" cy="357188"/>
          </a:xfrm>
        </p:spPr>
        <p:txBody>
          <a:bodyPr/>
          <a:lstStyle/>
          <a:p>
            <a:pPr>
              <a:defRPr/>
            </a:pPr>
            <a:fld id="{72B7F14C-8493-4937-8889-F3C4AF1D11BB}" type="slidenum">
              <a:rPr lang="en-IN" smtClean="0"/>
              <a:pPr>
                <a:defRPr/>
              </a:pPr>
              <a:t>23</a:t>
            </a:fld>
            <a:endParaRPr lang="en-IN"/>
          </a:p>
        </p:txBody>
      </p:sp>
      <p:cxnSp>
        <p:nvCxnSpPr>
          <p:cNvPr id="9" name="Straight Connector 8"/>
          <p:cNvCxnSpPr/>
          <p:nvPr/>
        </p:nvCxnSpPr>
        <p:spPr>
          <a:xfrm>
            <a:off x="411633" y="521494"/>
            <a:ext cx="832073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771810513"/>
              </p:ext>
            </p:extLst>
          </p:nvPr>
        </p:nvGraphicFramePr>
        <p:xfrm>
          <a:off x="71085" y="475432"/>
          <a:ext cx="8930737" cy="4596194"/>
        </p:xfrm>
        <a:graphic>
          <a:graphicData uri="http://schemas.openxmlformats.org/drawingml/2006/table">
            <a:tbl>
              <a:tblPr firstRow="1" bandRow="1">
                <a:tableStyleId>{5C22544A-7EE6-4342-B048-85BDC9FD1C3A}</a:tableStyleId>
              </a:tblPr>
              <a:tblGrid>
                <a:gridCol w="423455">
                  <a:extLst>
                    <a:ext uri="{9D8B030D-6E8A-4147-A177-3AD203B41FA5}">
                      <a16:colId xmlns:a16="http://schemas.microsoft.com/office/drawing/2014/main" val="3132700110"/>
                    </a:ext>
                  </a:extLst>
                </a:gridCol>
                <a:gridCol w="3096886">
                  <a:extLst>
                    <a:ext uri="{9D8B030D-6E8A-4147-A177-3AD203B41FA5}">
                      <a16:colId xmlns:a16="http://schemas.microsoft.com/office/drawing/2014/main" val="3068167520"/>
                    </a:ext>
                  </a:extLst>
                </a:gridCol>
                <a:gridCol w="2348726">
                  <a:extLst>
                    <a:ext uri="{9D8B030D-6E8A-4147-A177-3AD203B41FA5}">
                      <a16:colId xmlns:a16="http://schemas.microsoft.com/office/drawing/2014/main" val="1074947385"/>
                    </a:ext>
                  </a:extLst>
                </a:gridCol>
                <a:gridCol w="3061670">
                  <a:extLst>
                    <a:ext uri="{9D8B030D-6E8A-4147-A177-3AD203B41FA5}">
                      <a16:colId xmlns:a16="http://schemas.microsoft.com/office/drawing/2014/main" val="919000815"/>
                    </a:ext>
                  </a:extLst>
                </a:gridCol>
              </a:tblGrid>
              <a:tr h="240172">
                <a:tc>
                  <a:txBody>
                    <a:bodyPr/>
                    <a:lstStyle/>
                    <a:p>
                      <a:pPr>
                        <a:lnSpc>
                          <a:spcPct val="115000"/>
                        </a:lnSpc>
                        <a:spcAft>
                          <a:spcPts val="0"/>
                        </a:spcAft>
                      </a:pPr>
                      <a:r>
                        <a:rPr lang="en-GB" sz="1400" dirty="0" smtClean="0">
                          <a:effectLst/>
                          <a:latin typeface="+mn-lt"/>
                          <a:ea typeface="+mn-ea"/>
                          <a:cs typeface="+mn-cs"/>
                        </a:rPr>
                        <a:t>S No</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GB" sz="1400" dirty="0">
                          <a:effectLst/>
                        </a:rPr>
                        <a:t>Name of the Project </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IN" sz="1400" dirty="0" smtClean="0">
                          <a:effectLst/>
                          <a:latin typeface="Calibri" panose="020F0502020204030204" pitchFamily="34" charset="0"/>
                          <a:ea typeface="Times New Roman" panose="02020603050405020304" pitchFamily="18" charset="0"/>
                          <a:cs typeface="Mangal"/>
                        </a:rPr>
                        <a:t>Salient</a:t>
                      </a:r>
                      <a:r>
                        <a:rPr lang="en-IN" sz="1400" baseline="0" dirty="0" smtClean="0">
                          <a:effectLst/>
                          <a:latin typeface="Calibri" panose="020F0502020204030204" pitchFamily="34" charset="0"/>
                          <a:ea typeface="Times New Roman" panose="02020603050405020304" pitchFamily="18" charset="0"/>
                          <a:cs typeface="Mangal"/>
                        </a:rPr>
                        <a:t> Features</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tc>
                  <a:txBody>
                    <a:bodyPr/>
                    <a:lstStyle/>
                    <a:p>
                      <a:pPr>
                        <a:lnSpc>
                          <a:spcPct val="115000"/>
                        </a:lnSpc>
                        <a:spcAft>
                          <a:spcPts val="0"/>
                        </a:spcAft>
                      </a:pPr>
                      <a:r>
                        <a:rPr lang="en-GB" sz="1400" dirty="0" smtClean="0">
                          <a:effectLst/>
                          <a:latin typeface="+mn-lt"/>
                          <a:ea typeface="+mn-ea"/>
                          <a:cs typeface="+mn-cs"/>
                        </a:rPr>
                        <a:t>Status</a:t>
                      </a:r>
                      <a:endParaRPr lang="en-IN" sz="1400" dirty="0">
                        <a:effectLst/>
                        <a:latin typeface="Calibri" panose="020F0502020204030204" pitchFamily="34" charset="0"/>
                        <a:ea typeface="Times New Roman" panose="02020603050405020304" pitchFamily="18" charset="0"/>
                        <a:cs typeface="Mangal"/>
                      </a:endParaRPr>
                    </a:p>
                  </a:txBody>
                  <a:tcPr marL="33884" marR="33884" marT="0" marB="0">
                    <a:solidFill>
                      <a:srgbClr val="002060"/>
                    </a:solidFill>
                  </a:tcPr>
                </a:tc>
                <a:extLst>
                  <a:ext uri="{0D108BD9-81ED-4DB2-BD59-A6C34878D82A}">
                    <a16:rowId xmlns:a16="http://schemas.microsoft.com/office/drawing/2014/main" val="2761220641"/>
                  </a:ext>
                </a:extLst>
              </a:tr>
              <a:tr h="341167">
                <a:tc>
                  <a:txBody>
                    <a:bodyPr/>
                    <a:lstStyle/>
                    <a:p>
                      <a:pPr>
                        <a:lnSpc>
                          <a:spcPct val="115000"/>
                        </a:lnSpc>
                        <a:spcAft>
                          <a:spcPts val="0"/>
                        </a:spcAft>
                      </a:pPr>
                      <a:r>
                        <a:rPr lang="en-GB" sz="1200" dirty="0" smtClean="0">
                          <a:effectLst/>
                          <a:latin typeface="+mn-lt"/>
                          <a:ea typeface="+mn-ea"/>
                          <a:cs typeface="+mn-cs"/>
                        </a:rPr>
                        <a:t>8</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Construction of </a:t>
                      </a:r>
                      <a:r>
                        <a:rPr lang="en-GB" sz="1200" kern="1200" dirty="0" err="1">
                          <a:solidFill>
                            <a:schemeClr val="dk1"/>
                          </a:solidFill>
                          <a:effectLst/>
                          <a:latin typeface="Calibri" panose="020F0502020204030204" pitchFamily="34" charset="0"/>
                          <a:ea typeface="Times New Roman" panose="02020603050405020304" pitchFamily="18" charset="0"/>
                          <a:cs typeface="Mangal"/>
                        </a:rPr>
                        <a:t>Dr.</a:t>
                      </a:r>
                      <a:r>
                        <a:rPr lang="en-GB" sz="1200" kern="1200" dirty="0">
                          <a:solidFill>
                            <a:schemeClr val="dk1"/>
                          </a:solidFill>
                          <a:effectLst/>
                          <a:latin typeface="Calibri" panose="020F0502020204030204" pitchFamily="34" charset="0"/>
                          <a:ea typeface="Times New Roman" panose="02020603050405020304" pitchFamily="18" charset="0"/>
                          <a:cs typeface="Mangal"/>
                        </a:rPr>
                        <a:t> </a:t>
                      </a:r>
                      <a:r>
                        <a:rPr lang="en-GB" sz="1200" kern="1200" dirty="0" err="1">
                          <a:solidFill>
                            <a:schemeClr val="dk1"/>
                          </a:solidFill>
                          <a:effectLst/>
                          <a:latin typeface="Calibri" panose="020F0502020204030204" pitchFamily="34" charset="0"/>
                          <a:ea typeface="Times New Roman" panose="02020603050405020304" pitchFamily="18" charset="0"/>
                          <a:cs typeface="Mangal"/>
                        </a:rPr>
                        <a:t>Ambedkar</a:t>
                      </a:r>
                      <a:r>
                        <a:rPr lang="en-GB" sz="1200" kern="1200" dirty="0">
                          <a:solidFill>
                            <a:schemeClr val="dk1"/>
                          </a:solidFill>
                          <a:effectLst/>
                          <a:latin typeface="Calibri" panose="020F0502020204030204" pitchFamily="34" charset="0"/>
                          <a:ea typeface="Times New Roman" panose="02020603050405020304" pitchFamily="18" charset="0"/>
                          <a:cs typeface="Mangal"/>
                        </a:rPr>
                        <a:t> Convention Centre</a:t>
                      </a:r>
                      <a:r>
                        <a:rPr lang="en-GB" sz="1200" kern="1200" dirty="0" smtClean="0">
                          <a:solidFill>
                            <a:schemeClr val="dk1"/>
                          </a:solidFill>
                          <a:effectLst/>
                          <a:latin typeface="Calibri" panose="020F0502020204030204" pitchFamily="34" charset="0"/>
                          <a:ea typeface="Times New Roman" panose="02020603050405020304" pitchFamily="18" charset="0"/>
                          <a:cs typeface="Mangal"/>
                        </a:rPr>
                        <a:t>.</a:t>
                      </a:r>
                      <a:r>
                        <a:rPr lang="en-GB" sz="1200" kern="1200" dirty="0">
                          <a:solidFill>
                            <a:schemeClr val="dk1"/>
                          </a:solidFill>
                          <a:effectLst/>
                          <a:latin typeface="Calibri" panose="020F0502020204030204" pitchFamily="34" charset="0"/>
                          <a:ea typeface="Times New Roman" panose="02020603050405020304" pitchFamily="18" charset="0"/>
                          <a:cs typeface="Mangal"/>
                        </a:rPr>
                        <a:t> </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1000"/>
                        </a:spcAft>
                        <a:tabLst>
                          <a:tab pos="948690" algn="l"/>
                        </a:tabLst>
                      </a:pP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Cost: Rs.14.54 cr</a:t>
                      </a:r>
                      <a:b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b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500 Pax  (Inside)</a:t>
                      </a:r>
                      <a:r>
                        <a:rPr lang="en-IN" sz="1200" kern="1200" baseline="0" dirty="0">
                          <a:solidFill>
                            <a:schemeClr val="dk1"/>
                          </a:solidFill>
                          <a:effectLst/>
                          <a:latin typeface="Calibri" panose="020F0502020204030204" pitchFamily="34" charset="0"/>
                          <a:ea typeface="Times New Roman" panose="02020603050405020304" pitchFamily="18" charset="0"/>
                          <a:cs typeface="Mangal"/>
                        </a:rPr>
                        <a:t> </a:t>
                      </a: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 500 Pax  (Outside)</a:t>
                      </a:r>
                    </a:p>
                  </a:txBody>
                  <a:tcPr marL="51435" marR="51435" marT="0" marB="0"/>
                </a:tc>
                <a:tc>
                  <a:txBody>
                    <a:bodyPr/>
                    <a:lstStyle/>
                    <a:p>
                      <a:pPr algn="l">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Work Order to the L-1 bidder viz., M/s. Maruti Construction Co.Ahmedabad</a:t>
                      </a:r>
                      <a:r>
                        <a:rPr lang="en-IN" sz="1200" baseline="0" dirty="0" smtClean="0">
                          <a:effectLst/>
                          <a:latin typeface="Calibri" panose="020F0502020204030204" pitchFamily="34" charset="0"/>
                          <a:ea typeface="Times New Roman" panose="02020603050405020304" pitchFamily="18" charset="0"/>
                          <a:cs typeface="Mangal"/>
                        </a:rPr>
                        <a:t> </a:t>
                      </a:r>
                      <a:r>
                        <a:rPr lang="en-IN" sz="1200" dirty="0" smtClean="0">
                          <a:effectLst/>
                          <a:latin typeface="Calibri" panose="020F0502020204030204" pitchFamily="34" charset="0"/>
                          <a:ea typeface="Times New Roman" panose="02020603050405020304" pitchFamily="18" charset="0"/>
                          <a:cs typeface="Mangal"/>
                        </a:rPr>
                        <a:t>kept in abeyance</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372114548"/>
                  </a:ext>
                </a:extLst>
              </a:tr>
              <a:tr h="591503">
                <a:tc>
                  <a:txBody>
                    <a:bodyPr/>
                    <a:lstStyle/>
                    <a:p>
                      <a:pPr>
                        <a:lnSpc>
                          <a:spcPct val="115000"/>
                        </a:lnSpc>
                        <a:spcAft>
                          <a:spcPts val="0"/>
                        </a:spcAft>
                      </a:pPr>
                      <a:r>
                        <a:rPr lang="en-GB" sz="1200" dirty="0" smtClean="0">
                          <a:effectLst/>
                          <a:latin typeface="+mn-lt"/>
                          <a:ea typeface="+mn-ea"/>
                          <a:cs typeface="+mn-cs"/>
                        </a:rPr>
                        <a:t>9</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Development of 13th multipurpose(other than </a:t>
                      </a:r>
                      <a:r>
                        <a:rPr lang="en-GB" sz="1200" kern="1200" dirty="0" smtClean="0">
                          <a:solidFill>
                            <a:schemeClr val="dk1"/>
                          </a:solidFill>
                          <a:effectLst/>
                          <a:latin typeface="Calibri" panose="020F0502020204030204" pitchFamily="34" charset="0"/>
                          <a:ea typeface="Times New Roman" panose="02020603050405020304" pitchFamily="18" charset="0"/>
                          <a:cs typeface="Mangal"/>
                        </a:rPr>
                        <a:t>container/liquid</a:t>
                      </a:r>
                      <a:r>
                        <a:rPr lang="en-GB" sz="1200" kern="1200" dirty="0">
                          <a:solidFill>
                            <a:schemeClr val="dk1"/>
                          </a:solidFill>
                          <a:effectLst/>
                          <a:latin typeface="Calibri" panose="020F0502020204030204" pitchFamily="34" charset="0"/>
                          <a:ea typeface="Times New Roman" panose="02020603050405020304" pitchFamily="18" charset="0"/>
                          <a:cs typeface="Mangal"/>
                        </a:rPr>
                        <a:t>)  cargo berth on BOT basis</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 </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1000"/>
                        </a:spcAft>
                      </a:pP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Multipurpose berth.</a:t>
                      </a:r>
                      <a:b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b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Total claim by DPT: 2440 crores.</a:t>
                      </a:r>
                      <a:b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br>
                      <a:r>
                        <a:rPr lang="en-IN" sz="1200" kern="1200" baseline="0" dirty="0" smtClean="0">
                          <a:solidFill>
                            <a:schemeClr val="dk1"/>
                          </a:solidFill>
                          <a:effectLst/>
                          <a:latin typeface="Calibri" panose="020F0502020204030204" pitchFamily="34" charset="0"/>
                          <a:ea typeface="Times New Roman" panose="02020603050405020304" pitchFamily="18" charset="0"/>
                          <a:cs typeface="Mangal"/>
                        </a:rPr>
                        <a:t>Debt due as per lenders:183 Cr</a:t>
                      </a:r>
                      <a:endParaRPr lang="en-IN" sz="1200" kern="1200" baseline="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marL="0" marR="0" indent="0" algn="l" defTabSz="1218072" rtl="0" eaLnBrk="1" fontAlgn="auto" latinLnBrk="0" hangingPunct="1">
                        <a:lnSpc>
                          <a:spcPct val="115000"/>
                        </a:lnSpc>
                        <a:spcBef>
                          <a:spcPts val="0"/>
                        </a:spcBef>
                        <a:spcAft>
                          <a:spcPts val="0"/>
                        </a:spcAft>
                        <a:buClrTx/>
                        <a:buSzTx/>
                        <a:buFontTx/>
                        <a:buNone/>
                        <a:tabLst/>
                        <a:defRPr/>
                      </a:pPr>
                      <a:r>
                        <a:rPr lang="en-IN" sz="1200" dirty="0" smtClean="0">
                          <a:effectLst/>
                          <a:latin typeface="Calibri" panose="020F0502020204030204" pitchFamily="34" charset="0"/>
                          <a:ea typeface="Times New Roman" panose="02020603050405020304" pitchFamily="18" charset="0"/>
                          <a:cs typeface="Mangal"/>
                        </a:rPr>
                        <a:t>Concession agreement</a:t>
                      </a:r>
                      <a:r>
                        <a:rPr lang="en-IN" sz="1200" baseline="0" dirty="0" smtClean="0">
                          <a:effectLst/>
                          <a:latin typeface="Calibri" panose="020F0502020204030204" pitchFamily="34" charset="0"/>
                          <a:ea typeface="Times New Roman" panose="02020603050405020304" pitchFamily="18" charset="0"/>
                          <a:cs typeface="Mangal"/>
                        </a:rPr>
                        <a:t> </a:t>
                      </a:r>
                      <a:r>
                        <a:rPr lang="en-IN" sz="1200" dirty="0" smtClean="0">
                          <a:effectLst/>
                          <a:latin typeface="Calibri" panose="020F0502020204030204" pitchFamily="34" charset="0"/>
                          <a:ea typeface="Times New Roman" panose="02020603050405020304" pitchFamily="18" charset="0"/>
                          <a:cs typeface="Mangal"/>
                        </a:rPr>
                        <a:t>terminated on 29.09.2017, Possession</a:t>
                      </a:r>
                      <a:r>
                        <a:rPr lang="en-IN" sz="1200" baseline="0" dirty="0" smtClean="0">
                          <a:effectLst/>
                          <a:latin typeface="Calibri" panose="020F0502020204030204" pitchFamily="34" charset="0"/>
                          <a:ea typeface="Times New Roman" panose="02020603050405020304" pitchFamily="18" charset="0"/>
                          <a:cs typeface="Mangal"/>
                        </a:rPr>
                        <a:t> under DPT, Operations started on 5.11.2017, Arbitration proceedings on</a:t>
                      </a:r>
                      <a:endParaRPr lang="en-IN" sz="1200" dirty="0" smtClean="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4150396374"/>
                  </a:ext>
                </a:extLst>
              </a:tr>
              <a:tr h="788670">
                <a:tc>
                  <a:txBody>
                    <a:bodyPr/>
                    <a:lstStyle/>
                    <a:p>
                      <a:pPr>
                        <a:lnSpc>
                          <a:spcPct val="115000"/>
                        </a:lnSpc>
                        <a:spcAft>
                          <a:spcPts val="0"/>
                        </a:spcAft>
                      </a:pPr>
                      <a:r>
                        <a:rPr lang="en-GB" sz="1200" dirty="0" smtClean="0">
                          <a:effectLst/>
                          <a:latin typeface="+mn-lt"/>
                          <a:ea typeface="+mn-ea"/>
                          <a:cs typeface="+mn-cs"/>
                        </a:rPr>
                        <a:t>10</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Development of 15th multipurpose(other than </a:t>
                      </a:r>
                      <a:r>
                        <a:rPr lang="en-GB" sz="1200" kern="1200" dirty="0" smtClean="0">
                          <a:solidFill>
                            <a:schemeClr val="dk1"/>
                          </a:solidFill>
                          <a:effectLst/>
                          <a:latin typeface="Calibri" panose="020F0502020204030204" pitchFamily="34" charset="0"/>
                          <a:ea typeface="Times New Roman" panose="02020603050405020304" pitchFamily="18" charset="0"/>
                          <a:cs typeface="Mangal"/>
                        </a:rPr>
                        <a:t>container/liquid</a:t>
                      </a:r>
                      <a:r>
                        <a:rPr lang="en-GB" sz="1200" kern="1200" dirty="0">
                          <a:solidFill>
                            <a:schemeClr val="dk1"/>
                          </a:solidFill>
                          <a:effectLst/>
                          <a:latin typeface="Calibri" panose="020F0502020204030204" pitchFamily="34" charset="0"/>
                          <a:ea typeface="Times New Roman" panose="02020603050405020304" pitchFamily="18" charset="0"/>
                          <a:cs typeface="Mangal"/>
                        </a:rPr>
                        <a:t>)  cargo berth on BOT basis</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 </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Multipurpose berth</a:t>
                      </a:r>
                      <a:br>
                        <a:rPr lang="en-IN" sz="1200" dirty="0" smtClean="0">
                          <a:effectLst/>
                          <a:latin typeface="Calibri" panose="020F0502020204030204" pitchFamily="34" charset="0"/>
                          <a:ea typeface="Times New Roman" panose="02020603050405020304" pitchFamily="18" charset="0"/>
                          <a:cs typeface="Mangal"/>
                        </a:rPr>
                      </a:br>
                      <a:r>
                        <a:rPr lang="en-IN" sz="1200" dirty="0" smtClean="0">
                          <a:effectLst/>
                          <a:latin typeface="Calibri" panose="020F0502020204030204" pitchFamily="34" charset="0"/>
                          <a:ea typeface="Times New Roman" panose="02020603050405020304" pitchFamily="18" charset="0"/>
                          <a:cs typeface="Mangal"/>
                        </a:rPr>
                        <a:t>Total Claim by DPT:2466 Cr</a:t>
                      </a:r>
                    </a:p>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Debt</a:t>
                      </a:r>
                      <a:r>
                        <a:rPr lang="en-IN" sz="1200" baseline="0" dirty="0" smtClean="0">
                          <a:effectLst/>
                          <a:latin typeface="Calibri" panose="020F0502020204030204" pitchFamily="34" charset="0"/>
                          <a:ea typeface="Times New Roman" panose="02020603050405020304" pitchFamily="18" charset="0"/>
                          <a:cs typeface="Mangal"/>
                        </a:rPr>
                        <a:t> Due: 92 Cr</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Concession agreement</a:t>
                      </a:r>
                      <a:r>
                        <a:rPr lang="en-IN" sz="1200" baseline="0" dirty="0" smtClean="0">
                          <a:effectLst/>
                          <a:latin typeface="Calibri" panose="020F0502020204030204" pitchFamily="34" charset="0"/>
                          <a:ea typeface="Times New Roman" panose="02020603050405020304" pitchFamily="18" charset="0"/>
                          <a:cs typeface="Mangal"/>
                        </a:rPr>
                        <a:t> </a:t>
                      </a:r>
                      <a:r>
                        <a:rPr lang="en-IN" sz="1200" dirty="0" smtClean="0">
                          <a:effectLst/>
                          <a:latin typeface="Calibri" panose="020F0502020204030204" pitchFamily="34" charset="0"/>
                          <a:ea typeface="Times New Roman" panose="02020603050405020304" pitchFamily="18" charset="0"/>
                          <a:cs typeface="Mangal"/>
                        </a:rPr>
                        <a:t>terminated on 29.09.2017, Possession</a:t>
                      </a:r>
                      <a:r>
                        <a:rPr lang="en-IN" sz="1200" baseline="0" dirty="0" smtClean="0">
                          <a:effectLst/>
                          <a:latin typeface="Calibri" panose="020F0502020204030204" pitchFamily="34" charset="0"/>
                          <a:ea typeface="Times New Roman" panose="02020603050405020304" pitchFamily="18" charset="0"/>
                          <a:cs typeface="Mangal"/>
                        </a:rPr>
                        <a:t> yet to be taken</a:t>
                      </a:r>
                      <a:br>
                        <a:rPr lang="en-IN" sz="1200" baseline="0" dirty="0" smtClean="0">
                          <a:effectLst/>
                          <a:latin typeface="Calibri" panose="020F0502020204030204" pitchFamily="34" charset="0"/>
                          <a:ea typeface="Times New Roman" panose="02020603050405020304" pitchFamily="18" charset="0"/>
                          <a:cs typeface="Mangal"/>
                        </a:rPr>
                      </a:br>
                      <a:r>
                        <a:rPr lang="en-IN" sz="1200" baseline="0" dirty="0" smtClean="0">
                          <a:effectLst/>
                          <a:latin typeface="Calibri" panose="020F0502020204030204" pitchFamily="34" charset="0"/>
                          <a:ea typeface="Times New Roman" panose="02020603050405020304" pitchFamily="18" charset="0"/>
                          <a:cs typeface="Mangal"/>
                        </a:rPr>
                        <a:t>Due Debt of 92 Cr deposited by DPT in an escrow account</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1498336841"/>
                  </a:ext>
                </a:extLst>
              </a:tr>
              <a:tr h="591503">
                <a:tc>
                  <a:txBody>
                    <a:bodyPr/>
                    <a:lstStyle/>
                    <a:p>
                      <a:pPr>
                        <a:lnSpc>
                          <a:spcPct val="115000"/>
                        </a:lnSpc>
                        <a:spcAft>
                          <a:spcPts val="0"/>
                        </a:spcAft>
                      </a:pPr>
                      <a:r>
                        <a:rPr lang="en-GB" sz="1200" dirty="0" smtClean="0">
                          <a:effectLst/>
                          <a:latin typeface="+mn-lt"/>
                          <a:ea typeface="+mn-ea"/>
                          <a:cs typeface="+mn-cs"/>
                        </a:rPr>
                        <a:t>11</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Developing Dry Bulk Terminal Off Tekra near Tuna, outside Kandla Creek on BOT Basis.</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p>
                      <a:pPr>
                        <a:lnSpc>
                          <a:spcPct val="115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 </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Royalty Share: 25.09%</a:t>
                      </a:r>
                      <a:r>
                        <a:rPr lang="en-IN" sz="1200" baseline="0" dirty="0" smtClean="0">
                          <a:effectLst/>
                          <a:latin typeface="Calibri" panose="020F0502020204030204" pitchFamily="34" charset="0"/>
                          <a:ea typeface="Times New Roman" panose="02020603050405020304" pitchFamily="18" charset="0"/>
                          <a:cs typeface="Mangal"/>
                        </a:rPr>
                        <a:t> of gross revenue, </a:t>
                      </a:r>
                      <a:br>
                        <a:rPr lang="en-IN" sz="1200" baseline="0" dirty="0" smtClean="0">
                          <a:effectLst/>
                          <a:latin typeface="Calibri" panose="020F0502020204030204" pitchFamily="34" charset="0"/>
                          <a:ea typeface="Times New Roman" panose="02020603050405020304" pitchFamily="18" charset="0"/>
                          <a:cs typeface="Mangal"/>
                        </a:rPr>
                      </a:br>
                      <a:r>
                        <a:rPr lang="en-IN" sz="1200" baseline="0" dirty="0" smtClean="0">
                          <a:effectLst/>
                          <a:latin typeface="Calibri" panose="020F0502020204030204" pitchFamily="34" charset="0"/>
                          <a:ea typeface="Times New Roman" panose="02020603050405020304" pitchFamily="18" charset="0"/>
                          <a:cs typeface="Mangal"/>
                        </a:rPr>
                        <a:t>Capacity: 14.112 MT</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dirty="0" smtClean="0">
                          <a:effectLst/>
                          <a:latin typeface="Calibri" panose="020F0502020204030204" pitchFamily="34" charset="0"/>
                          <a:ea typeface="Times New Roman" panose="02020603050405020304" pitchFamily="18" charset="0"/>
                          <a:cs typeface="Mangal"/>
                        </a:rPr>
                        <a:t>Commercial operation started</a:t>
                      </a:r>
                      <a:r>
                        <a:rPr lang="en-IN" sz="1200" baseline="0" dirty="0" smtClean="0">
                          <a:effectLst/>
                          <a:latin typeface="Calibri" panose="020F0502020204030204" pitchFamily="34" charset="0"/>
                          <a:ea typeface="Times New Roman" panose="02020603050405020304" pitchFamily="18" charset="0"/>
                          <a:cs typeface="Mangal"/>
                        </a:rPr>
                        <a:t> in 2015. 2016-17, 17-18 capacity utilization close to 30 %, Writ petition filed by  AKBTL( Adani group)</a:t>
                      </a:r>
                      <a:endParaRPr lang="en-IN" sz="1200" dirty="0">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3805681399"/>
                  </a:ext>
                </a:extLst>
              </a:tr>
              <a:tr h="591503">
                <a:tc>
                  <a:txBody>
                    <a:bodyPr/>
                    <a:lstStyle/>
                    <a:p>
                      <a:pPr>
                        <a:lnSpc>
                          <a:spcPct val="107000"/>
                        </a:lnSpc>
                        <a:spcAft>
                          <a:spcPts val="0"/>
                        </a:spcAft>
                      </a:pPr>
                      <a:r>
                        <a:rPr lang="en-GB" sz="1200" dirty="0" smtClean="0">
                          <a:effectLst/>
                          <a:latin typeface="Calibri Light" panose="020F0302020204030204" pitchFamily="34" charset="0"/>
                          <a:ea typeface="Times New Roman" panose="02020603050405020304" pitchFamily="18" charset="0"/>
                          <a:cs typeface="Mangal"/>
                        </a:rPr>
                        <a:t>12.</a:t>
                      </a:r>
                      <a:endParaRPr lang="en-IN" sz="1200" dirty="0">
                        <a:effectLst/>
                        <a:latin typeface="Calibri" panose="020F0502020204030204" pitchFamily="34" charset="0"/>
                        <a:ea typeface="Calibri" panose="020F0502020204030204" pitchFamily="34" charset="0"/>
                        <a:cs typeface="Mangal"/>
                      </a:endParaRPr>
                    </a:p>
                  </a:txBody>
                  <a:tcPr marL="51435" marR="51435" marT="0" marB="0"/>
                </a:tc>
                <a:tc>
                  <a:txBody>
                    <a:bodyPr/>
                    <a:lstStyle/>
                    <a:p>
                      <a:pPr>
                        <a:lnSpc>
                          <a:spcPct val="107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Mechanized handling facility for fertilize at Berth no. 14 </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marL="0" indent="0">
                        <a:lnSpc>
                          <a:spcPct val="115000"/>
                        </a:lnSpc>
                        <a:spcAft>
                          <a:spcPts val="0"/>
                        </a:spcAft>
                        <a:buFont typeface="Arial" panose="020B0604020202020204" pitchFamily="34" charset="0"/>
                        <a:buNone/>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Cost: Rs.347.59 cr.</a:t>
                      </a:r>
                    </a:p>
                    <a:p>
                      <a:pPr marL="0" indent="0">
                        <a:lnSpc>
                          <a:spcPct val="115000"/>
                        </a:lnSpc>
                        <a:spcAft>
                          <a:spcPts val="0"/>
                        </a:spcAft>
                        <a:buFont typeface="Arial" panose="020B0604020202020204" pitchFamily="34" charset="0"/>
                        <a:buNone/>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Capacity:1200 bags per hour, 4.50 MMTPA</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Likely completion: Oct.2020</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33884" marR="33884" marT="0" marB="0"/>
                </a:tc>
                <a:extLst>
                  <a:ext uri="{0D108BD9-81ED-4DB2-BD59-A6C34878D82A}">
                    <a16:rowId xmlns:a16="http://schemas.microsoft.com/office/drawing/2014/main" val="1317914478"/>
                  </a:ext>
                </a:extLst>
              </a:tr>
              <a:tr h="985838">
                <a:tc>
                  <a:txBody>
                    <a:bodyPr/>
                    <a:lstStyle/>
                    <a:p>
                      <a:pPr>
                        <a:lnSpc>
                          <a:spcPct val="107000"/>
                        </a:lnSpc>
                        <a:spcAft>
                          <a:spcPts val="0"/>
                        </a:spcAft>
                      </a:pPr>
                      <a:r>
                        <a:rPr lang="en-GB" sz="1200" dirty="0" smtClean="0">
                          <a:effectLst/>
                          <a:latin typeface="Calibri Light" panose="020F0302020204030204" pitchFamily="34" charset="0"/>
                          <a:ea typeface="Calibri" panose="020F0502020204030204" pitchFamily="34" charset="0"/>
                          <a:cs typeface="Mangal"/>
                        </a:rPr>
                        <a:t>13.</a:t>
                      </a:r>
                      <a:endParaRPr lang="en-IN" sz="1200" dirty="0">
                        <a:effectLst/>
                        <a:latin typeface="Calibri" panose="020F0502020204030204" pitchFamily="34" charset="0"/>
                        <a:ea typeface="Calibri" panose="020F0502020204030204" pitchFamily="34" charset="0"/>
                        <a:cs typeface="Mangal"/>
                      </a:endParaRPr>
                    </a:p>
                  </a:txBody>
                  <a:tcPr marL="51435" marR="51435" marT="0" marB="0"/>
                </a:tc>
                <a:tc>
                  <a:txBody>
                    <a:bodyPr/>
                    <a:lstStyle/>
                    <a:p>
                      <a:pPr>
                        <a:lnSpc>
                          <a:spcPct val="107000"/>
                        </a:lnSpc>
                        <a:spcAft>
                          <a:spcPts val="0"/>
                        </a:spcAft>
                      </a:pPr>
                      <a:r>
                        <a:rPr lang="en-GB" sz="1200" kern="1200" dirty="0">
                          <a:solidFill>
                            <a:schemeClr val="dk1"/>
                          </a:solidFill>
                          <a:effectLst/>
                          <a:latin typeface="Calibri" panose="020F0502020204030204" pitchFamily="34" charset="0"/>
                          <a:ea typeface="Times New Roman" panose="02020603050405020304" pitchFamily="18" charset="0"/>
                          <a:cs typeface="Mangal"/>
                        </a:rPr>
                        <a:t>14 MW Wind Power Project</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51435" marR="51435" marT="0" marB="0"/>
                </a:tc>
                <a:tc>
                  <a:txBody>
                    <a:bodyPr/>
                    <a:lstStyle/>
                    <a:p>
                      <a:pPr marL="0" indent="0">
                        <a:lnSpc>
                          <a:spcPct val="115000"/>
                        </a:lnSpc>
                        <a:spcAft>
                          <a:spcPts val="0"/>
                        </a:spcAft>
                        <a:buFont typeface="Arial" panose="020B0604020202020204" pitchFamily="34" charset="0"/>
                        <a:buNone/>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Cost:Rs.142.32 crores.</a:t>
                      </a:r>
                    </a:p>
                    <a:p>
                      <a:pPr marL="0" indent="0">
                        <a:lnSpc>
                          <a:spcPct val="115000"/>
                        </a:lnSpc>
                        <a:spcAft>
                          <a:spcPts val="0"/>
                        </a:spcAft>
                        <a:buFont typeface="Arial" panose="020B0604020202020204" pitchFamily="34" charset="0"/>
                        <a:buNone/>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7 no. wind turbines installed of 2.1 MW </a:t>
                      </a:r>
                      <a:r>
                        <a:rPr lang="en-IN" sz="1200" kern="1200" dirty="0" err="1" smtClean="0">
                          <a:solidFill>
                            <a:schemeClr val="dk1"/>
                          </a:solidFill>
                          <a:effectLst/>
                          <a:latin typeface="Calibri" panose="020F0502020204030204" pitchFamily="34" charset="0"/>
                          <a:ea typeface="Times New Roman" panose="02020603050405020304" pitchFamily="18" charset="0"/>
                          <a:cs typeface="Mangal"/>
                        </a:rPr>
                        <a:t>each.Annual</a:t>
                      </a: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 Energy Production – 3.9 crore units.</a:t>
                      </a:r>
                      <a:endParaRPr lang="en-IN" sz="1200" kern="1200" dirty="0">
                        <a:solidFill>
                          <a:schemeClr val="dk1"/>
                        </a:solidFill>
                        <a:effectLst/>
                        <a:latin typeface="Calibri" panose="020F0502020204030204" pitchFamily="34" charset="0"/>
                        <a:ea typeface="Times New Roman" panose="02020603050405020304" pitchFamily="18" charset="0"/>
                        <a:cs typeface="Mangal"/>
                      </a:endParaRPr>
                    </a:p>
                  </a:txBody>
                  <a:tcPr marL="33884" marR="33884" marT="0" marB="0"/>
                </a:tc>
                <a:tc>
                  <a:txBody>
                    <a:bodyPr/>
                    <a:lstStyle/>
                    <a:p>
                      <a:pPr>
                        <a:lnSpc>
                          <a:spcPct val="115000"/>
                        </a:lnSpc>
                        <a:spcAft>
                          <a:spcPts val="0"/>
                        </a:spcAft>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All 7 WTGs have been erected. </a:t>
                      </a:r>
                    </a:p>
                    <a:p>
                      <a:pPr>
                        <a:lnSpc>
                          <a:spcPct val="115000"/>
                        </a:lnSpc>
                        <a:spcAft>
                          <a:spcPts val="0"/>
                        </a:spcAft>
                      </a:pPr>
                      <a:r>
                        <a:rPr lang="en-IN" sz="1200" kern="1200" dirty="0" smtClean="0">
                          <a:solidFill>
                            <a:schemeClr val="dk1"/>
                          </a:solidFill>
                          <a:effectLst/>
                          <a:latin typeface="Calibri" panose="020F0502020204030204" pitchFamily="34" charset="0"/>
                          <a:ea typeface="Times New Roman" panose="02020603050405020304" pitchFamily="18" charset="0"/>
                          <a:cs typeface="Mangal"/>
                        </a:rPr>
                        <a:t>Expected to be commissioned by September, 2018. </a:t>
                      </a:r>
                    </a:p>
                  </a:txBody>
                  <a:tcPr marL="33884" marR="33884" marT="0" marB="0"/>
                </a:tc>
                <a:extLst>
                  <a:ext uri="{0D108BD9-81ED-4DB2-BD59-A6C34878D82A}">
                    <a16:rowId xmlns:a16="http://schemas.microsoft.com/office/drawing/2014/main" val="3481704520"/>
                  </a:ext>
                </a:extLst>
              </a:tr>
            </a:tbl>
          </a:graphicData>
        </a:graphic>
      </p:graphicFrame>
      <p:sp>
        <p:nvSpPr>
          <p:cNvPr id="6"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PORT’S MAJOR DEVELOPMENT PROJECTS</a:t>
            </a:r>
          </a:p>
        </p:txBody>
      </p:sp>
    </p:spTree>
    <p:extLst>
      <p:ext uri="{BB962C8B-B14F-4D97-AF65-F5344CB8AC3E}">
        <p14:creationId xmlns:p14="http://schemas.microsoft.com/office/powerpoint/2010/main" val="603314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00" r="20910"/>
          <a:stretch/>
        </p:blipFill>
        <p:spPr>
          <a:xfrm>
            <a:off x="1028701" y="3297168"/>
            <a:ext cx="4321019" cy="13745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01" y="605348"/>
            <a:ext cx="4321019" cy="2542570"/>
          </a:xfrm>
          <a:prstGeom prst="rect">
            <a:avLst/>
          </a:prstGeom>
        </p:spPr>
      </p:pic>
      <p:sp>
        <p:nvSpPr>
          <p:cNvPr id="3" name="TextBox 2"/>
          <p:cNvSpPr txBox="1"/>
          <p:nvPr/>
        </p:nvSpPr>
        <p:spPr>
          <a:xfrm>
            <a:off x="5349718" y="1088231"/>
            <a:ext cx="79532" cy="323165"/>
          </a:xfrm>
          <a:prstGeom prst="rect">
            <a:avLst/>
          </a:prstGeom>
          <a:solidFill>
            <a:schemeClr val="bg1"/>
          </a:solidFill>
        </p:spPr>
        <p:txBody>
          <a:bodyPr wrap="square" rtlCol="0">
            <a:spAutoFit/>
          </a:bodyPr>
          <a:lstStyle/>
          <a:p>
            <a:pPr fontAlgn="base">
              <a:spcBef>
                <a:spcPct val="0"/>
              </a:spcBef>
              <a:spcAft>
                <a:spcPct val="0"/>
              </a:spcAft>
            </a:pPr>
            <a:endParaRPr lang="en-IN" sz="1500" dirty="0">
              <a:solidFill>
                <a:prstClr val="black"/>
              </a:solidFill>
              <a:latin typeface="Tahoma" pitchFamily="34" charset="0"/>
              <a:cs typeface="Arial"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447" y="569736"/>
            <a:ext cx="2724218" cy="3998297"/>
          </a:xfrm>
          <a:prstGeom prst="rect">
            <a:avLst/>
          </a:prstGeom>
        </p:spPr>
      </p:pic>
      <p:sp>
        <p:nvSpPr>
          <p:cNvPr id="10"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PORT’S MAJOR DEVELOPMENT PROJECTS</a:t>
            </a:r>
          </a:p>
        </p:txBody>
      </p:sp>
    </p:spTree>
    <p:extLst>
      <p:ext uri="{BB962C8B-B14F-4D97-AF65-F5344CB8AC3E}">
        <p14:creationId xmlns:p14="http://schemas.microsoft.com/office/powerpoint/2010/main" val="2232782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50" y="862528"/>
            <a:ext cx="3429000" cy="1384995"/>
          </a:xfrm>
          <a:prstGeom prst="rect">
            <a:avLst/>
          </a:prstGeom>
          <a:noFill/>
        </p:spPr>
        <p:txBody>
          <a:bodyPr wrap="square" rtlCol="0">
            <a:spAutoFit/>
          </a:bodyPr>
          <a:lstStyle/>
          <a:p>
            <a:pPr algn="ctr" fontAlgn="base">
              <a:spcBef>
                <a:spcPct val="0"/>
              </a:spcBef>
              <a:spcAft>
                <a:spcPct val="0"/>
              </a:spcAft>
            </a:pPr>
            <a:r>
              <a:rPr lang="en-IN" sz="2100" b="1" dirty="0">
                <a:solidFill>
                  <a:srgbClr val="002060"/>
                </a:solidFill>
                <a:latin typeface="Calibri" panose="020F0502020204030204"/>
                <a:cs typeface="Arial" charset="0"/>
              </a:rPr>
              <a:t>MECHANIZED BAGGING &amp; WAGON LOADING FACILITY FOR FERTILIZER </a:t>
            </a:r>
          </a:p>
          <a:p>
            <a:pPr algn="ctr" fontAlgn="base">
              <a:spcBef>
                <a:spcPct val="0"/>
              </a:spcBef>
              <a:spcAft>
                <a:spcPct val="0"/>
              </a:spcAft>
            </a:pPr>
            <a:r>
              <a:rPr lang="en-IN" sz="2100" b="1" dirty="0">
                <a:solidFill>
                  <a:srgbClr val="002060"/>
                </a:solidFill>
                <a:latin typeface="Calibri" panose="020F0502020204030204"/>
                <a:cs typeface="Arial" charset="0"/>
              </a:rPr>
              <a:t>AT NG 34, KANDLA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09" y="863924"/>
            <a:ext cx="4072806" cy="347488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913" y="2517509"/>
            <a:ext cx="3466867" cy="1771121"/>
          </a:xfrm>
          <a:prstGeom prst="rect">
            <a:avLst/>
          </a:prstGeom>
        </p:spPr>
      </p:pic>
      <p:sp>
        <p:nvSpPr>
          <p:cNvPr id="12" name="TextBox 11"/>
          <p:cNvSpPr txBox="1"/>
          <p:nvPr/>
        </p:nvSpPr>
        <p:spPr>
          <a:xfrm>
            <a:off x="5257800" y="1004343"/>
            <a:ext cx="171450" cy="323165"/>
          </a:xfrm>
          <a:prstGeom prst="rect">
            <a:avLst/>
          </a:prstGeom>
          <a:solidFill>
            <a:schemeClr val="bg1"/>
          </a:solidFill>
        </p:spPr>
        <p:txBody>
          <a:bodyPr wrap="square" rtlCol="0">
            <a:spAutoFit/>
          </a:bodyPr>
          <a:lstStyle/>
          <a:p>
            <a:pPr fontAlgn="base">
              <a:spcBef>
                <a:spcPct val="0"/>
              </a:spcBef>
              <a:spcAft>
                <a:spcPct val="0"/>
              </a:spcAft>
            </a:pPr>
            <a:endParaRPr lang="en-IN" sz="1500" dirty="0">
              <a:solidFill>
                <a:prstClr val="black"/>
              </a:solidFill>
              <a:latin typeface="Tahoma" pitchFamily="34" charset="0"/>
              <a:cs typeface="Arial" charset="0"/>
            </a:endParaRPr>
          </a:p>
        </p:txBody>
      </p:sp>
      <p:sp>
        <p:nvSpPr>
          <p:cNvPr id="13" name="TextBox 12"/>
          <p:cNvSpPr txBox="1"/>
          <p:nvPr/>
        </p:nvSpPr>
        <p:spPr>
          <a:xfrm>
            <a:off x="1259632" y="3726259"/>
            <a:ext cx="1872208" cy="253916"/>
          </a:xfrm>
          <a:prstGeom prst="rect">
            <a:avLst/>
          </a:prstGeom>
          <a:solidFill>
            <a:schemeClr val="bg1"/>
          </a:solidFill>
        </p:spPr>
        <p:txBody>
          <a:bodyPr wrap="square" rtlCol="0">
            <a:spAutoFit/>
          </a:bodyPr>
          <a:lstStyle/>
          <a:p>
            <a:pPr fontAlgn="base">
              <a:spcBef>
                <a:spcPct val="0"/>
              </a:spcBef>
              <a:spcAft>
                <a:spcPct val="0"/>
              </a:spcAft>
            </a:pPr>
            <a:r>
              <a:rPr lang="en-IN" sz="1050" dirty="0">
                <a:solidFill>
                  <a:prstClr val="black"/>
                </a:solidFill>
                <a:latin typeface="Calibri" panose="020F0502020204030204"/>
                <a:cs typeface="Arial" charset="0"/>
              </a:rPr>
              <a:t>Bagging &amp; stitching units</a:t>
            </a:r>
          </a:p>
        </p:txBody>
      </p:sp>
      <p:sp>
        <p:nvSpPr>
          <p:cNvPr id="14" name="TextBox 13"/>
          <p:cNvSpPr txBox="1"/>
          <p:nvPr/>
        </p:nvSpPr>
        <p:spPr>
          <a:xfrm>
            <a:off x="7668344" y="3760523"/>
            <a:ext cx="971550" cy="415498"/>
          </a:xfrm>
          <a:prstGeom prst="rect">
            <a:avLst/>
          </a:prstGeom>
          <a:solidFill>
            <a:schemeClr val="bg1"/>
          </a:solidFill>
        </p:spPr>
        <p:txBody>
          <a:bodyPr wrap="square" rtlCol="0">
            <a:spAutoFit/>
          </a:bodyPr>
          <a:lstStyle/>
          <a:p>
            <a:pPr fontAlgn="base">
              <a:spcBef>
                <a:spcPct val="0"/>
              </a:spcBef>
              <a:spcAft>
                <a:spcPct val="0"/>
              </a:spcAft>
            </a:pPr>
            <a:r>
              <a:rPr lang="en-IN" sz="1050" dirty="0">
                <a:solidFill>
                  <a:prstClr val="black"/>
                </a:solidFill>
                <a:latin typeface="Calibri" panose="020F0502020204030204"/>
                <a:cs typeface="Arial" charset="0"/>
              </a:rPr>
              <a:t>Wagon loaders</a:t>
            </a:r>
          </a:p>
        </p:txBody>
      </p:sp>
      <p:sp>
        <p:nvSpPr>
          <p:cNvPr id="5" name="Slide Number Placeholder 4"/>
          <p:cNvSpPr>
            <a:spLocks noGrp="1"/>
          </p:cNvSpPr>
          <p:nvPr>
            <p:ph type="sldNum" sz="quarter" idx="4294967295"/>
          </p:nvPr>
        </p:nvSpPr>
        <p:spPr>
          <a:xfrm>
            <a:off x="0" y="4873625"/>
            <a:ext cx="984250" cy="274638"/>
          </a:xfrm>
        </p:spPr>
        <p:txBody>
          <a:bodyPr/>
          <a:lstStyle/>
          <a:p>
            <a:pPr fontAlgn="base">
              <a:spcBef>
                <a:spcPct val="0"/>
              </a:spcBef>
              <a:spcAft>
                <a:spcPct val="0"/>
              </a:spcAft>
              <a:defRPr/>
            </a:pPr>
            <a:fld id="{AB3867B4-C2DF-4252-8D16-F521878327E8}" type="slidenum">
              <a:rPr lang="en-IN">
                <a:latin typeface="Tahoma" pitchFamily="34" charset="0"/>
                <a:cs typeface="Arial" charset="0"/>
              </a:rPr>
              <a:pPr fontAlgn="base">
                <a:spcBef>
                  <a:spcPct val="0"/>
                </a:spcBef>
                <a:spcAft>
                  <a:spcPct val="0"/>
                </a:spcAft>
                <a:defRPr/>
              </a:pPr>
              <a:t>25</a:t>
            </a:fld>
            <a:endParaRPr lang="en-IN">
              <a:latin typeface="Tahoma" pitchFamily="34" charset="0"/>
              <a:cs typeface="Arial" charset="0"/>
            </a:endParaRPr>
          </a:p>
        </p:txBody>
      </p:sp>
      <p:sp>
        <p:nvSpPr>
          <p:cNvPr id="15" name="TextBox 14"/>
          <p:cNvSpPr txBox="1"/>
          <p:nvPr/>
        </p:nvSpPr>
        <p:spPr>
          <a:xfrm>
            <a:off x="3599029" y="4847222"/>
            <a:ext cx="2340362" cy="507831"/>
          </a:xfrm>
          <a:prstGeom prst="rect">
            <a:avLst/>
          </a:prstGeom>
          <a:noFill/>
        </p:spPr>
        <p:txBody>
          <a:bodyPr wrap="square" rtlCol="0">
            <a:spAutoFit/>
          </a:bodyPr>
          <a:lstStyle/>
          <a:p>
            <a:pPr fontAlgn="base">
              <a:spcBef>
                <a:spcPct val="0"/>
              </a:spcBef>
              <a:spcAft>
                <a:spcPct val="0"/>
              </a:spcAft>
            </a:pPr>
            <a:r>
              <a:rPr lang="en-IN" sz="1350" b="1" dirty="0">
                <a:solidFill>
                  <a:schemeClr val="bg1"/>
                </a:solidFill>
                <a:latin typeface="Tahoma" pitchFamily="34" charset="0"/>
                <a:cs typeface="Arial" charset="0"/>
              </a:rPr>
              <a:t>DEENDAYAL PORT TRUST</a:t>
            </a:r>
          </a:p>
        </p:txBody>
      </p:sp>
    </p:spTree>
    <p:extLst>
      <p:ext uri="{BB962C8B-B14F-4D97-AF65-F5344CB8AC3E}">
        <p14:creationId xmlns:p14="http://schemas.microsoft.com/office/powerpoint/2010/main" val="471036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14750" y="4820982"/>
            <a:ext cx="3600450" cy="300082"/>
          </a:xfrm>
          <a:prstGeom prst="rect">
            <a:avLst/>
          </a:prstGeom>
          <a:noFill/>
        </p:spPr>
        <p:txBody>
          <a:bodyPr wrap="square" rtlCol="0">
            <a:spAutoFit/>
          </a:bodyPr>
          <a:lstStyle/>
          <a:p>
            <a:pPr fontAlgn="base">
              <a:spcBef>
                <a:spcPct val="0"/>
              </a:spcBef>
              <a:spcAft>
                <a:spcPct val="0"/>
              </a:spcAft>
            </a:pPr>
            <a:r>
              <a:rPr lang="en-IN" sz="1350" b="1" dirty="0">
                <a:solidFill>
                  <a:schemeClr val="bg1"/>
                </a:solidFill>
                <a:latin typeface="Tahoma" pitchFamily="34" charset="0"/>
                <a:cs typeface="Arial" charset="0"/>
              </a:rPr>
              <a:t>DEENDAYAL PORT TRUST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6742" y="801496"/>
            <a:ext cx="2988110" cy="174360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167" y="2646139"/>
            <a:ext cx="2998685" cy="1813285"/>
          </a:xfrm>
          <a:prstGeom prst="rect">
            <a:avLst/>
          </a:prstGeom>
        </p:spPr>
      </p:pic>
      <p:sp>
        <p:nvSpPr>
          <p:cNvPr id="5" name="TextBox 4"/>
          <p:cNvSpPr txBox="1"/>
          <p:nvPr/>
        </p:nvSpPr>
        <p:spPr>
          <a:xfrm>
            <a:off x="6108526" y="4472546"/>
            <a:ext cx="1487809" cy="307777"/>
          </a:xfrm>
          <a:prstGeom prst="rect">
            <a:avLst/>
          </a:prstGeom>
          <a:noFill/>
        </p:spPr>
        <p:txBody>
          <a:bodyPr wrap="square" rtlCol="0">
            <a:spAutoFit/>
          </a:bodyPr>
          <a:lstStyle/>
          <a:p>
            <a:pPr fontAlgn="base">
              <a:spcBef>
                <a:spcPct val="0"/>
              </a:spcBef>
              <a:spcAft>
                <a:spcPct val="0"/>
              </a:spcAft>
            </a:pPr>
            <a:r>
              <a:rPr lang="en-IN" sz="1400" dirty="0">
                <a:solidFill>
                  <a:prstClr val="black"/>
                </a:solidFill>
                <a:latin typeface="Calibri" panose="020F0502020204030204"/>
                <a:cs typeface="Arial" charset="0"/>
              </a:rPr>
              <a:t>Mobile hopper</a:t>
            </a:r>
          </a:p>
        </p:txBody>
      </p:sp>
      <p:sp>
        <p:nvSpPr>
          <p:cNvPr id="16" name="TextBox 15"/>
          <p:cNvSpPr txBox="1"/>
          <p:nvPr/>
        </p:nvSpPr>
        <p:spPr>
          <a:xfrm>
            <a:off x="5772150" y="1888331"/>
            <a:ext cx="57150" cy="107722"/>
          </a:xfrm>
          <a:prstGeom prst="rect">
            <a:avLst/>
          </a:prstGeom>
          <a:solidFill>
            <a:srgbClr val="38342F"/>
          </a:solidFill>
        </p:spPr>
        <p:txBody>
          <a:bodyPr wrap="square" rtlCol="0">
            <a:spAutoFit/>
          </a:bodyPr>
          <a:lstStyle/>
          <a:p>
            <a:pPr fontAlgn="base">
              <a:spcBef>
                <a:spcPct val="0"/>
              </a:spcBef>
              <a:spcAft>
                <a:spcPct val="0"/>
              </a:spcAft>
            </a:pPr>
            <a:endParaRPr lang="en-IN" sz="100" dirty="0">
              <a:solidFill>
                <a:prstClr val="black"/>
              </a:solidFill>
              <a:latin typeface="Tahoma" pitchFamily="34" charset="0"/>
              <a:cs typeface="Arial" charset="0"/>
            </a:endParaRPr>
          </a:p>
        </p:txBody>
      </p:sp>
      <p:sp>
        <p:nvSpPr>
          <p:cNvPr id="17" name="TextBox 16"/>
          <p:cNvSpPr txBox="1"/>
          <p:nvPr/>
        </p:nvSpPr>
        <p:spPr>
          <a:xfrm>
            <a:off x="7040881" y="2059781"/>
            <a:ext cx="91439" cy="107722"/>
          </a:xfrm>
          <a:prstGeom prst="rect">
            <a:avLst/>
          </a:prstGeom>
          <a:solidFill>
            <a:srgbClr val="1A212F"/>
          </a:solidFill>
        </p:spPr>
        <p:txBody>
          <a:bodyPr wrap="square" rtlCol="0">
            <a:spAutoFit/>
          </a:bodyPr>
          <a:lstStyle/>
          <a:p>
            <a:pPr fontAlgn="base">
              <a:spcBef>
                <a:spcPct val="0"/>
              </a:spcBef>
              <a:spcAft>
                <a:spcPct val="0"/>
              </a:spcAft>
            </a:pPr>
            <a:endParaRPr lang="en-IN" sz="100" dirty="0">
              <a:solidFill>
                <a:prstClr val="black"/>
              </a:solidFill>
              <a:latin typeface="Tahoma" pitchFamily="34" charset="0"/>
              <a:cs typeface="Arial" charset="0"/>
            </a:endParaRPr>
          </a:p>
        </p:txBody>
      </p:sp>
      <p:sp>
        <p:nvSpPr>
          <p:cNvPr id="18" name="TextBox 17"/>
          <p:cNvSpPr txBox="1"/>
          <p:nvPr/>
        </p:nvSpPr>
        <p:spPr>
          <a:xfrm>
            <a:off x="6000750" y="3431381"/>
            <a:ext cx="171450" cy="107722"/>
          </a:xfrm>
          <a:prstGeom prst="rect">
            <a:avLst/>
          </a:prstGeom>
          <a:solidFill>
            <a:srgbClr val="D9D2CA"/>
          </a:solidFill>
        </p:spPr>
        <p:txBody>
          <a:bodyPr wrap="square" rtlCol="0">
            <a:spAutoFit/>
          </a:bodyPr>
          <a:lstStyle/>
          <a:p>
            <a:pPr fontAlgn="base">
              <a:spcBef>
                <a:spcPct val="0"/>
              </a:spcBef>
              <a:spcAft>
                <a:spcPct val="0"/>
              </a:spcAft>
            </a:pPr>
            <a:endParaRPr lang="en-IN" sz="100" dirty="0">
              <a:solidFill>
                <a:prstClr val="black"/>
              </a:solidFill>
              <a:latin typeface="Tahoma" pitchFamily="34" charset="0"/>
              <a:cs typeface="Arial" charset="0"/>
            </a:endParaRPr>
          </a:p>
        </p:txBody>
      </p:sp>
      <p:sp>
        <p:nvSpPr>
          <p:cNvPr id="19" name="TextBox 18"/>
          <p:cNvSpPr txBox="1"/>
          <p:nvPr/>
        </p:nvSpPr>
        <p:spPr>
          <a:xfrm>
            <a:off x="6858001" y="4003266"/>
            <a:ext cx="34289" cy="107722"/>
          </a:xfrm>
          <a:prstGeom prst="rect">
            <a:avLst/>
          </a:prstGeom>
          <a:solidFill>
            <a:srgbClr val="1E2637"/>
          </a:solidFill>
        </p:spPr>
        <p:txBody>
          <a:bodyPr wrap="square" rtlCol="0">
            <a:spAutoFit/>
          </a:bodyPr>
          <a:lstStyle/>
          <a:p>
            <a:pPr fontAlgn="base">
              <a:spcBef>
                <a:spcPct val="0"/>
              </a:spcBef>
              <a:spcAft>
                <a:spcPct val="0"/>
              </a:spcAft>
            </a:pPr>
            <a:endParaRPr lang="en-IN" sz="100" dirty="0">
              <a:solidFill>
                <a:prstClr val="black"/>
              </a:solidFill>
              <a:latin typeface="Tahoma" pitchFamily="34" charset="0"/>
              <a:cs typeface="Arial" charset="0"/>
            </a:endParaRPr>
          </a:p>
        </p:txBody>
      </p:sp>
      <p:sp>
        <p:nvSpPr>
          <p:cNvPr id="20" name="TextBox 19"/>
          <p:cNvSpPr txBox="1"/>
          <p:nvPr/>
        </p:nvSpPr>
        <p:spPr>
          <a:xfrm>
            <a:off x="7315200" y="3194523"/>
            <a:ext cx="114300" cy="107722"/>
          </a:xfrm>
          <a:prstGeom prst="rect">
            <a:avLst/>
          </a:prstGeom>
          <a:solidFill>
            <a:srgbClr val="C7C6C5"/>
          </a:solidFill>
        </p:spPr>
        <p:txBody>
          <a:bodyPr wrap="square" rtlCol="0">
            <a:spAutoFit/>
          </a:bodyPr>
          <a:lstStyle/>
          <a:p>
            <a:pPr fontAlgn="base">
              <a:spcBef>
                <a:spcPct val="0"/>
              </a:spcBef>
              <a:spcAft>
                <a:spcPct val="0"/>
              </a:spcAft>
            </a:pPr>
            <a:endParaRPr lang="en-IN" sz="100" dirty="0">
              <a:solidFill>
                <a:prstClr val="black"/>
              </a:solidFill>
              <a:latin typeface="Tahoma" pitchFamily="34" charset="0"/>
              <a:cs typeface="Arial"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2509" y="889266"/>
            <a:ext cx="2944210" cy="3568583"/>
          </a:xfrm>
          <a:prstGeom prst="rect">
            <a:avLst/>
          </a:prstGeom>
        </p:spPr>
      </p:pic>
      <p:sp>
        <p:nvSpPr>
          <p:cNvPr id="23" name="TextBox 22"/>
          <p:cNvSpPr txBox="1"/>
          <p:nvPr/>
        </p:nvSpPr>
        <p:spPr>
          <a:xfrm>
            <a:off x="2343088" y="3957100"/>
            <a:ext cx="1323050" cy="276999"/>
          </a:xfrm>
          <a:prstGeom prst="rect">
            <a:avLst/>
          </a:prstGeom>
          <a:solidFill>
            <a:schemeClr val="bg1"/>
          </a:solidFill>
        </p:spPr>
        <p:txBody>
          <a:bodyPr wrap="square" rtlCol="0">
            <a:spAutoFit/>
          </a:bodyPr>
          <a:lstStyle/>
          <a:p>
            <a:pPr fontAlgn="base">
              <a:spcBef>
                <a:spcPct val="0"/>
              </a:spcBef>
              <a:spcAft>
                <a:spcPct val="0"/>
              </a:spcAft>
            </a:pPr>
            <a:r>
              <a:rPr lang="en-IN" sz="1200" dirty="0">
                <a:solidFill>
                  <a:prstClr val="black"/>
                </a:solidFill>
                <a:latin typeface="Calibri" panose="020F0502020204030204"/>
                <a:cs typeface="Arial" charset="0"/>
              </a:rPr>
              <a:t>Storage shed</a:t>
            </a:r>
          </a:p>
        </p:txBody>
      </p:sp>
      <p:sp>
        <p:nvSpPr>
          <p:cNvPr id="15" name="Rectangle 2"/>
          <p:cNvSpPr txBox="1">
            <a:spLocks noChangeArrowheads="1"/>
          </p:cNvSpPr>
          <p:nvPr/>
        </p:nvSpPr>
        <p:spPr>
          <a:xfrm>
            <a:off x="310140" y="-27135"/>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55721" lvl="6" indent="-55721" algn="ctr">
              <a:lnSpc>
                <a:spcPct val="80000"/>
              </a:lnSpc>
              <a:spcBef>
                <a:spcPts val="731"/>
              </a:spcBef>
              <a:spcAft>
                <a:spcPts val="122"/>
              </a:spcAft>
              <a:buSzPct val="100000"/>
              <a:buFont typeface="Calibri" panose="020F0502020204030204" pitchFamily="34" charset="0"/>
              <a:buChar char=" "/>
            </a:pPr>
            <a:r>
              <a:rPr lang="en-IN" sz="2100" b="1" dirty="0">
                <a:solidFill>
                  <a:srgbClr val="002060"/>
                </a:solidFill>
                <a:cs typeface="Arial" charset="0"/>
              </a:rPr>
              <a:t>MECHANIZED HANDLING FACILITY FOR FERTILIZER AT BERTH NO. 14</a:t>
            </a:r>
          </a:p>
        </p:txBody>
      </p:sp>
    </p:spTree>
    <p:extLst>
      <p:ext uri="{BB962C8B-B14F-4D97-AF65-F5344CB8AC3E}">
        <p14:creationId xmlns:p14="http://schemas.microsoft.com/office/powerpoint/2010/main" val="2866778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RECOGNITION &amp; AWARDS</a:t>
            </a:r>
          </a:p>
        </p:txBody>
      </p:sp>
      <p:sp>
        <p:nvSpPr>
          <p:cNvPr id="9" name="Rectangle 3"/>
          <p:cNvSpPr txBox="1">
            <a:spLocks noChangeArrowheads="1"/>
          </p:cNvSpPr>
          <p:nvPr/>
        </p:nvSpPr>
        <p:spPr>
          <a:xfrm>
            <a:off x="335930" y="888407"/>
            <a:ext cx="8472140" cy="3582126"/>
          </a:xfrm>
          <a:prstGeom prst="rect">
            <a:avLst/>
          </a:prstGeom>
          <a:noFill/>
        </p:spPr>
        <p:txBody>
          <a:bodyPr vert="horz" lIns="0" tIns="34290" rIns="0" bIns="3429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80000"/>
              </a:lnSpc>
              <a:buFont typeface="Wingdings" pitchFamily="2" charset="2"/>
              <a:buNone/>
            </a:pPr>
            <a:r>
              <a:rPr lang="en-IN" sz="1050" dirty="0"/>
              <a:t> </a:t>
            </a:r>
          </a:p>
          <a:p>
            <a:pPr marL="472679" indent="-273844" algn="just">
              <a:lnSpc>
                <a:spcPct val="120000"/>
              </a:lnSpc>
              <a:buFont typeface="Arial" panose="020B0604020202020204" pitchFamily="34" charset="0"/>
              <a:buChar char="•"/>
            </a:pPr>
            <a:r>
              <a:rPr lang="en-IN" sz="1500" b="1" dirty="0">
                <a:solidFill>
                  <a:schemeClr val="tx1"/>
                </a:solidFill>
              </a:rPr>
              <a:t>Received Major Port of the year award at Maritime And Logistics Awards (MALA) - 2017 held on 15/9/2017 in Mumbai. </a:t>
            </a:r>
          </a:p>
          <a:p>
            <a:pPr marL="472679" indent="-273844" algn="just">
              <a:lnSpc>
                <a:spcPct val="120000"/>
              </a:lnSpc>
              <a:buFont typeface="Arial" panose="020B0604020202020204" pitchFamily="34" charset="0"/>
              <a:buChar char="•"/>
            </a:pPr>
            <a:r>
              <a:rPr lang="en-IN" sz="1500" b="1" dirty="0">
                <a:solidFill>
                  <a:schemeClr val="tx1"/>
                </a:solidFill>
              </a:rPr>
              <a:t>Received Port of the year award at Gujarat Star Awards - 2017 held on 25/11/2017 in Gandhidham.</a:t>
            </a:r>
          </a:p>
          <a:p>
            <a:pPr marL="472679" indent="-273844" algn="just">
              <a:lnSpc>
                <a:spcPct val="120000"/>
              </a:lnSpc>
              <a:buFont typeface="Arial" panose="020B0604020202020204" pitchFamily="34" charset="0"/>
              <a:buChar char="•"/>
            </a:pPr>
            <a:r>
              <a:rPr lang="en-IN" sz="1500" b="1" dirty="0">
                <a:solidFill>
                  <a:schemeClr val="tx1"/>
                </a:solidFill>
              </a:rPr>
              <a:t>Received Public Port of the year award at </a:t>
            </a:r>
            <a:r>
              <a:rPr lang="en-IN" sz="1500" b="1" dirty="0" err="1">
                <a:solidFill>
                  <a:schemeClr val="tx1"/>
                </a:solidFill>
              </a:rPr>
              <a:t>Samudra</a:t>
            </a:r>
            <a:r>
              <a:rPr lang="en-IN" sz="1500" b="1" dirty="0">
                <a:solidFill>
                  <a:schemeClr val="tx1"/>
                </a:solidFill>
              </a:rPr>
              <a:t> </a:t>
            </a:r>
            <a:r>
              <a:rPr lang="en-IN" sz="1500" b="1" dirty="0" err="1">
                <a:solidFill>
                  <a:schemeClr val="tx1"/>
                </a:solidFill>
              </a:rPr>
              <a:t>Manthan</a:t>
            </a:r>
            <a:r>
              <a:rPr lang="en-IN" sz="1500" b="1" dirty="0">
                <a:solidFill>
                  <a:schemeClr val="tx1"/>
                </a:solidFill>
              </a:rPr>
              <a:t> Awards 2017 held on 15/12/2017 in Mumbai.</a:t>
            </a:r>
          </a:p>
          <a:p>
            <a:pPr marL="472679" indent="-273844" algn="just">
              <a:lnSpc>
                <a:spcPct val="120000"/>
              </a:lnSpc>
              <a:buFont typeface="Arial" panose="020B0604020202020204" pitchFamily="34" charset="0"/>
              <a:buChar char="•"/>
            </a:pPr>
            <a:r>
              <a:rPr lang="en-IN" sz="1500" b="1" dirty="0">
                <a:solidFill>
                  <a:schemeClr val="tx1"/>
                </a:solidFill>
              </a:rPr>
              <a:t>Received Port of the year (Non-Containerised Cargo) award at Gujarat Junction Cargo &amp; Logistics Awards 2018 held on 17/03/2018 in Gandhidham.</a:t>
            </a:r>
          </a:p>
          <a:p>
            <a:pPr marL="472679" indent="-273844" algn="just">
              <a:lnSpc>
                <a:spcPct val="120000"/>
              </a:lnSpc>
              <a:buFont typeface="Arial" panose="020B0604020202020204" pitchFamily="34" charset="0"/>
              <a:buChar char="•"/>
            </a:pPr>
            <a:r>
              <a:rPr lang="en-IN" sz="1500" b="1" dirty="0">
                <a:solidFill>
                  <a:schemeClr val="tx1"/>
                </a:solidFill>
              </a:rPr>
              <a:t>“ET NOW Making of Developed India Award for Excellence in Green &amp; Waste” – received on 17/02/2018 for the Best Organization towards GREEN INITIATIVE GREEN CAMPAIGN.</a:t>
            </a:r>
          </a:p>
          <a:p>
            <a:pPr marL="472679" indent="-273844" algn="just">
              <a:lnSpc>
                <a:spcPct val="120000"/>
              </a:lnSpc>
              <a:buFont typeface="Arial" panose="020B0604020202020204" pitchFamily="34" charset="0"/>
              <a:buChar char="•"/>
            </a:pPr>
            <a:r>
              <a:rPr lang="en-IN" sz="1500" b="1" dirty="0">
                <a:solidFill>
                  <a:schemeClr val="tx1"/>
                </a:solidFill>
              </a:rPr>
              <a:t>“National Awards for Excellence in Green &amp; Waste” – National CSR leadership congress &amp; Awards received on 20/09/2017 for the Best Green Organization of the Year.</a:t>
            </a:r>
          </a:p>
          <a:p>
            <a:pPr marL="326975" indent="-217661" algn="just">
              <a:lnSpc>
                <a:spcPct val="160000"/>
              </a:lnSpc>
              <a:buFont typeface="Arial" panose="020B0604020202020204" pitchFamily="34" charset="0"/>
              <a:buChar char="•"/>
            </a:pPr>
            <a:endParaRPr lang="en-IN" sz="1500" b="1" dirty="0">
              <a:solidFill>
                <a:schemeClr val="tx1"/>
              </a:solidFill>
            </a:endParaRPr>
          </a:p>
        </p:txBody>
      </p:sp>
      <p:sp>
        <p:nvSpPr>
          <p:cNvPr id="10" name="TextBox 9"/>
          <p:cNvSpPr txBox="1"/>
          <p:nvPr/>
        </p:nvSpPr>
        <p:spPr>
          <a:xfrm>
            <a:off x="3599029" y="4847222"/>
            <a:ext cx="2340362" cy="507831"/>
          </a:xfrm>
          <a:prstGeom prst="rect">
            <a:avLst/>
          </a:prstGeom>
          <a:noFill/>
        </p:spPr>
        <p:txBody>
          <a:bodyPr wrap="square" rtlCol="0">
            <a:spAutoFit/>
          </a:bodyPr>
          <a:lstStyle/>
          <a:p>
            <a:pPr fontAlgn="base">
              <a:spcBef>
                <a:spcPct val="0"/>
              </a:spcBef>
              <a:spcAft>
                <a:spcPct val="0"/>
              </a:spcAft>
            </a:pPr>
            <a:r>
              <a:rPr lang="en-IN" sz="1350" b="1" dirty="0">
                <a:solidFill>
                  <a:schemeClr val="bg1"/>
                </a:solidFill>
                <a:latin typeface="Tahoma" pitchFamily="34" charset="0"/>
                <a:cs typeface="Arial" charset="0"/>
              </a:rPr>
              <a:t>DEENDAYAL PORT TRUST</a:t>
            </a:r>
          </a:p>
        </p:txBody>
      </p:sp>
    </p:spTree>
    <p:extLst>
      <p:ext uri="{BB962C8B-B14F-4D97-AF65-F5344CB8AC3E}">
        <p14:creationId xmlns:p14="http://schemas.microsoft.com/office/powerpoint/2010/main" val="76078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lated image"/>
          <p:cNvSpPr>
            <a:spLocks noChangeAspect="1" noChangeArrowheads="1"/>
          </p:cNvSpPr>
          <p:nvPr/>
        </p:nvSpPr>
        <p:spPr bwMode="auto">
          <a:xfrm>
            <a:off x="895945" y="401389"/>
            <a:ext cx="185738" cy="185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5721" tIns="27861" rIns="55721" bIns="27861" numCol="1" anchor="t" anchorCtr="0" compatLnSpc="1">
            <a:prstTxWarp prst="textNoShape">
              <a:avLst/>
            </a:prstTxWarp>
          </a:bodyPr>
          <a:lstStyle/>
          <a:p>
            <a:pPr fontAlgn="base">
              <a:spcBef>
                <a:spcPct val="0"/>
              </a:spcBef>
              <a:spcAft>
                <a:spcPct val="0"/>
              </a:spcAft>
            </a:pPr>
            <a:endParaRPr lang="en-IN" sz="1219">
              <a:solidFill>
                <a:prstClr val="black"/>
              </a:solidFill>
              <a:latin typeface="Tahoma" pitchFamily="34" charset="0"/>
              <a:cs typeface="Arial" charset="0"/>
            </a:endParaRPr>
          </a:p>
        </p:txBody>
      </p:sp>
      <p:sp>
        <p:nvSpPr>
          <p:cNvPr id="6" name="TextBox 5"/>
          <p:cNvSpPr txBox="1"/>
          <p:nvPr/>
        </p:nvSpPr>
        <p:spPr>
          <a:xfrm>
            <a:off x="3714750" y="4820982"/>
            <a:ext cx="3600450" cy="300082"/>
          </a:xfrm>
          <a:prstGeom prst="rect">
            <a:avLst/>
          </a:prstGeom>
          <a:noFill/>
        </p:spPr>
        <p:txBody>
          <a:bodyPr wrap="square" rtlCol="0">
            <a:spAutoFit/>
          </a:bodyPr>
          <a:lstStyle/>
          <a:p>
            <a:pPr fontAlgn="base">
              <a:spcBef>
                <a:spcPct val="0"/>
              </a:spcBef>
              <a:spcAft>
                <a:spcPct val="0"/>
              </a:spcAft>
            </a:pPr>
            <a:r>
              <a:rPr lang="en-IN" sz="1350" dirty="0">
                <a:solidFill>
                  <a:srgbClr val="0070C0"/>
                </a:solidFill>
                <a:latin typeface="Tahoma" pitchFamily="34" charset="0"/>
                <a:cs typeface="Arial" charset="0"/>
              </a:rPr>
              <a:t>Deendayal Port Trust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1" y="2382"/>
            <a:ext cx="7338896" cy="4685603"/>
          </a:xfrm>
          <a:prstGeom prst="rect">
            <a:avLst/>
          </a:prstGeom>
          <a:effectLst>
            <a:outerShdw blurRad="1270000" algn="ctr" rotWithShape="0">
              <a:srgbClr val="000000">
                <a:alpha val="0"/>
              </a:srgbClr>
            </a:outerShdw>
            <a:reflection blurRad="1270000" stA="0" dist="50800" dir="5400000" sy="-100000" algn="bl" rotWithShape="0"/>
            <a:softEdge rad="635000"/>
          </a:effectLst>
        </p:spPr>
      </p:pic>
      <p:sp>
        <p:nvSpPr>
          <p:cNvPr id="8" name="TextBox 7"/>
          <p:cNvSpPr txBox="1"/>
          <p:nvPr/>
        </p:nvSpPr>
        <p:spPr>
          <a:xfrm>
            <a:off x="2434283" y="4231481"/>
            <a:ext cx="4275434" cy="429990"/>
          </a:xfrm>
          <a:prstGeom prst="rect">
            <a:avLst/>
          </a:prstGeom>
          <a:solidFill>
            <a:schemeClr val="bg1"/>
          </a:solidFill>
        </p:spPr>
        <p:txBody>
          <a:bodyPr wrap="square" rtlCol="0">
            <a:spAutoFit/>
          </a:bodyPr>
          <a:lstStyle/>
          <a:p>
            <a:pPr algn="ctr" fontAlgn="base">
              <a:spcBef>
                <a:spcPct val="0"/>
              </a:spcBef>
              <a:spcAft>
                <a:spcPct val="0"/>
              </a:spcAft>
            </a:pPr>
            <a:r>
              <a:rPr lang="en-IN" sz="2194" b="1" dirty="0">
                <a:solidFill>
                  <a:srgbClr val="002060"/>
                </a:solidFill>
                <a:latin typeface="Tahoma" pitchFamily="34" charset="0"/>
                <a:cs typeface="Arial" charset="0"/>
              </a:rPr>
              <a:t>THANK YOU</a:t>
            </a:r>
          </a:p>
        </p:txBody>
      </p:sp>
      <p:sp>
        <p:nvSpPr>
          <p:cNvPr id="2" name="Slide Number Placeholder 1"/>
          <p:cNvSpPr>
            <a:spLocks noGrp="1"/>
          </p:cNvSpPr>
          <p:nvPr>
            <p:ph type="sldNum" sz="quarter" idx="12"/>
          </p:nvPr>
        </p:nvSpPr>
        <p:spPr/>
        <p:txBody>
          <a:bodyPr/>
          <a:lstStyle/>
          <a:p>
            <a:pPr fontAlgn="base">
              <a:spcBef>
                <a:spcPct val="0"/>
              </a:spcBef>
              <a:spcAft>
                <a:spcPct val="0"/>
              </a:spcAft>
              <a:defRPr/>
            </a:pPr>
            <a:fld id="{AB3867B4-C2DF-4252-8D16-F521878327E8}" type="slidenum">
              <a:rPr lang="en-IN">
                <a:latin typeface="Tahoma" pitchFamily="34" charset="0"/>
                <a:cs typeface="Arial" charset="0"/>
              </a:rPr>
              <a:pPr fontAlgn="base">
                <a:spcBef>
                  <a:spcPct val="0"/>
                </a:spcBef>
                <a:spcAft>
                  <a:spcPct val="0"/>
                </a:spcAft>
                <a:defRPr/>
              </a:pPr>
              <a:t>28</a:t>
            </a:fld>
            <a:endParaRPr lang="en-IN">
              <a:latin typeface="Tahoma" pitchFamily="34" charset="0"/>
              <a:cs typeface="Arial" charset="0"/>
            </a:endParaRPr>
          </a:p>
        </p:txBody>
      </p:sp>
    </p:spTree>
    <p:extLst>
      <p:ext uri="{BB962C8B-B14F-4D97-AF65-F5344CB8AC3E}">
        <p14:creationId xmlns:p14="http://schemas.microsoft.com/office/powerpoint/2010/main" val="2743867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0804" y="2134296"/>
            <a:ext cx="3888433" cy="709655"/>
          </a:xfrm>
          <a:prstGeom prst="rect">
            <a:avLst/>
          </a:prstGeom>
          <a:solidFill>
            <a:schemeClr val="tx1"/>
          </a:solidFill>
        </p:spPr>
        <p:txBody>
          <a:bodyPr wrap="square" lIns="77953" tIns="38976" rIns="77953" bIns="38976" rtlCol="0">
            <a:spAutoFit/>
          </a:bodyPr>
          <a:lstStyle/>
          <a:p>
            <a:pPr algn="ctr"/>
            <a:r>
              <a:rPr lang="en-IN" sz="4100" dirty="0">
                <a:solidFill>
                  <a:schemeClr val="bg1"/>
                </a:solidFill>
                <a:latin typeface="Adani Bold" panose="02000503000000020004" pitchFamily="2" charset="0"/>
              </a:rPr>
              <a:t>THANK YOU</a:t>
            </a:r>
          </a:p>
        </p:txBody>
      </p:sp>
      <p:sp>
        <p:nvSpPr>
          <p:cNvPr id="2" name="5-Point Star 1">
            <a:hlinkClick r:id="rId2" action="ppaction://hlinksldjump"/>
          </p:cNvPr>
          <p:cNvSpPr/>
          <p:nvPr/>
        </p:nvSpPr>
        <p:spPr>
          <a:xfrm>
            <a:off x="4297262" y="2934171"/>
            <a:ext cx="216024"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02358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overview final 21"/>
          <p:cNvPicPr>
            <a:picLocks noChangeAspect="1" noChangeArrowheads="1"/>
          </p:cNvPicPr>
          <p:nvPr/>
        </p:nvPicPr>
        <p:blipFill>
          <a:blip r:embed="rId3"/>
          <a:srcRect/>
          <a:stretch>
            <a:fillRect/>
          </a:stretch>
        </p:blipFill>
        <p:spPr bwMode="auto">
          <a:xfrm>
            <a:off x="1043608" y="557907"/>
            <a:ext cx="7188150" cy="4091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50" name="TextBox 6"/>
          <p:cNvSpPr txBox="1">
            <a:spLocks noChangeArrowheads="1"/>
          </p:cNvSpPr>
          <p:nvPr/>
        </p:nvSpPr>
        <p:spPr bwMode="auto">
          <a:xfrm>
            <a:off x="7411642" y="4877991"/>
            <a:ext cx="696515" cy="300082"/>
          </a:xfrm>
          <a:prstGeom prst="rect">
            <a:avLst/>
          </a:prstGeom>
          <a:noFill/>
          <a:ln w="9525">
            <a:noFill/>
            <a:miter lim="800000"/>
            <a:headEnd/>
            <a:tailEnd/>
          </a:ln>
        </p:spPr>
        <p:txBody>
          <a:bodyPr>
            <a:spAutoFit/>
          </a:bodyPr>
          <a:lstStyle/>
          <a:p>
            <a:endParaRPr lang="en-US" sz="1350"/>
          </a:p>
        </p:txBody>
      </p:sp>
      <p:sp>
        <p:nvSpPr>
          <p:cNvPr id="9" name="Title 1"/>
          <p:cNvSpPr txBox="1">
            <a:spLocks/>
          </p:cNvSpPr>
          <p:nvPr/>
        </p:nvSpPr>
        <p:spPr>
          <a:xfrm>
            <a:off x="-16967" y="0"/>
            <a:ext cx="9160328" cy="671799"/>
          </a:xfrm>
          <a:prstGeom prst="rect">
            <a:avLst/>
          </a:prstGeom>
        </p:spPr>
        <p:txBody>
          <a:bodyPr vert="horz" lIns="58465" tIns="29232" rIns="58465" bIns="29232"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584645">
              <a:defRPr/>
            </a:pPr>
            <a:r>
              <a:rPr lang="en-IN" sz="3000" spc="-32" dirty="0">
                <a:solidFill>
                  <a:srgbClr val="002060"/>
                </a:solidFill>
                <a:latin typeface="Tahoma" pitchFamily="34" charset="0"/>
                <a:ea typeface="+mn-ea"/>
                <a:cs typeface="Arial" charset="0"/>
              </a:rPr>
              <a:t>DEENDAYAL PORT LIMITS</a:t>
            </a:r>
          </a:p>
        </p:txBody>
      </p:sp>
    </p:spTree>
    <p:extLst>
      <p:ext uri="{BB962C8B-B14F-4D97-AF65-F5344CB8AC3E}">
        <p14:creationId xmlns:p14="http://schemas.microsoft.com/office/powerpoint/2010/main" val="453244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3" name="Right Arrow 2">
            <a:hlinkClick r:id="rId2" action="ppaction://hlinksldjump"/>
          </p:cNvPr>
          <p:cNvSpPr/>
          <p:nvPr/>
        </p:nvSpPr>
        <p:spPr>
          <a:xfrm>
            <a:off x="7534876" y="4806162"/>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rgbClr val="FF0000"/>
                </a:solidFill>
                <a:latin typeface="Arial"/>
                <a:hlinkClick r:id="rId2" action="ppaction://hlinksldjump"/>
              </a:rPr>
              <a:t>Back5</a:t>
            </a:r>
            <a:endParaRPr lang="en-US" sz="1200" dirty="0">
              <a:solidFill>
                <a:srgbClr val="FF0000"/>
              </a:solidFill>
              <a:latin typeface="Arial"/>
            </a:endParaRPr>
          </a:p>
        </p:txBody>
      </p:sp>
      <p:sp>
        <p:nvSpPr>
          <p:cNvPr id="10" name="TextBox 9"/>
          <p:cNvSpPr txBox="1"/>
          <p:nvPr/>
        </p:nvSpPr>
        <p:spPr>
          <a:xfrm>
            <a:off x="51213" y="723148"/>
            <a:ext cx="4905080" cy="840460"/>
          </a:xfrm>
          <a:prstGeom prst="rect">
            <a:avLst/>
          </a:prstGeom>
          <a:noFill/>
        </p:spPr>
        <p:txBody>
          <a:bodyPr wrap="square" lIns="77953" tIns="38976" rIns="77953" bIns="38976" rtlCol="0">
            <a:spAutoFit/>
          </a:bodyPr>
          <a:lstStyle/>
          <a:p>
            <a:pPr marL="292322" indent="-292322" algn="just">
              <a:buFont typeface="Arial" panose="020B0604020202020204" pitchFamily="34" charset="0"/>
              <a:buChar char="•"/>
              <a:defRPr/>
            </a:pPr>
            <a:r>
              <a:rPr lang="en-IN" sz="1200" b="1" dirty="0">
                <a:latin typeface="Calibri" panose="020F0502020204030204" pitchFamily="34" charset="0"/>
                <a:ea typeface="Calibri" panose="020F0502020204030204" pitchFamily="34" charset="0"/>
                <a:cs typeface="Times New Roman" panose="02020603050405020304" pitchFamily="18" charset="0"/>
              </a:rPr>
              <a:t>Existing pipelines laid from jetty head to Y junction are of varied dia and are being owned by different private/ PSU companies.</a:t>
            </a:r>
          </a:p>
          <a:p>
            <a:pPr marL="292322" indent="-292322" algn="just">
              <a:buFont typeface="Arial" panose="020B0604020202020204" pitchFamily="34" charset="0"/>
              <a:buChar char="•"/>
              <a:defRPr/>
            </a:pPr>
            <a:r>
              <a:rPr lang="en-IN" sz="1200" b="1" dirty="0">
                <a:latin typeface="Calibri" panose="020F0502020204030204" pitchFamily="34" charset="0"/>
                <a:ea typeface="Calibri" panose="020F0502020204030204" pitchFamily="34" charset="0"/>
                <a:cs typeface="Times New Roman" panose="02020603050405020304" pitchFamily="18" charset="0"/>
              </a:rPr>
              <a:t>At present there is a heavy congestion at Y junction as the pipelines of various dia from all the jetties converge at Y Junction. </a:t>
            </a:r>
            <a:endParaRPr lang="en-IN" sz="1200" b="1" u="sng" dirty="0">
              <a:solidFill>
                <a:srgbClr val="234091"/>
              </a:solidFill>
              <a:latin typeface="Arial"/>
            </a:endParaRPr>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RATIONALIZATION OF PIPELINES</a:t>
            </a:r>
          </a:p>
        </p:txBody>
      </p:sp>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51" y="1086278"/>
            <a:ext cx="3456384" cy="16308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751" y="2898468"/>
            <a:ext cx="3456384" cy="1634790"/>
          </a:xfrm>
          <a:prstGeom prst="rect">
            <a:avLst/>
          </a:prstGeom>
        </p:spPr>
      </p:pic>
      <p:sp>
        <p:nvSpPr>
          <p:cNvPr id="5" name="Rectangle 4"/>
          <p:cNvSpPr/>
          <p:nvPr/>
        </p:nvSpPr>
        <p:spPr>
          <a:xfrm>
            <a:off x="25280" y="456753"/>
            <a:ext cx="1861549" cy="294157"/>
          </a:xfrm>
          <a:prstGeom prst="rect">
            <a:avLst/>
          </a:prstGeom>
        </p:spPr>
        <p:txBody>
          <a:bodyPr wrap="none" lIns="77953" tIns="38976" rIns="77953" bIns="38976">
            <a:spAutoFit/>
          </a:bodyPr>
          <a:lstStyle/>
          <a:p>
            <a:pPr>
              <a:defRPr/>
            </a:pPr>
            <a:r>
              <a:rPr lang="en-IN" sz="1400" b="1" u="sng" dirty="0">
                <a:solidFill>
                  <a:srgbClr val="002060"/>
                </a:solidFill>
              </a:rPr>
              <a:t>EXISTING CONDITION:</a:t>
            </a:r>
            <a:r>
              <a:rPr lang="en-IN" sz="1400" b="1" dirty="0">
                <a:solidFill>
                  <a:srgbClr val="002060"/>
                </a:solidFill>
              </a:rPr>
              <a:t>-</a:t>
            </a:r>
          </a:p>
        </p:txBody>
      </p:sp>
      <p:sp>
        <p:nvSpPr>
          <p:cNvPr id="14" name="Rectangle 13"/>
          <p:cNvSpPr/>
          <p:nvPr/>
        </p:nvSpPr>
        <p:spPr>
          <a:xfrm>
            <a:off x="8533" y="1405947"/>
            <a:ext cx="591843" cy="355712"/>
          </a:xfrm>
          <a:prstGeom prst="rect">
            <a:avLst/>
          </a:prstGeom>
        </p:spPr>
        <p:txBody>
          <a:bodyPr wrap="none" lIns="77953" tIns="38976" rIns="77953" bIns="38976">
            <a:spAutoFit/>
          </a:bodyPr>
          <a:lstStyle/>
          <a:p>
            <a:pPr>
              <a:defRPr/>
            </a:pPr>
            <a:r>
              <a:rPr lang="en-IN" sz="1400" b="1" u="sng" dirty="0">
                <a:solidFill>
                  <a:srgbClr val="002060"/>
                </a:solidFill>
              </a:rPr>
              <a:t>AIM:</a:t>
            </a:r>
            <a:r>
              <a:rPr lang="en-IN" b="1" dirty="0">
                <a:solidFill>
                  <a:srgbClr val="002060"/>
                </a:solidFill>
              </a:rPr>
              <a:t>-</a:t>
            </a:r>
            <a:endParaRPr lang="en-IN" b="1" u="sng" dirty="0">
              <a:solidFill>
                <a:srgbClr val="002060"/>
              </a:solidFill>
            </a:endParaRPr>
          </a:p>
        </p:txBody>
      </p:sp>
      <p:sp>
        <p:nvSpPr>
          <p:cNvPr id="15" name="TextBox 14"/>
          <p:cNvSpPr txBox="1"/>
          <p:nvPr/>
        </p:nvSpPr>
        <p:spPr>
          <a:xfrm>
            <a:off x="18345" y="1709235"/>
            <a:ext cx="4970814" cy="817377"/>
          </a:xfrm>
          <a:prstGeom prst="rect">
            <a:avLst/>
          </a:prstGeom>
          <a:noFill/>
        </p:spPr>
        <p:txBody>
          <a:bodyPr wrap="square" lIns="77953" tIns="38976" rIns="77953" bIns="38976" rtlCol="0">
            <a:spAutoFit/>
          </a:bodyPr>
          <a:lstStyle/>
          <a:p>
            <a:pPr marL="292322" indent="-292322" algn="just">
              <a:buFont typeface="Arial" panose="020B0604020202020204" pitchFamily="34" charset="0"/>
              <a:buChar char="•"/>
              <a:defRPr/>
            </a:pPr>
            <a:r>
              <a:rPr lang="en-IN" sz="1200" b="1" dirty="0">
                <a:latin typeface="Calibri" panose="020F0502020204030204" pitchFamily="34" charset="0"/>
                <a:ea typeface="Calibri" panose="020F0502020204030204" pitchFamily="34" charset="0"/>
                <a:cs typeface="Times New Roman" panose="02020603050405020304" pitchFamily="18" charset="0"/>
              </a:rPr>
              <a:t>To reduce the congestion</a:t>
            </a:r>
          </a:p>
          <a:p>
            <a:pPr marL="292322" indent="-292322" algn="just">
              <a:buFont typeface="Arial" panose="020B0604020202020204" pitchFamily="34" charset="0"/>
              <a:buChar char="•"/>
              <a:defRPr/>
            </a:pPr>
            <a:r>
              <a:rPr lang="en-IN" sz="1200" b="1" dirty="0">
                <a:latin typeface="Calibri" panose="020F0502020204030204" pitchFamily="34" charset="0"/>
                <a:ea typeface="Calibri" panose="020F0502020204030204" pitchFamily="34" charset="0"/>
                <a:cs typeface="Times New Roman" panose="02020603050405020304" pitchFamily="18" charset="0"/>
              </a:rPr>
              <a:t>Safer Port operations with higher efficiency in discharge rate.</a:t>
            </a:r>
          </a:p>
          <a:p>
            <a:pPr marL="292322" indent="-292322" algn="just">
              <a:buFont typeface="Arial" panose="020B0604020202020204" pitchFamily="34" charset="0"/>
              <a:buChar char="•"/>
              <a:defRPr/>
            </a:pPr>
            <a:r>
              <a:rPr lang="en-IN" sz="1200" b="1" dirty="0">
                <a:latin typeface="Calibri" panose="020F0502020204030204" pitchFamily="34" charset="0"/>
                <a:ea typeface="Calibri" panose="020F0502020204030204" pitchFamily="34" charset="0"/>
                <a:cs typeface="Times New Roman" panose="02020603050405020304" pitchFamily="18" charset="0"/>
              </a:rPr>
              <a:t>It will handle larger number of vessels and enhanced cargo increasing the profitability of the Port.</a:t>
            </a:r>
            <a:endParaRPr lang="en-IN" sz="1200" b="1" u="sng" dirty="0">
              <a:solidFill>
                <a:srgbClr val="234091"/>
              </a:solidFill>
              <a:latin typeface="Arial"/>
            </a:endParaRPr>
          </a:p>
        </p:txBody>
      </p:sp>
      <p:sp>
        <p:nvSpPr>
          <p:cNvPr id="17" name="Rectangle 16"/>
          <p:cNvSpPr/>
          <p:nvPr/>
        </p:nvSpPr>
        <p:spPr>
          <a:xfrm>
            <a:off x="18346" y="2379167"/>
            <a:ext cx="804016" cy="294157"/>
          </a:xfrm>
          <a:prstGeom prst="rect">
            <a:avLst/>
          </a:prstGeom>
        </p:spPr>
        <p:txBody>
          <a:bodyPr wrap="none" lIns="77953" tIns="38976" rIns="77953" bIns="38976">
            <a:spAutoFit/>
          </a:bodyPr>
          <a:lstStyle/>
          <a:p>
            <a:pPr>
              <a:defRPr/>
            </a:pPr>
            <a:r>
              <a:rPr lang="en-IN" sz="1400" b="1" u="sng" dirty="0">
                <a:solidFill>
                  <a:srgbClr val="002060"/>
                </a:solidFill>
              </a:rPr>
              <a:t>STATUS:-</a:t>
            </a:r>
          </a:p>
        </p:txBody>
      </p:sp>
      <p:sp>
        <p:nvSpPr>
          <p:cNvPr id="20" name="TextBox 19"/>
          <p:cNvSpPr txBox="1"/>
          <p:nvPr/>
        </p:nvSpPr>
        <p:spPr>
          <a:xfrm>
            <a:off x="51212" y="2661740"/>
            <a:ext cx="4970814" cy="2079261"/>
          </a:xfrm>
          <a:prstGeom prst="rect">
            <a:avLst/>
          </a:prstGeom>
          <a:noFill/>
        </p:spPr>
        <p:txBody>
          <a:bodyPr wrap="square" lIns="77953" tIns="38976" rIns="77953" bIns="38976" rtlCol="0">
            <a:spAutoFit/>
          </a:bodyPr>
          <a:lstStyle/>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M/s MECON Ltd. (A Govt. of India Enterprises) has been appointed as technical advisor.</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M/s MECON Ltd. submitted Block estimate amounting to Rs. 170.42 crs which is approved by Board. </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After a number of revisions, the Technical advisor has submitted draft tender document on 15.06.2018 which is under departmental concurrence.   </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Further, prior to execution of the work Environmental clearance is needed as advised by the technical advisor. TOR has been approved by MOEFC for this work.</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The NIT for the subject work is expected to be uploaded by August 2018.</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Tender for the subject work is expected to be opened in September,2018 </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After bid evaluation process, the work order for the work is expected to be awarded to the EPC contractor by December,2018 (subject to E.C.).   </a:t>
            </a:r>
          </a:p>
          <a:p>
            <a:pPr marL="194882" indent="-194882" algn="just">
              <a:buFont typeface="Arial" panose="020B0604020202020204" pitchFamily="34" charset="0"/>
              <a:buChar char="•"/>
            </a:pPr>
            <a:r>
              <a:rPr lang="en-IN" sz="1000" b="1" dirty="0">
                <a:latin typeface="Calibri" panose="020F0502020204030204" pitchFamily="34" charset="0"/>
                <a:ea typeface="Calibri" panose="020F0502020204030204" pitchFamily="34" charset="0"/>
                <a:cs typeface="Times New Roman" panose="02020603050405020304" pitchFamily="18" charset="0"/>
              </a:rPr>
              <a:t>The work shall be completed within 24 months from date of Issue of work order to the EPC contractor.</a:t>
            </a:r>
          </a:p>
        </p:txBody>
      </p:sp>
      <p:sp>
        <p:nvSpPr>
          <p:cNvPr id="16" name="Right Arrow 15">
            <a:hlinkClick r:id="rId2" action="ppaction://hlinksldjump"/>
          </p:cNvPr>
          <p:cNvSpPr/>
          <p:nvPr/>
        </p:nvSpPr>
        <p:spPr>
          <a:xfrm>
            <a:off x="6820677" y="4826040"/>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rgbClr val="FF0000"/>
                </a:solidFill>
                <a:latin typeface="Arial"/>
                <a:hlinkClick r:id="rId5" action="ppaction://hlinksldjump"/>
              </a:rPr>
              <a:t>Back</a:t>
            </a:r>
            <a:r>
              <a:rPr lang="en-US" sz="1200" dirty="0">
                <a:solidFill>
                  <a:srgbClr val="FF0000"/>
                </a:solidFill>
                <a:latin typeface="Arial"/>
              </a:rPr>
              <a:t>3</a:t>
            </a:r>
          </a:p>
        </p:txBody>
      </p:sp>
    </p:spTree>
    <p:extLst>
      <p:ext uri="{BB962C8B-B14F-4D97-AF65-F5344CB8AC3E}">
        <p14:creationId xmlns:p14="http://schemas.microsoft.com/office/powerpoint/2010/main" val="809654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2" name="Slide Number Placeholder 1"/>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31</a:t>
            </a:fld>
            <a:endParaRPr lang="en-IN" dirty="0"/>
          </a:p>
        </p:txBody>
      </p:sp>
      <p:sp>
        <p:nvSpPr>
          <p:cNvPr id="3" name="Right Arrow 2"/>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10" name="TextBox 9"/>
          <p:cNvSpPr txBox="1"/>
          <p:nvPr/>
        </p:nvSpPr>
        <p:spPr>
          <a:xfrm>
            <a:off x="65734" y="771419"/>
            <a:ext cx="2293975" cy="340323"/>
          </a:xfrm>
          <a:prstGeom prst="rect">
            <a:avLst/>
          </a:prstGeom>
          <a:noFill/>
        </p:spPr>
        <p:txBody>
          <a:bodyPr wrap="none" lIns="77953" tIns="38976" rIns="77953" bIns="38976" rtlCol="0">
            <a:spAutoFit/>
          </a:bodyPr>
          <a:lstStyle/>
          <a:p>
            <a:pPr defTabSz="779526">
              <a:defRPr/>
            </a:pPr>
            <a:r>
              <a:rPr lang="en-IN" sz="1700" b="1" u="sng" dirty="0">
                <a:solidFill>
                  <a:srgbClr val="002060"/>
                </a:solidFill>
                <a:latin typeface="Arial"/>
              </a:rPr>
              <a:t>PRESENT STATUS:- </a:t>
            </a:r>
          </a:p>
        </p:txBody>
      </p:sp>
      <p:sp>
        <p:nvSpPr>
          <p:cNvPr id="11" name="TextBox 10"/>
          <p:cNvSpPr txBox="1"/>
          <p:nvPr/>
        </p:nvSpPr>
        <p:spPr>
          <a:xfrm>
            <a:off x="65734" y="1086279"/>
            <a:ext cx="3708640" cy="3156479"/>
          </a:xfrm>
          <a:prstGeom prst="rect">
            <a:avLst/>
          </a:prstGeom>
          <a:noFill/>
        </p:spPr>
        <p:txBody>
          <a:bodyPr wrap="square" lIns="77953" tIns="38976" rIns="77953" bIns="38976" rtlCol="0">
            <a:spAutoFit/>
          </a:bodyPr>
          <a:lstStyle/>
          <a:p>
            <a:pPr lvl="0" algn="just"/>
            <a:endParaRPr lang="en-IN" sz="1000" dirty="0"/>
          </a:p>
          <a:p>
            <a:pPr marL="146161" indent="-146161" algn="just">
              <a:buFont typeface="Wingdings" panose="05000000000000000000" pitchFamily="2" charset="2"/>
              <a:buChar char="§"/>
            </a:pPr>
            <a:r>
              <a:rPr lang="en-IN" sz="1200" dirty="0"/>
              <a:t>Oil Jetty No.1 to 4 belong to DPT.  At present, the fire fighting system on these jetties are interconnected so that the sea water for fire fighting can be directed from one jetty to any other jetty.  The system is 20 – 30 years old, and the system was designed for handling particular type of liquid cargo (POL, chemicals, edible oil etc.). Presently LPG is also being handled at OJ-1. </a:t>
            </a:r>
          </a:p>
          <a:p>
            <a:pPr marL="146161" indent="-146161" algn="just">
              <a:buFont typeface="Wingdings" panose="05000000000000000000" pitchFamily="2" charset="2"/>
              <a:buChar char="§"/>
            </a:pPr>
            <a:r>
              <a:rPr lang="en-IN" sz="1200" dirty="0"/>
              <a:t> </a:t>
            </a:r>
          </a:p>
          <a:p>
            <a:pPr marL="146161" indent="-146161" algn="just">
              <a:buFont typeface="Wingdings" panose="05000000000000000000" pitchFamily="2" charset="2"/>
              <a:buChar char="§"/>
            </a:pPr>
            <a:r>
              <a:rPr lang="en-IN" sz="1200" dirty="0"/>
              <a:t>DPT has appointed consultant (MECON) for upgrading this system to meet the latest OISD-156 (October 2017) guidelines and PESO requirements.  The estimate and technical specification for the tender has been submitted by the consultant, which are under scrutiny before submitting for approval of the Board. The salient features of the proposed system are:</a:t>
            </a:r>
          </a:p>
          <a:p>
            <a:pPr algn="just"/>
            <a:endParaRPr lang="en-IN" sz="1000" dirty="0"/>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FIRE-FIGHTING SYSTEM FOR OIL JETTY 1 TO 4</a:t>
            </a:r>
          </a:p>
        </p:txBody>
      </p:sp>
      <p:graphicFrame>
        <p:nvGraphicFramePr>
          <p:cNvPr id="19" name="Table 18"/>
          <p:cNvGraphicFramePr>
            <a:graphicFrameLocks noGrp="1"/>
          </p:cNvGraphicFramePr>
          <p:nvPr>
            <p:extLst>
              <p:ext uri="{D42A27DB-BD31-4B8C-83A1-F6EECF244321}">
                <p14:modId xmlns:p14="http://schemas.microsoft.com/office/powerpoint/2010/main" val="4180345435"/>
              </p:ext>
            </p:extLst>
          </p:nvPr>
        </p:nvGraphicFramePr>
        <p:xfrm>
          <a:off x="3774373" y="617104"/>
          <a:ext cx="5251045" cy="4021602"/>
        </p:xfrm>
        <a:graphic>
          <a:graphicData uri="http://schemas.openxmlformats.org/drawingml/2006/table">
            <a:tbl>
              <a:tblPr firstRow="1" firstCol="1" bandRow="1">
                <a:tableStyleId>{5C22544A-7EE6-4342-B048-85BDC9FD1C3A}</a:tableStyleId>
              </a:tblPr>
              <a:tblGrid>
                <a:gridCol w="1196441">
                  <a:extLst>
                    <a:ext uri="{9D8B030D-6E8A-4147-A177-3AD203B41FA5}">
                      <a16:colId xmlns:a16="http://schemas.microsoft.com/office/drawing/2014/main" val="2051754594"/>
                    </a:ext>
                  </a:extLst>
                </a:gridCol>
                <a:gridCol w="1728192">
                  <a:extLst>
                    <a:ext uri="{9D8B030D-6E8A-4147-A177-3AD203B41FA5}">
                      <a16:colId xmlns:a16="http://schemas.microsoft.com/office/drawing/2014/main" val="2071635049"/>
                    </a:ext>
                  </a:extLst>
                </a:gridCol>
                <a:gridCol w="2326412">
                  <a:extLst>
                    <a:ext uri="{9D8B030D-6E8A-4147-A177-3AD203B41FA5}">
                      <a16:colId xmlns:a16="http://schemas.microsoft.com/office/drawing/2014/main" val="701631606"/>
                    </a:ext>
                  </a:extLst>
                </a:gridCol>
              </a:tblGrid>
              <a:tr h="514112">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Equipment</a:t>
                      </a:r>
                    </a:p>
                  </a:txBody>
                  <a:tcPr marL="63305" marR="63305" marT="0" marB="0">
                    <a:solidFill>
                      <a:srgbClr val="002060"/>
                    </a:solidFill>
                  </a:tcPr>
                </a:tc>
                <a:tc>
                  <a:txBody>
                    <a:bodyPr/>
                    <a:lstStyle/>
                    <a:p>
                      <a:pPr marL="457200">
                        <a:lnSpc>
                          <a:spcPct val="107000"/>
                        </a:lnSpc>
                        <a:spcAft>
                          <a:spcPts val="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Existing</a:t>
                      </a:r>
                    </a:p>
                  </a:txBody>
                  <a:tcPr marL="63305" marR="63305" marT="0" marB="0">
                    <a:solidFill>
                      <a:srgbClr val="002060"/>
                    </a:solidFill>
                  </a:tcPr>
                </a:tc>
                <a:tc>
                  <a:txBody>
                    <a:bodyPr/>
                    <a:lstStyle/>
                    <a:p>
                      <a:pPr marL="457200">
                        <a:lnSpc>
                          <a:spcPct val="107000"/>
                        </a:lnSpc>
                        <a:spcAft>
                          <a:spcPts val="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Proposed (to meet new OISD-156 standard)</a:t>
                      </a:r>
                    </a:p>
                  </a:txBody>
                  <a:tcPr marL="63305" marR="63305" marT="0" marB="0">
                    <a:solidFill>
                      <a:srgbClr val="002060"/>
                    </a:solidFill>
                  </a:tcPr>
                </a:tc>
                <a:extLst>
                  <a:ext uri="{0D108BD9-81ED-4DB2-BD59-A6C34878D82A}">
                    <a16:rowId xmlns:a16="http://schemas.microsoft.com/office/drawing/2014/main" val="3476065255"/>
                  </a:ext>
                </a:extLst>
              </a:tr>
              <a:tr h="1014398">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Fire water pumps</a:t>
                      </a:r>
                    </a:p>
                  </a:txBody>
                  <a:tcPr marL="63305" marR="63305" marT="0" marB="0">
                    <a:solidFill>
                      <a:srgbClr val="002060"/>
                    </a:solidFill>
                  </a:tcPr>
                </a:tc>
                <a:tc>
                  <a:txBody>
                    <a:bodyPr/>
                    <a:lstStyle/>
                    <a:p>
                      <a:pPr marL="0" algn="l" defTabSz="914400" rtl="0" eaLnBrk="1" latinLnBrk="0" hangingPunct="1">
                        <a:lnSpc>
                          <a:spcPct val="100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6 Nos. with capacity 500 cu.m/hr.</a:t>
                      </a:r>
                    </a:p>
                    <a:p>
                      <a:pPr marL="0" algn="l" defTabSz="914400" rtl="0" eaLnBrk="1" latinLnBrk="0" hangingPunct="1">
                        <a:lnSpc>
                          <a:spcPct val="100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with capacity 820 cu.m/hr</a:t>
                      </a:r>
                    </a:p>
                    <a:p>
                      <a:pPr marL="0" algn="l" defTabSz="914400" rtl="0" eaLnBrk="1" latinLnBrk="0" hangingPunct="1">
                        <a:lnSpc>
                          <a:spcPct val="100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(all 4 jetties interconnected)</a:t>
                      </a:r>
                    </a:p>
                  </a:txBody>
                  <a:tcPr marL="63305" marR="63305" marT="0" marB="0"/>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6 Nos. with capacity 780 cu.m/hr</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(with interconnected ring circuit)</a:t>
                      </a:r>
                    </a:p>
                  </a:txBody>
                  <a:tcPr marL="63305" marR="63305" marT="0" marB="0"/>
                </a:tc>
                <a:extLst>
                  <a:ext uri="{0D108BD9-81ED-4DB2-BD59-A6C34878D82A}">
                    <a16:rowId xmlns:a16="http://schemas.microsoft.com/office/drawing/2014/main" val="2659109065"/>
                  </a:ext>
                </a:extLst>
              </a:tr>
              <a:tr h="368387">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Jockey Pumps</a:t>
                      </a:r>
                    </a:p>
                  </a:txBody>
                  <a:tcPr marL="63305" marR="63305" marT="0" marB="0">
                    <a:solidFill>
                      <a:srgbClr val="002060"/>
                    </a:solidFill>
                  </a:tcPr>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with capacity 30 cu.m/hr</a:t>
                      </a:r>
                    </a:p>
                  </a:txBody>
                  <a:tcPr marL="63305" marR="63305" marT="0" marB="0"/>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4 Nos. with capacity 120 cu.m/hr</a:t>
                      </a:r>
                    </a:p>
                  </a:txBody>
                  <a:tcPr marL="63305" marR="63305" marT="0" marB="0"/>
                </a:tc>
                <a:extLst>
                  <a:ext uri="{0D108BD9-81ED-4DB2-BD59-A6C34878D82A}">
                    <a16:rowId xmlns:a16="http://schemas.microsoft.com/office/drawing/2014/main" val="1560065099"/>
                  </a:ext>
                </a:extLst>
              </a:tr>
              <a:tr h="411098">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Foam pumps</a:t>
                      </a:r>
                    </a:p>
                  </a:txBody>
                  <a:tcPr marL="63305" marR="63305" marT="0" marB="0">
                    <a:solidFill>
                      <a:srgbClr val="002060"/>
                    </a:solidFill>
                  </a:tcPr>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22 cu.m/hr</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4 Nos. 15 cu.m/hr</a:t>
                      </a:r>
                    </a:p>
                  </a:txBody>
                  <a:tcPr marL="63305" marR="63305" marT="0" marB="0"/>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6 Nos. 22 cu.m/hr</a:t>
                      </a:r>
                    </a:p>
                  </a:txBody>
                  <a:tcPr marL="63305" marR="63305" marT="0" marB="0"/>
                </a:tc>
                <a:extLst>
                  <a:ext uri="{0D108BD9-81ED-4DB2-BD59-A6C34878D82A}">
                    <a16:rowId xmlns:a16="http://schemas.microsoft.com/office/drawing/2014/main" val="910205722"/>
                  </a:ext>
                </a:extLst>
              </a:tr>
              <a:tr h="938786">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Tower Monitors</a:t>
                      </a:r>
                    </a:p>
                  </a:txBody>
                  <a:tcPr marL="63305" marR="63305" marT="0" marB="0">
                    <a:solidFill>
                      <a:srgbClr val="002060"/>
                    </a:solidFill>
                  </a:tcPr>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OJ-1: Nil </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OJ-2: 2 Nos.</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OJ-3: 2 Nos.</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OJ-4: 2 Nos.</a:t>
                      </a:r>
                    </a:p>
                  </a:txBody>
                  <a:tcPr marL="63305" marR="63305" marT="0" marB="0"/>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3 Nos. &amp; 3 Nos. jumbo nozzles</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&amp; 2 Nos. jumbo nozzles</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&amp; 2 Nos. jumbo nozzles</a:t>
                      </a:r>
                    </a:p>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2 Nos. &amp; 2 Nos. jumbo nozzles</a:t>
                      </a:r>
                    </a:p>
                  </a:txBody>
                  <a:tcPr marL="63305" marR="63305" marT="0" marB="0"/>
                </a:tc>
                <a:extLst>
                  <a:ext uri="{0D108BD9-81ED-4DB2-BD59-A6C34878D82A}">
                    <a16:rowId xmlns:a16="http://schemas.microsoft.com/office/drawing/2014/main" val="3008561711"/>
                  </a:ext>
                </a:extLst>
              </a:tr>
              <a:tr h="566503">
                <a:tc>
                  <a:txBody>
                    <a:bodyPr/>
                    <a:lstStyle/>
                    <a:p>
                      <a:pPr marL="0" algn="l" defTabSz="914400" rtl="0" eaLnBrk="1" latinLnBrk="0" hangingPunct="1">
                        <a:lnSpc>
                          <a:spcPct val="115000"/>
                        </a:lnSpc>
                        <a:spcAft>
                          <a:spcPts val="1000"/>
                        </a:spcAft>
                      </a:pPr>
                      <a:r>
                        <a:rPr lang="en-IN" sz="1100" b="1" kern="1200" dirty="0">
                          <a:solidFill>
                            <a:schemeClr val="lt1"/>
                          </a:solidFill>
                          <a:effectLst/>
                          <a:latin typeface="Verdana" panose="020B0604030504040204" pitchFamily="34" charset="0"/>
                          <a:ea typeface="Times New Roman" panose="02020603050405020304" pitchFamily="18" charset="0"/>
                          <a:cs typeface="Shruti"/>
                        </a:rPr>
                        <a:t>Control Room</a:t>
                      </a:r>
                    </a:p>
                  </a:txBody>
                  <a:tcPr marL="63305" marR="63305" marT="0" marB="0">
                    <a:solidFill>
                      <a:srgbClr val="002060"/>
                    </a:solidFill>
                  </a:tcPr>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Provided for operating tower monitors</a:t>
                      </a:r>
                    </a:p>
                  </a:txBody>
                  <a:tcPr marL="63305" marR="63305" marT="0" marB="0"/>
                </a:tc>
                <a:tc>
                  <a:txBody>
                    <a:bodyPr/>
                    <a:lstStyle/>
                    <a:p>
                      <a:pPr marL="0" algn="l" defTabSz="914400" rtl="0" eaLnBrk="1" latinLnBrk="0" hangingPunct="1">
                        <a:lnSpc>
                          <a:spcPct val="115000"/>
                        </a:lnSpc>
                        <a:spcAft>
                          <a:spcPts val="1000"/>
                        </a:spcAft>
                      </a:pPr>
                      <a:r>
                        <a:rPr lang="en-IN" sz="900" kern="1200" dirty="0">
                          <a:solidFill>
                            <a:schemeClr val="dk1"/>
                          </a:solidFill>
                          <a:effectLst/>
                          <a:latin typeface="Verdana" panose="020B0604030504040204" pitchFamily="34" charset="0"/>
                          <a:ea typeface="Times New Roman" panose="02020603050405020304" pitchFamily="18" charset="0"/>
                          <a:cs typeface="Shruti"/>
                        </a:rPr>
                        <a:t>Control room for remote operation of entire system of each jetty will be provided.</a:t>
                      </a:r>
                    </a:p>
                  </a:txBody>
                  <a:tcPr marL="63305" marR="63305" marT="0" marB="0"/>
                </a:tc>
                <a:extLst>
                  <a:ext uri="{0D108BD9-81ED-4DB2-BD59-A6C34878D82A}">
                    <a16:rowId xmlns:a16="http://schemas.microsoft.com/office/drawing/2014/main" val="3347286308"/>
                  </a:ext>
                </a:extLst>
              </a:tr>
            </a:tbl>
          </a:graphicData>
        </a:graphic>
      </p:graphicFrame>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006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3" name="Right Arrow 2"/>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2" action="ppaction://hlinksldjump"/>
              </a:rPr>
              <a:t>Back</a:t>
            </a:r>
            <a:endParaRPr lang="en-US" sz="1200" dirty="0">
              <a:solidFill>
                <a:prstClr val="white"/>
              </a:solidFill>
              <a:latin typeface="Arial"/>
            </a:endParaRPr>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defRPr/>
            </a:pPr>
            <a:r>
              <a:rPr lang="en-IN" sz="2000" spc="-43" dirty="0">
                <a:solidFill>
                  <a:srgbClr val="002060"/>
                </a:solidFill>
                <a:latin typeface="Tahoma" pitchFamily="34" charset="0"/>
                <a:ea typeface="+mn-ea"/>
                <a:cs typeface="Arial" charset="0"/>
              </a:rPr>
              <a:t>CAPACITY AUGMENTATION (GENERAL CARGO)</a:t>
            </a:r>
          </a:p>
          <a:p>
            <a:pPr defTabSz="779526">
              <a:defRPr/>
            </a:pPr>
            <a:endParaRPr lang="en-IN" sz="1900" dirty="0">
              <a:solidFill>
                <a:srgbClr val="234091"/>
              </a:solidFill>
              <a:latin typeface="Arial"/>
            </a:endParaRPr>
          </a:p>
        </p:txBody>
      </p:sp>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819835949"/>
              </p:ext>
            </p:extLst>
          </p:nvPr>
        </p:nvGraphicFramePr>
        <p:xfrm>
          <a:off x="467544" y="485899"/>
          <a:ext cx="7937164" cy="4196314"/>
        </p:xfrm>
        <a:graphic>
          <a:graphicData uri="http://schemas.openxmlformats.org/drawingml/2006/table">
            <a:tbl>
              <a:tblPr firstRow="1" firstCol="1" bandRow="1">
                <a:tableStyleId>{5C22544A-7EE6-4342-B048-85BDC9FD1C3A}</a:tableStyleId>
              </a:tblPr>
              <a:tblGrid>
                <a:gridCol w="446406">
                  <a:extLst>
                    <a:ext uri="{9D8B030D-6E8A-4147-A177-3AD203B41FA5}">
                      <a16:colId xmlns:a16="http://schemas.microsoft.com/office/drawing/2014/main" val="2153791274"/>
                    </a:ext>
                  </a:extLst>
                </a:gridCol>
                <a:gridCol w="1270373">
                  <a:extLst>
                    <a:ext uri="{9D8B030D-6E8A-4147-A177-3AD203B41FA5}">
                      <a16:colId xmlns:a16="http://schemas.microsoft.com/office/drawing/2014/main" val="1661584666"/>
                    </a:ext>
                  </a:extLst>
                </a:gridCol>
                <a:gridCol w="1152128">
                  <a:extLst>
                    <a:ext uri="{9D8B030D-6E8A-4147-A177-3AD203B41FA5}">
                      <a16:colId xmlns:a16="http://schemas.microsoft.com/office/drawing/2014/main" val="3984129230"/>
                    </a:ext>
                  </a:extLst>
                </a:gridCol>
                <a:gridCol w="1008112">
                  <a:extLst>
                    <a:ext uri="{9D8B030D-6E8A-4147-A177-3AD203B41FA5}">
                      <a16:colId xmlns:a16="http://schemas.microsoft.com/office/drawing/2014/main" val="2894189559"/>
                    </a:ext>
                  </a:extLst>
                </a:gridCol>
                <a:gridCol w="1008112">
                  <a:extLst>
                    <a:ext uri="{9D8B030D-6E8A-4147-A177-3AD203B41FA5}">
                      <a16:colId xmlns:a16="http://schemas.microsoft.com/office/drawing/2014/main" val="2532373893"/>
                    </a:ext>
                  </a:extLst>
                </a:gridCol>
                <a:gridCol w="1584176">
                  <a:extLst>
                    <a:ext uri="{9D8B030D-6E8A-4147-A177-3AD203B41FA5}">
                      <a16:colId xmlns:a16="http://schemas.microsoft.com/office/drawing/2014/main" val="2800891218"/>
                    </a:ext>
                  </a:extLst>
                </a:gridCol>
                <a:gridCol w="1467857">
                  <a:extLst>
                    <a:ext uri="{9D8B030D-6E8A-4147-A177-3AD203B41FA5}">
                      <a16:colId xmlns:a16="http://schemas.microsoft.com/office/drawing/2014/main" val="2407122175"/>
                    </a:ext>
                  </a:extLst>
                </a:gridCol>
              </a:tblGrid>
              <a:tr h="283856">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Sr. No</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Existing Berth        </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Capacity</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Proposed Berth   </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Capacity</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marL="0" algn="ctr" defTabSz="914400" rtl="0" eaLnBrk="1" latinLnBrk="0" hangingPunct="1">
                        <a:lnSpc>
                          <a:spcPct val="115000"/>
                        </a:lnSpc>
                        <a:spcAft>
                          <a:spcPts val="0"/>
                        </a:spcAft>
                      </a:pPr>
                      <a:r>
                        <a:rPr lang="en-GB" sz="1100" dirty="0">
                          <a:effectLst/>
                          <a:latin typeface="Arial" panose="020B0604020202020204" pitchFamily="34" charset="0"/>
                          <a:cs typeface="Arial" panose="020B0604020202020204" pitchFamily="34" charset="0"/>
                        </a:rPr>
                        <a:t>Total </a:t>
                      </a:r>
                      <a:r>
                        <a:rPr lang="en-GB" sz="1100" b="1" kern="1200" dirty="0">
                          <a:solidFill>
                            <a:schemeClr val="lt1"/>
                          </a:solidFill>
                          <a:effectLst/>
                          <a:latin typeface="Arial" panose="020B0604020202020204" pitchFamily="34" charset="0"/>
                          <a:ea typeface="+mn-ea"/>
                          <a:cs typeface="Arial" panose="020B0604020202020204" pitchFamily="34" charset="0"/>
                        </a:rPr>
                        <a:t>Capacity</a:t>
                      </a:r>
                      <a:endParaRPr lang="en-IN" sz="1100" b="1" kern="1200" dirty="0">
                        <a:solidFill>
                          <a:schemeClr val="lt1"/>
                        </a:solidFill>
                        <a:effectLst/>
                        <a:latin typeface="Arial" panose="020B0604020202020204" pitchFamily="34" charset="0"/>
                        <a:ea typeface="+mn-ea"/>
                        <a:cs typeface="Arial" panose="020B0604020202020204" pitchFamily="34" charset="0"/>
                      </a:endParaRPr>
                    </a:p>
                    <a:p>
                      <a:pPr marL="0" algn="ctr"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(Existing +Proposed)</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1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Timeline of Proposed Jetty</a:t>
                      </a:r>
                    </a:p>
                  </a:txBody>
                  <a:tcPr marL="63305" marR="63305" marT="0" marB="0">
                    <a:solidFill>
                      <a:srgbClr val="002060"/>
                    </a:solidFill>
                  </a:tcPr>
                </a:tc>
                <a:extLst>
                  <a:ext uri="{0D108BD9-81ED-4DB2-BD59-A6C34878D82A}">
                    <a16:rowId xmlns:a16="http://schemas.microsoft.com/office/drawing/2014/main" val="2932189560"/>
                  </a:ext>
                </a:extLst>
              </a:tr>
              <a:tr h="459476">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1.</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Dry Cargo berths(1 to 10)</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effectLst/>
                          <a:latin typeface="Arial" panose="020B0604020202020204" pitchFamily="34" charset="0"/>
                          <a:cs typeface="Arial" panose="020B0604020202020204" pitchFamily="34" charset="0"/>
                        </a:rPr>
                        <a:t>19.54 MMTPA   </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effectLst/>
                          <a:latin typeface="Arial" panose="020B0604020202020204" pitchFamily="34" charset="0"/>
                          <a:cs typeface="Arial" panose="020B0604020202020204" pitchFamily="34" charset="0"/>
                        </a:rPr>
                        <a:t>14</a:t>
                      </a:r>
                      <a:r>
                        <a:rPr lang="en-GB" sz="1100" baseline="30000" dirty="0">
                          <a:effectLst/>
                          <a:latin typeface="Arial" panose="020B0604020202020204" pitchFamily="34" charset="0"/>
                          <a:cs typeface="Arial" panose="020B0604020202020204" pitchFamily="34" charset="0"/>
                        </a:rPr>
                        <a:t>th</a:t>
                      </a:r>
                      <a:r>
                        <a:rPr lang="en-GB" sz="1100" dirty="0">
                          <a:effectLst/>
                          <a:latin typeface="Arial" panose="020B0604020202020204" pitchFamily="34" charset="0"/>
                          <a:cs typeface="Arial" panose="020B0604020202020204" pitchFamily="34" charset="0"/>
                        </a:rPr>
                        <a:t> &amp; 16</a:t>
                      </a:r>
                      <a:r>
                        <a:rPr lang="en-GB" sz="1100" baseline="30000" dirty="0">
                          <a:effectLst/>
                          <a:latin typeface="Arial" panose="020B0604020202020204" pitchFamily="34" charset="0"/>
                          <a:cs typeface="Arial" panose="020B0604020202020204" pitchFamily="34" charset="0"/>
                        </a:rPr>
                        <a:t>th</a:t>
                      </a:r>
                      <a:r>
                        <a:rPr lang="en-GB" sz="1100" dirty="0">
                          <a:effectLst/>
                          <a:latin typeface="Arial" panose="020B0604020202020204" pitchFamily="34" charset="0"/>
                          <a:cs typeface="Arial" panose="020B0604020202020204" pitchFamily="34" charset="0"/>
                        </a:rPr>
                        <a:t> Cargo berth</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effectLst/>
                          <a:latin typeface="Arial" panose="020B0604020202020204" pitchFamily="34" charset="0"/>
                          <a:cs typeface="Arial" panose="020B0604020202020204" pitchFamily="34" charset="0"/>
                        </a:rPr>
                        <a:t>9.0</a:t>
                      </a:r>
                    </a:p>
                    <a:p>
                      <a:pPr algn="ctr">
                        <a:lnSpc>
                          <a:spcPct val="115000"/>
                        </a:lnSpc>
                        <a:spcAft>
                          <a:spcPts val="0"/>
                        </a:spcAft>
                      </a:pPr>
                      <a:r>
                        <a:rPr lang="en-GB" sz="1100" dirty="0">
                          <a:effectLst/>
                          <a:latin typeface="Arial" panose="020B0604020202020204" pitchFamily="34" charset="0"/>
                          <a:cs typeface="Arial" panose="020B0604020202020204" pitchFamily="34" charset="0"/>
                        </a:rPr>
                        <a:t> 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effectLst/>
                          <a:latin typeface="Arial" panose="020B0604020202020204" pitchFamily="34" charset="0"/>
                          <a:cs typeface="Arial" panose="020B0604020202020204" pitchFamily="34" charset="0"/>
                        </a:rPr>
                        <a:t>28.54</a:t>
                      </a:r>
                    </a:p>
                    <a:p>
                      <a:pPr algn="ctr">
                        <a:lnSpc>
                          <a:spcPct val="115000"/>
                        </a:lnSpc>
                        <a:spcAft>
                          <a:spcPts val="0"/>
                        </a:spcAft>
                      </a:pPr>
                      <a:r>
                        <a:rPr lang="en-GB" sz="1100" dirty="0">
                          <a:effectLst/>
                          <a:latin typeface="Arial" panose="020B0604020202020204" pitchFamily="34"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IN" sz="1100" dirty="0">
                          <a:effectLst/>
                          <a:latin typeface="Arial" panose="020B0604020202020204" pitchFamily="34" charset="0"/>
                          <a:ea typeface="Times New Roman" panose="02020603050405020304" pitchFamily="18" charset="0"/>
                          <a:cs typeface="Arial" panose="020B0604020202020204" pitchFamily="34" charset="0"/>
                        </a:rPr>
                        <a:t>MAY</a:t>
                      </a:r>
                      <a:r>
                        <a:rPr lang="en-IN" sz="1100" baseline="0" dirty="0">
                          <a:effectLst/>
                          <a:latin typeface="Arial" panose="020B0604020202020204" pitchFamily="34" charset="0"/>
                          <a:ea typeface="Times New Roman" panose="02020603050405020304" pitchFamily="18" charset="0"/>
                          <a:cs typeface="Arial" panose="020B0604020202020204" pitchFamily="34" charset="0"/>
                        </a:rPr>
                        <a:t> 2019</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292993431"/>
                  </a:ext>
                </a:extLst>
              </a:tr>
              <a:tr h="165868">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2.</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GB"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&amp; 15</a:t>
                      </a:r>
                      <a:r>
                        <a:rPr lang="en-GB" sz="11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a: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Cargo Berths</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691917517"/>
                  </a:ext>
                </a:extLst>
              </a:tr>
              <a:tr h="140336">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3.</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Container terminal (11 &amp; 12 Cargo Berths)</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7.20</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lac TEUs 12.5 MT each)</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7.20MMTPA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lac TEUs 12.5 MT each)</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443785836"/>
                  </a:ext>
                </a:extLst>
              </a:tr>
              <a:tr h="368387">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4.</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IFFCO (Captive)</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1869980909"/>
                  </a:ext>
                </a:extLst>
              </a:tr>
              <a:tr h="368387">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5. </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Bunder Basin</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5.11</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5.11</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1442898492"/>
                  </a:ext>
                </a:extLst>
              </a:tr>
              <a:tr h="368387">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6.</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Dry Bulk Terminal</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14.112</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14.112</a:t>
                      </a:r>
                    </a:p>
                    <a:p>
                      <a:pPr algn="ctr">
                        <a:lnSpc>
                          <a:spcPct val="115000"/>
                        </a:lnSpc>
                        <a:spcAft>
                          <a:spcPts val="0"/>
                        </a:spcAft>
                      </a:pP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1379984787"/>
                  </a:ext>
                </a:extLst>
              </a:tr>
              <a:tr h="368387">
                <a:tc>
                  <a:txBody>
                    <a:bodyPr/>
                    <a:lstStyle/>
                    <a:p>
                      <a:r>
                        <a:rPr lang="en-IN" dirty="0"/>
                        <a:t>7.</a:t>
                      </a:r>
                    </a:p>
                  </a:txBody>
                  <a:tcPr marL="63305" marR="63305" marT="0" marB="0">
                    <a:solidFill>
                      <a:srgbClr val="00206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Harbour Mobile Cranes &amp; Floating Cranes</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45.0</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MMTPA</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45.0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MMTPA</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I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3520869382"/>
                  </a:ext>
                </a:extLst>
              </a:tr>
              <a:tr h="459476">
                <a:tc>
                  <a:txBody>
                    <a:bodyPr/>
                    <a:lstStyle/>
                    <a:p>
                      <a:pPr marL="0" algn="l" defTabSz="914400" rtl="0" eaLnBrk="1" latinLnBrk="0" hangingPunct="1">
                        <a:lnSpc>
                          <a:spcPct val="115000"/>
                        </a:lnSpc>
                        <a:spcAft>
                          <a:spcPts val="0"/>
                        </a:spcAft>
                      </a:pPr>
                      <a:r>
                        <a:rPr lang="en-GB" sz="1100" b="1" kern="1200" dirty="0">
                          <a:solidFill>
                            <a:schemeClr val="lt1"/>
                          </a:solidFill>
                          <a:effectLst/>
                          <a:latin typeface="Arial" panose="020B0604020202020204" pitchFamily="34" charset="0"/>
                          <a:ea typeface="+mn-ea"/>
                          <a:cs typeface="Arial" panose="020B0604020202020204" pitchFamily="34" charset="0"/>
                        </a:rPr>
                        <a:t> </a:t>
                      </a:r>
                      <a:endParaRPr lang="en-IN" sz="1100" b="1" kern="1200" dirty="0">
                        <a:solidFill>
                          <a:schemeClr val="lt1"/>
                        </a:solidFill>
                        <a:effectLst/>
                        <a:latin typeface="Arial" panose="020B0604020202020204" pitchFamily="34" charset="0"/>
                        <a:ea typeface="+mn-ea"/>
                        <a:cs typeface="Arial" panose="020B0604020202020204" pitchFamily="34" charset="0"/>
                      </a:endParaRPr>
                    </a:p>
                  </a:txBody>
                  <a:tcPr marL="63305" marR="63305" marT="0" marB="0">
                    <a:solidFill>
                      <a:srgbClr val="002060"/>
                    </a:solidFill>
                  </a:tcPr>
                </a:tc>
                <a:tc>
                  <a:txBody>
                    <a:bodyPr/>
                    <a:lstStyle/>
                    <a:p>
                      <a:pP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Capacity</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56.962</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p>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65.962</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algn="ctr">
                        <a:lnSpc>
                          <a:spcPct val="115000"/>
                        </a:lnSpc>
                        <a:spcAft>
                          <a:spcPts val="0"/>
                        </a:spcAft>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1222672878"/>
                  </a:ext>
                </a:extLst>
              </a:tr>
            </a:tbl>
          </a:graphicData>
        </a:graphic>
      </p:graphicFrame>
    </p:spTree>
    <p:extLst>
      <p:ext uri="{BB962C8B-B14F-4D97-AF65-F5344CB8AC3E}">
        <p14:creationId xmlns:p14="http://schemas.microsoft.com/office/powerpoint/2010/main" val="371442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7" name="Slide Number Placeholder 6"/>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33</a:t>
            </a:fld>
            <a:endParaRPr lang="en-IN" dirty="0"/>
          </a:p>
        </p:txBody>
      </p:sp>
      <p:sp>
        <p:nvSpPr>
          <p:cNvPr id="3" name="Right Arrow 2"/>
          <p:cNvSpPr/>
          <p:nvPr/>
        </p:nvSpPr>
        <p:spPr>
          <a:xfrm>
            <a:off x="8459320"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defRPr/>
            </a:pPr>
            <a:r>
              <a:rPr lang="en-IN" sz="2000" spc="-43" dirty="0">
                <a:solidFill>
                  <a:srgbClr val="002060"/>
                </a:solidFill>
                <a:latin typeface="Tahoma" pitchFamily="34" charset="0"/>
                <a:ea typeface="+mn-ea"/>
                <a:cs typeface="Arial" charset="0"/>
              </a:rPr>
              <a:t>CAPACITY AUGMENTATION (LIQUID CARGO)</a:t>
            </a:r>
          </a:p>
          <a:p>
            <a:pPr defTabSz="779526">
              <a:defRPr/>
            </a:pPr>
            <a:endParaRPr lang="en-IN" sz="1900" dirty="0">
              <a:solidFill>
                <a:srgbClr val="234091"/>
              </a:solidFill>
              <a:latin typeface="Arial"/>
            </a:endParaRPr>
          </a:p>
        </p:txBody>
      </p:sp>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4244935858"/>
              </p:ext>
            </p:extLst>
          </p:nvPr>
        </p:nvGraphicFramePr>
        <p:xfrm>
          <a:off x="615252" y="838329"/>
          <a:ext cx="7844068" cy="1953835"/>
        </p:xfrm>
        <a:graphic>
          <a:graphicData uri="http://schemas.openxmlformats.org/drawingml/2006/table">
            <a:tbl>
              <a:tblPr firstRow="1" firstCol="1" bandRow="1">
                <a:tableStyleId>{5C22544A-7EE6-4342-B048-85BDC9FD1C3A}</a:tableStyleId>
              </a:tblPr>
              <a:tblGrid>
                <a:gridCol w="310332">
                  <a:extLst>
                    <a:ext uri="{9D8B030D-6E8A-4147-A177-3AD203B41FA5}">
                      <a16:colId xmlns:a16="http://schemas.microsoft.com/office/drawing/2014/main" val="2153791274"/>
                    </a:ext>
                  </a:extLst>
                </a:gridCol>
                <a:gridCol w="1102136">
                  <a:extLst>
                    <a:ext uri="{9D8B030D-6E8A-4147-A177-3AD203B41FA5}">
                      <a16:colId xmlns:a16="http://schemas.microsoft.com/office/drawing/2014/main" val="1661584666"/>
                    </a:ext>
                  </a:extLst>
                </a:gridCol>
                <a:gridCol w="756883">
                  <a:extLst>
                    <a:ext uri="{9D8B030D-6E8A-4147-A177-3AD203B41FA5}">
                      <a16:colId xmlns:a16="http://schemas.microsoft.com/office/drawing/2014/main" val="3984129230"/>
                    </a:ext>
                  </a:extLst>
                </a:gridCol>
                <a:gridCol w="1720190">
                  <a:extLst>
                    <a:ext uri="{9D8B030D-6E8A-4147-A177-3AD203B41FA5}">
                      <a16:colId xmlns:a16="http://schemas.microsoft.com/office/drawing/2014/main" val="2894189559"/>
                    </a:ext>
                  </a:extLst>
                </a:gridCol>
                <a:gridCol w="1291343">
                  <a:extLst>
                    <a:ext uri="{9D8B030D-6E8A-4147-A177-3AD203B41FA5}">
                      <a16:colId xmlns:a16="http://schemas.microsoft.com/office/drawing/2014/main" val="2532373893"/>
                    </a:ext>
                  </a:extLst>
                </a:gridCol>
                <a:gridCol w="1080120">
                  <a:extLst>
                    <a:ext uri="{9D8B030D-6E8A-4147-A177-3AD203B41FA5}">
                      <a16:colId xmlns:a16="http://schemas.microsoft.com/office/drawing/2014/main" val="2800891218"/>
                    </a:ext>
                  </a:extLst>
                </a:gridCol>
                <a:gridCol w="1583064">
                  <a:extLst>
                    <a:ext uri="{9D8B030D-6E8A-4147-A177-3AD203B41FA5}">
                      <a16:colId xmlns:a16="http://schemas.microsoft.com/office/drawing/2014/main" val="2362092578"/>
                    </a:ext>
                  </a:extLst>
                </a:gridCol>
              </a:tblGrid>
              <a:tr h="511666">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Sr.No</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Existing Oil</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Jetties</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Capacity</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Proposed</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Oil Jetties</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Capacity</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Total Capacity</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(Existing +Proposed)</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Timelines of Proposed Jetties</a:t>
                      </a:r>
                    </a:p>
                  </a:txBody>
                  <a:tcPr marL="63305" marR="63305" marT="0" marB="0">
                    <a:solidFill>
                      <a:srgbClr val="002060"/>
                    </a:solidFill>
                  </a:tcPr>
                </a:tc>
                <a:extLst>
                  <a:ext uri="{0D108BD9-81ED-4DB2-BD59-A6C34878D82A}">
                    <a16:rowId xmlns:a16="http://schemas.microsoft.com/office/drawing/2014/main" val="2932189560"/>
                  </a:ext>
                </a:extLst>
              </a:tr>
              <a:tr h="789400">
                <a:tc>
                  <a:txBody>
                    <a:bodyPr/>
                    <a:lstStyle/>
                    <a:p>
                      <a:pPr>
                        <a:lnSpc>
                          <a:spcPct val="115000"/>
                        </a:lnSpc>
                        <a:spcAft>
                          <a:spcPts val="0"/>
                        </a:spcAft>
                      </a:pPr>
                      <a:r>
                        <a:rPr lang="en-GB" sz="9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a:t>
                      </a:r>
                    </a:p>
                  </a:txBody>
                  <a:tcPr marL="63305" marR="63305" marT="0" marB="0">
                    <a:solidFill>
                      <a:srgbClr val="002060"/>
                    </a:solidFill>
                  </a:tcPr>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 JETTIES (1 TO 6)</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13.33 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ction="ppaction://hlinksldjump"/>
                        </a:rPr>
                        <a:t>OIL JETTIES (8 TO 11)</a:t>
                      </a:r>
                      <a:endPar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 JETTY -7</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x 4 =14 MMTPA</a:t>
                      </a: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29.33 </a:t>
                      </a: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ction="ppaction://hlinksldjump"/>
                        </a:rPr>
                        <a:t>Oil Jetty # 7</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May ’</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p>
                    <a:p>
                      <a:pPr marL="0" marR="0" indent="0" algn="l" defTabSz="914400" rtl="0" eaLnBrk="1" fontAlgn="auto" latinLnBrk="0" hangingPunct="1">
                        <a:lnSpc>
                          <a:spcPct val="115000"/>
                        </a:lnSpc>
                        <a:spcBef>
                          <a:spcPts val="0"/>
                        </a:spcBef>
                        <a:spcAft>
                          <a:spcPts val="0"/>
                        </a:spcAft>
                        <a:buClrTx/>
                        <a:buSzTx/>
                        <a:buFontTx/>
                        <a:buNone/>
                        <a:tabLst/>
                        <a:defRPr/>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ction="ppaction://hlinksldjump"/>
                        </a:rPr>
                        <a:t>Oil Jetty # 8</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June ’</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p>
                    <a:p>
                      <a:pPr marL="0" marR="0" indent="0" algn="l" defTabSz="914400" rtl="0" eaLnBrk="1" fontAlgn="auto" latinLnBrk="0" hangingPunct="1">
                        <a:lnSpc>
                          <a:spcPct val="115000"/>
                        </a:lnSpc>
                        <a:spcBef>
                          <a:spcPts val="0"/>
                        </a:spcBef>
                        <a:spcAft>
                          <a:spcPts val="0"/>
                        </a:spcAft>
                        <a:buClrTx/>
                        <a:buSzTx/>
                        <a:buFontTx/>
                        <a:buNone/>
                        <a:tabLst/>
                        <a:defRPr/>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ction="ppaction://hlinksldjump"/>
                        </a:rPr>
                        <a:t>Oil Jetty # 9</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Dec  ’</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ction="ppaction://hlinksldjump"/>
                        </a:rPr>
                        <a:t>Oil</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ction="ppaction://hlinksldjump"/>
                        </a:rPr>
                        <a:t> Jetty #</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ction="ppaction://hlinksldjump"/>
                        </a:rPr>
                        <a:t> 10</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ction="ppaction://hlinksldjump"/>
                        </a:rPr>
                        <a:t> &amp; 11</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July ’</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292993431"/>
                  </a:ext>
                </a:extLst>
              </a:tr>
              <a:tr h="315760">
                <a:tc>
                  <a:txBody>
                    <a:bodyPr/>
                    <a:lstStyle/>
                    <a:p>
                      <a:pPr>
                        <a:lnSpc>
                          <a:spcPct val="115000"/>
                        </a:lnSpc>
                        <a:spcAft>
                          <a:spcPts val="0"/>
                        </a:spcAft>
                      </a:pPr>
                      <a:r>
                        <a:rPr lang="en-GB" sz="9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a:t>
                      </a:r>
                    </a:p>
                  </a:txBody>
                  <a:tcPr marL="63305" marR="63305" marT="0" marB="0">
                    <a:solidFill>
                      <a:srgbClr val="002060"/>
                    </a:solidFill>
                  </a:tcPr>
                </a:tc>
                <a:tc>
                  <a:txBody>
                    <a:bodyPr/>
                    <a:lstStyle/>
                    <a:p>
                      <a:pPr algn="ctr">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3305" marR="63305" marT="0" marB="0"/>
                </a:tc>
                <a:tc>
                  <a:txBody>
                    <a:bodyPr/>
                    <a:lstStyle/>
                    <a:p>
                      <a:pPr algn="ct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 JETTY CUM BUNKERING</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3.39</a:t>
                      </a: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3.39</a:t>
                      </a: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Dec</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2020.</a:t>
                      </a:r>
                      <a:endPar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691917517"/>
                  </a:ext>
                </a:extLst>
              </a:tr>
              <a:tr h="337009">
                <a:tc>
                  <a:txBody>
                    <a:bodyPr/>
                    <a:lstStyle/>
                    <a:p>
                      <a:pPr>
                        <a:lnSpc>
                          <a:spcPct val="115000"/>
                        </a:lnSpc>
                        <a:spcAft>
                          <a:spcPts val="0"/>
                        </a:spcAft>
                      </a:pPr>
                      <a:endParaRPr lang="en-GB" sz="900" b="1" kern="1200" dirty="0">
                        <a:solidFill>
                          <a:schemeClr val="tx1"/>
                        </a:solidFill>
                        <a:latin typeface="Calibri" panose="020F0502020204030204" pitchFamily="34" charset="0"/>
                        <a:ea typeface="+mn-ea"/>
                        <a:cs typeface="+mn-cs"/>
                      </a:endParaRPr>
                    </a:p>
                  </a:txBody>
                  <a:tcPr marL="63305" marR="63305" marT="0" marB="0">
                    <a:solidFill>
                      <a:srgbClr val="002060"/>
                    </a:solidFill>
                  </a:tcPr>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CAPACITY</a:t>
                      </a: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13.33 MMTPA</a:t>
                      </a:r>
                    </a:p>
                  </a:txBody>
                  <a:tcPr marL="63305" marR="63305" marT="0" marB="0"/>
                </a:tc>
                <a:tc>
                  <a:txBody>
                    <a:bodyPr/>
                    <a:lstStyle/>
                    <a:p>
                      <a:pPr marL="0" algn="l" defTabSz="914400" rtl="0" eaLnBrk="1" latinLnBrk="0" hangingPunct="1">
                        <a:lnSpc>
                          <a:spcPct val="115000"/>
                        </a:lnSpc>
                        <a:spcAft>
                          <a:spcPts val="0"/>
                        </a:spcAft>
                      </a:pPr>
                      <a:endPar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19.39 MMTPA</a:t>
                      </a: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32.72 MMTPA</a:t>
                      </a:r>
                    </a:p>
                  </a:txBody>
                  <a:tcPr marL="63305" marR="63305" marT="0" marB="0"/>
                </a:tc>
                <a:tc>
                  <a:txBody>
                    <a:bodyPr/>
                    <a:lstStyle/>
                    <a:p>
                      <a:pPr marL="0" algn="l" defTabSz="914400" rtl="0" eaLnBrk="1" latinLnBrk="0" hangingPunct="1">
                        <a:lnSpc>
                          <a:spcPct val="115000"/>
                        </a:lnSpc>
                        <a:spcAft>
                          <a:spcPts val="0"/>
                        </a:spcAft>
                      </a:pPr>
                      <a:endPar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443785836"/>
                  </a:ext>
                </a:extLst>
              </a:tr>
            </a:tbl>
          </a:graphicData>
        </a:graphic>
      </p:graphicFrame>
      <p:sp>
        <p:nvSpPr>
          <p:cNvPr id="4" name="Rectangle 3"/>
          <p:cNvSpPr/>
          <p:nvPr/>
        </p:nvSpPr>
        <p:spPr>
          <a:xfrm>
            <a:off x="3745368" y="489447"/>
            <a:ext cx="925844" cy="355712"/>
          </a:xfrm>
          <a:prstGeom prst="rect">
            <a:avLst/>
          </a:prstGeom>
        </p:spPr>
        <p:txBody>
          <a:bodyPr wrap="none" lIns="77953" tIns="38976" rIns="77953" bIns="38976">
            <a:spAutoFit/>
          </a:bodyPr>
          <a:lstStyle/>
          <a:p>
            <a:r>
              <a:rPr lang="en-IN" b="1" spc="-43" dirty="0">
                <a:solidFill>
                  <a:srgbClr val="002060"/>
                </a:solidFill>
              </a:rPr>
              <a:t>KANDLA</a:t>
            </a:r>
          </a:p>
        </p:txBody>
      </p:sp>
      <p:graphicFrame>
        <p:nvGraphicFramePr>
          <p:cNvPr id="8" name="Table 7"/>
          <p:cNvGraphicFramePr>
            <a:graphicFrameLocks noGrp="1"/>
          </p:cNvGraphicFramePr>
          <p:nvPr>
            <p:extLst>
              <p:ext uri="{D42A27DB-BD31-4B8C-83A1-F6EECF244321}">
                <p14:modId xmlns:p14="http://schemas.microsoft.com/office/powerpoint/2010/main" val="882666454"/>
              </p:ext>
            </p:extLst>
          </p:nvPr>
        </p:nvGraphicFramePr>
        <p:xfrm>
          <a:off x="517591" y="2953767"/>
          <a:ext cx="7941729" cy="1749996"/>
        </p:xfrm>
        <a:graphic>
          <a:graphicData uri="http://schemas.openxmlformats.org/drawingml/2006/table">
            <a:tbl>
              <a:tblPr firstRow="1" firstCol="1" bandRow="1">
                <a:tableStyleId>{5C22544A-7EE6-4342-B048-85BDC9FD1C3A}</a:tableStyleId>
              </a:tblPr>
              <a:tblGrid>
                <a:gridCol w="297547">
                  <a:extLst>
                    <a:ext uri="{9D8B030D-6E8A-4147-A177-3AD203B41FA5}">
                      <a16:colId xmlns:a16="http://schemas.microsoft.com/office/drawing/2014/main" val="2153791274"/>
                    </a:ext>
                  </a:extLst>
                </a:gridCol>
                <a:gridCol w="1430450">
                  <a:extLst>
                    <a:ext uri="{9D8B030D-6E8A-4147-A177-3AD203B41FA5}">
                      <a16:colId xmlns:a16="http://schemas.microsoft.com/office/drawing/2014/main" val="1661584666"/>
                    </a:ext>
                  </a:extLst>
                </a:gridCol>
                <a:gridCol w="988706">
                  <a:extLst>
                    <a:ext uri="{9D8B030D-6E8A-4147-A177-3AD203B41FA5}">
                      <a16:colId xmlns:a16="http://schemas.microsoft.com/office/drawing/2014/main" val="3984129230"/>
                    </a:ext>
                  </a:extLst>
                </a:gridCol>
                <a:gridCol w="1537113">
                  <a:extLst>
                    <a:ext uri="{9D8B030D-6E8A-4147-A177-3AD203B41FA5}">
                      <a16:colId xmlns:a16="http://schemas.microsoft.com/office/drawing/2014/main" val="2894189559"/>
                    </a:ext>
                  </a:extLst>
                </a:gridCol>
                <a:gridCol w="761808">
                  <a:extLst>
                    <a:ext uri="{9D8B030D-6E8A-4147-A177-3AD203B41FA5}">
                      <a16:colId xmlns:a16="http://schemas.microsoft.com/office/drawing/2014/main" val="2532373893"/>
                    </a:ext>
                  </a:extLst>
                </a:gridCol>
                <a:gridCol w="1323621">
                  <a:extLst>
                    <a:ext uri="{9D8B030D-6E8A-4147-A177-3AD203B41FA5}">
                      <a16:colId xmlns:a16="http://schemas.microsoft.com/office/drawing/2014/main" val="2800891218"/>
                    </a:ext>
                  </a:extLst>
                </a:gridCol>
                <a:gridCol w="1602484">
                  <a:extLst>
                    <a:ext uri="{9D8B030D-6E8A-4147-A177-3AD203B41FA5}">
                      <a16:colId xmlns:a16="http://schemas.microsoft.com/office/drawing/2014/main" val="3083435843"/>
                    </a:ext>
                  </a:extLst>
                </a:gridCol>
              </a:tblGrid>
              <a:tr h="486956">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Sr.No</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Existing Oil</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Jetties</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Capacity</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Proposed</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Oil Jetties</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Capacity</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Total Capacity</a:t>
                      </a:r>
                    </a:p>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(Existing +Proposed)</a:t>
                      </a:r>
                    </a:p>
                  </a:txBody>
                  <a:tcPr marL="63305" marR="63305" marT="0" marB="0">
                    <a:solidFill>
                      <a:srgbClr val="002060"/>
                    </a:solidFill>
                  </a:tcPr>
                </a:tc>
                <a:tc>
                  <a:txBody>
                    <a:bodyPr/>
                    <a:lstStyle/>
                    <a:p>
                      <a:pPr algn="ctr">
                        <a:lnSpc>
                          <a:spcPct val="115000"/>
                        </a:lnSpc>
                        <a:spcAft>
                          <a:spcPts val="0"/>
                        </a:spcAft>
                      </a:pPr>
                      <a:r>
                        <a:rPr lang="en-GB" sz="9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Timelines of Proposed Jetties</a:t>
                      </a:r>
                    </a:p>
                  </a:txBody>
                  <a:tcPr marL="63305" marR="63305" marT="0" marB="0">
                    <a:solidFill>
                      <a:srgbClr val="002060"/>
                    </a:solidFill>
                  </a:tcPr>
                </a:tc>
                <a:extLst>
                  <a:ext uri="{0D108BD9-81ED-4DB2-BD59-A6C34878D82A}">
                    <a16:rowId xmlns:a16="http://schemas.microsoft.com/office/drawing/2014/main" val="2932189560"/>
                  </a:ext>
                </a:extLst>
              </a:tr>
              <a:tr h="315760">
                <a:tc>
                  <a:txBody>
                    <a:bodyPr/>
                    <a:lstStyle/>
                    <a:p>
                      <a:pPr marL="0" algn="l" defTabSz="914400" rtl="0" eaLnBrk="1" latinLnBrk="0" hangingPunct="1">
                        <a:lnSpc>
                          <a:spcPct val="115000"/>
                        </a:lnSpc>
                        <a:spcAft>
                          <a:spcPts val="0"/>
                        </a:spcAft>
                      </a:pPr>
                      <a:r>
                        <a:rPr lang="en-GB" sz="9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a:t>
                      </a:r>
                    </a:p>
                  </a:txBody>
                  <a:tcPr marL="63305" marR="63305" marT="0" marB="0">
                    <a:solidFill>
                      <a:srgbClr val="002060"/>
                    </a:solidFill>
                  </a:tcPr>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IOC SBM i.e (SBM 1 &amp; 2)</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22.50 MMTPA</a:t>
                      </a:r>
                    </a:p>
                  </a:txBody>
                  <a:tcPr marL="63305" marR="63305" marT="0" marB="0"/>
                </a:tc>
                <a:tc>
                  <a:txBody>
                    <a:bodyPr/>
                    <a:lstStyle/>
                    <a:p>
                      <a:pPr algn="ct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3305" marR="63305" marT="0" marB="0"/>
                </a:tc>
                <a:tc>
                  <a:txBody>
                    <a:bodyPr/>
                    <a:lstStyle/>
                    <a:p>
                      <a:pPr algn="ct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22.50 MMTPA</a:t>
                      </a:r>
                    </a:p>
                  </a:txBody>
                  <a:tcPr marL="63305" marR="63305" marT="0" marB="0"/>
                </a:tc>
                <a:tc>
                  <a:txBody>
                    <a:bodyPr/>
                    <a:lstStyle/>
                    <a:p>
                      <a:pPr algn="ct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3305" marR="63305" marT="0" marB="0"/>
                </a:tc>
                <a:extLst>
                  <a:ext uri="{0D108BD9-81ED-4DB2-BD59-A6C34878D82A}">
                    <a16:rowId xmlns:a16="http://schemas.microsoft.com/office/drawing/2014/main" val="2292993431"/>
                  </a:ext>
                </a:extLst>
              </a:tr>
              <a:tr h="315760">
                <a:tc>
                  <a:txBody>
                    <a:bodyPr/>
                    <a:lstStyle/>
                    <a:p>
                      <a:pPr marL="0" algn="l" defTabSz="914400" rtl="0" eaLnBrk="1" latinLnBrk="0" hangingPunct="1">
                        <a:lnSpc>
                          <a:spcPct val="115000"/>
                        </a:lnSpc>
                        <a:spcAft>
                          <a:spcPts val="0"/>
                        </a:spcAft>
                      </a:pPr>
                      <a:r>
                        <a:rPr lang="en-GB" sz="9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a:t>
                      </a:r>
                    </a:p>
                  </a:txBody>
                  <a:tcPr marL="63305" marR="63305" marT="0" marB="0">
                    <a:solidFill>
                      <a:srgbClr val="002060"/>
                    </a:solidFill>
                  </a:tcPr>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ESSAR SBM(SBM 3)</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19.95 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ESSAR SBM(SBM 1)</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14.5 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34.45 MMTPA</a:t>
                      </a:r>
                    </a:p>
                  </a:txBody>
                  <a:tcPr marL="63305" marR="63305" marT="0" marB="0"/>
                </a:tc>
                <a:tc rowSpan="2">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Dec</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2021</a:t>
                      </a:r>
                    </a:p>
                    <a:p>
                      <a:pPr>
                        <a:lnSpc>
                          <a:spcPct val="115000"/>
                        </a:lnSpc>
                        <a:spcAft>
                          <a:spcPts val="0"/>
                        </a:spcAft>
                      </a:pPr>
                      <a:endPar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n-GB" sz="8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(Subject to Receipt of EC by Dec 2018)</a:t>
                      </a:r>
                      <a:endParaRPr lang="en-GB" sz="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3031679787"/>
                  </a:ext>
                </a:extLst>
              </a:tr>
              <a:tr h="315760">
                <a:tc>
                  <a:txBody>
                    <a:bodyPr/>
                    <a:lstStyle/>
                    <a:p>
                      <a:pPr marL="0" algn="l" defTabSz="914400" rtl="0" eaLnBrk="1" latinLnBrk="0" hangingPunct="1">
                        <a:lnSpc>
                          <a:spcPct val="115000"/>
                        </a:lnSpc>
                        <a:spcAft>
                          <a:spcPts val="0"/>
                        </a:spcAft>
                      </a:pPr>
                      <a:r>
                        <a:rPr lang="en-GB" sz="9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a:t>
                      </a:r>
                    </a:p>
                  </a:txBody>
                  <a:tcPr marL="63305" marR="63305" marT="0" marB="0">
                    <a:solidFill>
                      <a:srgbClr val="002060"/>
                    </a:solidFill>
                  </a:tcPr>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ESSAR PRODUCT JETTY</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14.50 MMTPA</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ESSAR</a:t>
                      </a:r>
                    </a:p>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PRODUCT JETTY</a:t>
                      </a:r>
                      <a:r>
                        <a:rPr lang="en-GB" sz="900" kern="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Nos.)</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X 2= 10 m</a:t>
                      </a:r>
                    </a:p>
                  </a:txBody>
                  <a:tcPr marL="63305" marR="63305" marT="0" marB="0"/>
                </a:tc>
                <a:tc>
                  <a:txBody>
                    <a:bodyPr/>
                    <a:lstStyle/>
                    <a:p>
                      <a:pPr>
                        <a:lnSpc>
                          <a:spcPct val="115000"/>
                        </a:lnSpc>
                        <a:spcAft>
                          <a:spcPts val="0"/>
                        </a:spcAft>
                      </a:pPr>
                      <a:r>
                        <a:rPr lang="en-GB" sz="9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24.50 MMTPA</a:t>
                      </a:r>
                    </a:p>
                  </a:txBody>
                  <a:tcPr marL="63305" marR="63305" marT="0" marB="0"/>
                </a:tc>
                <a:tc vMerge="1">
                  <a:txBody>
                    <a:bodyPr/>
                    <a:lstStyle/>
                    <a:p>
                      <a:pPr>
                        <a:lnSpc>
                          <a:spcPct val="115000"/>
                        </a:lnSpc>
                        <a:spcAft>
                          <a:spcPts val="0"/>
                        </a:spcAft>
                      </a:pPr>
                      <a:endPar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91917517"/>
                  </a:ext>
                </a:extLst>
              </a:tr>
              <a:tr h="315760">
                <a:tc>
                  <a:txBody>
                    <a:bodyPr/>
                    <a:lstStyle/>
                    <a:p>
                      <a:pPr>
                        <a:lnSpc>
                          <a:spcPct val="115000"/>
                        </a:lnSpc>
                        <a:spcAft>
                          <a:spcPts val="0"/>
                        </a:spcAft>
                      </a:pPr>
                      <a:endParaRPr lang="en-GB" sz="900" b="1" kern="1200" dirty="0">
                        <a:solidFill>
                          <a:schemeClr val="tx1"/>
                        </a:solidFill>
                        <a:latin typeface="Calibri" panose="020F0502020204030204" pitchFamily="34" charset="0"/>
                        <a:ea typeface="+mn-ea"/>
                        <a:cs typeface="+mn-cs"/>
                      </a:endParaRPr>
                    </a:p>
                  </a:txBody>
                  <a:tcPr marL="63305" marR="63305" marT="0" marB="0">
                    <a:solidFill>
                      <a:srgbClr val="002060"/>
                    </a:solidFill>
                  </a:tcPr>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56.95 MMTPA</a:t>
                      </a:r>
                    </a:p>
                  </a:txBody>
                  <a:tcPr marL="63305" marR="63305" marT="0" marB="0"/>
                </a:tc>
                <a:tc>
                  <a:txBody>
                    <a:bodyPr/>
                    <a:lstStyle/>
                    <a:p>
                      <a:pPr marL="0" algn="l" defTabSz="914400" rtl="0" eaLnBrk="1" latinLnBrk="0" hangingPunct="1">
                        <a:lnSpc>
                          <a:spcPct val="115000"/>
                        </a:lnSpc>
                        <a:spcAft>
                          <a:spcPts val="0"/>
                        </a:spcAft>
                      </a:pPr>
                      <a:endPar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 MMTPA</a:t>
                      </a:r>
                    </a:p>
                  </a:txBody>
                  <a:tcPr marL="63305" marR="63305" marT="0" marB="0"/>
                </a:tc>
                <a:tc>
                  <a:txBody>
                    <a:bodyPr/>
                    <a:lstStyle/>
                    <a:p>
                      <a:pPr marL="0" algn="l" defTabSz="914400" rtl="0" eaLnBrk="1" latinLnBrk="0" hangingPunct="1">
                        <a:lnSpc>
                          <a:spcPct val="115000"/>
                        </a:lnSpc>
                        <a:spcAft>
                          <a:spcPts val="0"/>
                        </a:spcAft>
                      </a:pPr>
                      <a:r>
                        <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81.45 MMTPA</a:t>
                      </a:r>
                    </a:p>
                  </a:txBody>
                  <a:tcPr marL="63305" marR="63305" marT="0" marB="0"/>
                </a:tc>
                <a:tc>
                  <a:txBody>
                    <a:bodyPr/>
                    <a:lstStyle/>
                    <a:p>
                      <a:pPr marL="0" algn="l" defTabSz="914400" rtl="0" eaLnBrk="1" latinLnBrk="0" hangingPunct="1">
                        <a:lnSpc>
                          <a:spcPct val="115000"/>
                        </a:lnSpc>
                        <a:spcAft>
                          <a:spcPts val="0"/>
                        </a:spcAft>
                      </a:pPr>
                      <a:endParaRPr lang="en-GB"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443785836"/>
                  </a:ext>
                </a:extLst>
              </a:tr>
            </a:tbl>
          </a:graphicData>
        </a:graphic>
      </p:graphicFrame>
      <p:sp>
        <p:nvSpPr>
          <p:cNvPr id="9" name="Rectangle 8"/>
          <p:cNvSpPr/>
          <p:nvPr/>
        </p:nvSpPr>
        <p:spPr>
          <a:xfrm>
            <a:off x="3745368" y="2604597"/>
            <a:ext cx="1010611" cy="355712"/>
          </a:xfrm>
          <a:prstGeom prst="rect">
            <a:avLst/>
          </a:prstGeom>
        </p:spPr>
        <p:txBody>
          <a:bodyPr wrap="none" lIns="77953" tIns="38976" rIns="77953" bIns="38976">
            <a:spAutoFit/>
          </a:bodyPr>
          <a:lstStyle/>
          <a:p>
            <a:r>
              <a:rPr lang="en-IN" b="1" spc="-43" dirty="0">
                <a:solidFill>
                  <a:srgbClr val="002060"/>
                </a:solidFill>
              </a:rPr>
              <a:t>VADINAR</a:t>
            </a:r>
          </a:p>
        </p:txBody>
      </p:sp>
    </p:spTree>
    <p:extLst>
      <p:ext uri="{BB962C8B-B14F-4D97-AF65-F5344CB8AC3E}">
        <p14:creationId xmlns:p14="http://schemas.microsoft.com/office/powerpoint/2010/main" val="1484087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229" y="138576"/>
            <a:ext cx="9135542" cy="275316"/>
          </a:xfrm>
          <a:prstGeom prst="rect">
            <a:avLst/>
          </a:prstGeom>
        </p:spPr>
        <p:txBody>
          <a:bodyPr vert="horz" lIns="77881" tIns="38940" rIns="77881" bIns="38940"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8805">
              <a:defRPr/>
            </a:pPr>
            <a:r>
              <a:rPr lang="en-IN" sz="1998" spc="-43" dirty="0">
                <a:solidFill>
                  <a:srgbClr val="002060"/>
                </a:solidFill>
                <a:latin typeface="Tahoma" pitchFamily="34" charset="0"/>
                <a:ea typeface="+mn-ea"/>
                <a:cs typeface="Arial" charset="0"/>
              </a:rPr>
              <a:t>5. REVENUE &amp; PROFITABILITY</a:t>
            </a:r>
          </a:p>
        </p:txBody>
      </p:sp>
      <p:cxnSp>
        <p:nvCxnSpPr>
          <p:cNvPr id="21" name="Straight Connector 20"/>
          <p:cNvCxnSpPr/>
          <p:nvPr/>
        </p:nvCxnSpPr>
        <p:spPr>
          <a:xfrm>
            <a:off x="1052406" y="428809"/>
            <a:ext cx="697278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extLst/>
          </p:nvPr>
        </p:nvGraphicFramePr>
        <p:xfrm>
          <a:off x="753574" y="953952"/>
          <a:ext cx="7636856" cy="3076070"/>
        </p:xfrm>
        <a:graphic>
          <a:graphicData uri="http://schemas.openxmlformats.org/drawingml/2006/table">
            <a:tbl>
              <a:tblPr firstRow="1" bandRow="1">
                <a:tableStyleId>{5C22544A-7EE6-4342-B048-85BDC9FD1C3A}</a:tableStyleId>
              </a:tblPr>
              <a:tblGrid>
                <a:gridCol w="2515660">
                  <a:extLst>
                    <a:ext uri="{9D8B030D-6E8A-4147-A177-3AD203B41FA5}">
                      <a16:colId xmlns:a16="http://schemas.microsoft.com/office/drawing/2014/main" val="20000"/>
                    </a:ext>
                  </a:extLst>
                </a:gridCol>
                <a:gridCol w="1288895">
                  <a:extLst>
                    <a:ext uri="{9D8B030D-6E8A-4147-A177-3AD203B41FA5}">
                      <a16:colId xmlns:a16="http://schemas.microsoft.com/office/drawing/2014/main" val="20001"/>
                    </a:ext>
                  </a:extLst>
                </a:gridCol>
                <a:gridCol w="1321483">
                  <a:extLst>
                    <a:ext uri="{9D8B030D-6E8A-4147-A177-3AD203B41FA5}">
                      <a16:colId xmlns:a16="http://schemas.microsoft.com/office/drawing/2014/main" val="20002"/>
                    </a:ext>
                  </a:extLst>
                </a:gridCol>
                <a:gridCol w="1255409">
                  <a:extLst>
                    <a:ext uri="{9D8B030D-6E8A-4147-A177-3AD203B41FA5}">
                      <a16:colId xmlns:a16="http://schemas.microsoft.com/office/drawing/2014/main" val="20004"/>
                    </a:ext>
                  </a:extLst>
                </a:gridCol>
                <a:gridCol w="1255409">
                  <a:extLst>
                    <a:ext uri="{9D8B030D-6E8A-4147-A177-3AD203B41FA5}">
                      <a16:colId xmlns:a16="http://schemas.microsoft.com/office/drawing/2014/main" val="1030448560"/>
                    </a:ext>
                  </a:extLst>
                </a:gridCol>
              </a:tblGrid>
              <a:tr h="630936">
                <a:tc>
                  <a:txBody>
                    <a:bodyPr/>
                    <a:lstStyle/>
                    <a:p>
                      <a:pPr marL="0" marR="0" algn="ctr">
                        <a:lnSpc>
                          <a:spcPct val="115000"/>
                        </a:lnSpc>
                        <a:spcBef>
                          <a:spcPts val="0"/>
                        </a:spcBef>
                        <a:spcAft>
                          <a:spcPts val="0"/>
                        </a:spcAft>
                      </a:pPr>
                      <a:endParaRPr lang="en-US" sz="1200" dirty="0">
                        <a:effectLst/>
                        <a:latin typeface="+mj-lt"/>
                        <a:ea typeface="Times New Roman" panose="02020603050405020304" pitchFamily="18" charset="0"/>
                        <a:cs typeface="Times New Roman" panose="02020603050405020304" pitchFamily="18" charset="0"/>
                      </a:endParaRPr>
                    </a:p>
                  </a:txBody>
                  <a:tcPr marL="63247" marR="63247" marT="0" marB="0" anchor="ctr">
                    <a:solidFill>
                      <a:srgbClr val="002060"/>
                    </a:solidFill>
                  </a:tcPr>
                </a:tc>
                <a:tc>
                  <a:txBody>
                    <a:bodyPr/>
                    <a:lstStyle/>
                    <a:p>
                      <a:pPr marL="0" marR="0" algn="ctr">
                        <a:lnSpc>
                          <a:spcPct val="115000"/>
                        </a:lnSpc>
                        <a:spcBef>
                          <a:spcPts val="0"/>
                        </a:spcBef>
                        <a:spcAft>
                          <a:spcPts val="0"/>
                        </a:spcAft>
                      </a:pPr>
                      <a:r>
                        <a:rPr lang="en-US" sz="1200" b="1" dirty="0">
                          <a:effectLst/>
                        </a:rPr>
                        <a:t>Actual 16-17</a:t>
                      </a:r>
                    </a:p>
                  </a:txBody>
                  <a:tcPr marL="63247" marR="63247"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a:effectLst/>
                        </a:rPr>
                        <a:t>Actual 17-18</a:t>
                      </a:r>
                    </a:p>
                  </a:txBody>
                  <a:tcPr marL="63247" marR="63247"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a:effectLst/>
                        </a:rPr>
                        <a:t>Target 18-19</a:t>
                      </a:r>
                    </a:p>
                  </a:txBody>
                  <a:tcPr marL="63247" marR="63247"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a:effectLst/>
                        </a:rPr>
                        <a:t>Actual April,18 to June,18</a:t>
                      </a:r>
                      <a:endParaRPr lang="en-US" sz="1200" b="1" dirty="0">
                        <a:effectLst/>
                        <a:latin typeface="+mj-lt"/>
                        <a:ea typeface="Times New Roman" panose="02020603050405020304" pitchFamily="18" charset="0"/>
                        <a:cs typeface="Times New Roman" panose="02020603050405020304" pitchFamily="18" charset="0"/>
                      </a:endParaRPr>
                    </a:p>
                  </a:txBody>
                  <a:tcPr marL="63247" marR="63247" marT="0" marB="0" anchor="ctr">
                    <a:solidFill>
                      <a:srgbClr val="002060"/>
                    </a:solidFill>
                  </a:tcPr>
                </a:tc>
                <a:extLst>
                  <a:ext uri="{0D108BD9-81ED-4DB2-BD59-A6C34878D82A}">
                    <a16:rowId xmlns:a16="http://schemas.microsoft.com/office/drawing/2014/main" val="10000"/>
                  </a:ext>
                </a:extLst>
              </a:tr>
              <a:tr h="423729">
                <a:tc>
                  <a:txBody>
                    <a:bodyPr/>
                    <a:lstStyle/>
                    <a:p>
                      <a:pPr marL="635" marR="0" algn="l">
                        <a:lnSpc>
                          <a:spcPct val="115000"/>
                        </a:lnSpc>
                        <a:spcBef>
                          <a:spcPts val="0"/>
                        </a:spcBef>
                        <a:spcAft>
                          <a:spcPts val="0"/>
                        </a:spcAft>
                      </a:pPr>
                      <a:r>
                        <a:rPr lang="en-US" sz="1200" b="1" kern="1200" dirty="0">
                          <a:effectLst/>
                          <a:latin typeface="+mj-lt"/>
                        </a:rPr>
                        <a:t>Operating Income (Rs. Crore)</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kern="1200" dirty="0">
                          <a:effectLst/>
                          <a:latin typeface="+mj-lt"/>
                        </a:rPr>
                        <a:t>1383.15</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1475.35</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1579.80</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410.82</a:t>
                      </a:r>
                    </a:p>
                  </a:txBody>
                  <a:tcPr marL="63247" marR="63247" marT="0" marB="0" anchor="ctr"/>
                </a:tc>
                <a:extLst>
                  <a:ext uri="{0D108BD9-81ED-4DB2-BD59-A6C34878D82A}">
                    <a16:rowId xmlns:a16="http://schemas.microsoft.com/office/drawing/2014/main" val="10001"/>
                  </a:ext>
                </a:extLst>
              </a:tr>
              <a:tr h="420625">
                <a:tc>
                  <a:txBody>
                    <a:bodyPr/>
                    <a:lstStyle/>
                    <a:p>
                      <a:pPr marL="635" marR="0" algn="l">
                        <a:lnSpc>
                          <a:spcPct val="115000"/>
                        </a:lnSpc>
                        <a:spcBef>
                          <a:spcPts val="0"/>
                        </a:spcBef>
                        <a:spcAft>
                          <a:spcPts val="0"/>
                        </a:spcAft>
                      </a:pPr>
                      <a:r>
                        <a:rPr lang="en-US" sz="1200" b="1" kern="1200" dirty="0">
                          <a:effectLst/>
                          <a:latin typeface="+mj-lt"/>
                        </a:rPr>
                        <a:t>Operating Expenses</a:t>
                      </a:r>
                      <a:r>
                        <a:rPr lang="en-US" sz="1200" b="1" kern="1200" baseline="0" dirty="0">
                          <a:effectLst/>
                          <a:latin typeface="+mj-lt"/>
                        </a:rPr>
                        <a:t> </a:t>
                      </a:r>
                      <a:r>
                        <a:rPr lang="en-US" sz="1200" b="1" kern="1200" dirty="0">
                          <a:effectLst/>
                          <a:latin typeface="+mj-lt"/>
                        </a:rPr>
                        <a:t>(Rs. Crore)</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kern="1200" dirty="0">
                          <a:effectLst/>
                          <a:latin typeface="+mj-lt"/>
                        </a:rPr>
                        <a:t>658.79</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677.99</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682.92</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170.86</a:t>
                      </a:r>
                    </a:p>
                  </a:txBody>
                  <a:tcPr marL="63247" marR="63247" marT="0" marB="0" anchor="ctr"/>
                </a:tc>
                <a:extLst>
                  <a:ext uri="{0D108BD9-81ED-4DB2-BD59-A6C34878D82A}">
                    <a16:rowId xmlns:a16="http://schemas.microsoft.com/office/drawing/2014/main" val="10002"/>
                  </a:ext>
                </a:extLst>
              </a:tr>
              <a:tr h="350171">
                <a:tc>
                  <a:txBody>
                    <a:bodyPr/>
                    <a:lstStyle/>
                    <a:p>
                      <a:pPr marL="635" marR="0" algn="l">
                        <a:lnSpc>
                          <a:spcPct val="115000"/>
                        </a:lnSpc>
                        <a:spcBef>
                          <a:spcPts val="0"/>
                        </a:spcBef>
                        <a:spcAft>
                          <a:spcPts val="0"/>
                        </a:spcAft>
                      </a:pPr>
                      <a:r>
                        <a:rPr lang="en-US" sz="1200" b="1" kern="1200" dirty="0">
                          <a:effectLst/>
                          <a:latin typeface="+mj-lt"/>
                        </a:rPr>
                        <a:t>Operating Surplus  (Rs. Crore)</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kern="1200" dirty="0">
                          <a:effectLst/>
                          <a:latin typeface="+mj-lt"/>
                        </a:rPr>
                        <a:t>724.36</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797.36</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896.88</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239.95</a:t>
                      </a:r>
                    </a:p>
                  </a:txBody>
                  <a:tcPr marL="63247" marR="63247" marT="0" marB="0" anchor="ctr"/>
                </a:tc>
                <a:extLst>
                  <a:ext uri="{0D108BD9-81ED-4DB2-BD59-A6C34878D82A}">
                    <a16:rowId xmlns:a16="http://schemas.microsoft.com/office/drawing/2014/main" val="10003"/>
                  </a:ext>
                </a:extLst>
              </a:tr>
              <a:tr h="300146">
                <a:tc>
                  <a:txBody>
                    <a:bodyPr/>
                    <a:lstStyle/>
                    <a:p>
                      <a:pPr marL="635" marR="0" algn="l">
                        <a:lnSpc>
                          <a:spcPct val="115000"/>
                        </a:lnSpc>
                        <a:spcBef>
                          <a:spcPts val="0"/>
                        </a:spcBef>
                        <a:spcAft>
                          <a:spcPts val="0"/>
                        </a:spcAft>
                      </a:pPr>
                      <a:r>
                        <a:rPr lang="en-US" sz="1200" b="1" kern="1200" dirty="0">
                          <a:effectLst/>
                          <a:latin typeface="+mj-lt"/>
                        </a:rPr>
                        <a:t>Operating Margin (%)</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kern="1200" dirty="0">
                          <a:effectLst/>
                          <a:latin typeface="+mj-lt"/>
                        </a:rPr>
                        <a:t>52.37</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algn="ctr"/>
                      <a:r>
                        <a:rPr lang="en-IN" sz="1200" b="0" dirty="0"/>
                        <a:t>54.05</a:t>
                      </a:r>
                    </a:p>
                  </a:txBody>
                  <a:tcPr marL="63247" marR="63247" marT="0" marB="0" anchor="ctr"/>
                </a:tc>
                <a:tc>
                  <a:txBody>
                    <a:bodyPr/>
                    <a:lstStyle/>
                    <a:p>
                      <a:pPr algn="ctr"/>
                      <a:r>
                        <a:rPr lang="en-IN" sz="1200" b="0" dirty="0"/>
                        <a:t>56.77</a:t>
                      </a:r>
                    </a:p>
                  </a:txBody>
                  <a:tcPr marL="63247" marR="63247" marT="0" marB="0" anchor="ctr"/>
                </a:tc>
                <a:tc>
                  <a:txBody>
                    <a:bodyPr/>
                    <a:lstStyle/>
                    <a:p>
                      <a:pPr algn="ctr"/>
                      <a:r>
                        <a:rPr lang="en-IN" sz="1200" b="0" dirty="0"/>
                        <a:t>58.41</a:t>
                      </a:r>
                    </a:p>
                  </a:txBody>
                  <a:tcPr marL="63247" marR="63247" marT="0" marB="0" anchor="ctr"/>
                </a:tc>
                <a:extLst>
                  <a:ext uri="{0D108BD9-81ED-4DB2-BD59-A6C34878D82A}">
                    <a16:rowId xmlns:a16="http://schemas.microsoft.com/office/drawing/2014/main" val="10004"/>
                  </a:ext>
                </a:extLst>
              </a:tr>
              <a:tr h="350171">
                <a:tc>
                  <a:txBody>
                    <a:bodyPr/>
                    <a:lstStyle/>
                    <a:p>
                      <a:pPr marL="635" marR="0" algn="l">
                        <a:lnSpc>
                          <a:spcPct val="115000"/>
                        </a:lnSpc>
                        <a:spcBef>
                          <a:spcPts val="0"/>
                        </a:spcBef>
                        <a:spcAft>
                          <a:spcPts val="0"/>
                        </a:spcAft>
                      </a:pPr>
                      <a:r>
                        <a:rPr lang="en-US" sz="1200" b="1" kern="1200" dirty="0">
                          <a:effectLst/>
                          <a:latin typeface="+mj-lt"/>
                        </a:rPr>
                        <a:t>Net Surplus (Rs</a:t>
                      </a:r>
                      <a:r>
                        <a:rPr lang="en-US" sz="1200" b="1" kern="1200" baseline="0" dirty="0">
                          <a:effectLst/>
                          <a:latin typeface="+mj-lt"/>
                        </a:rPr>
                        <a:t> Crore)</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kern="1200" dirty="0">
                          <a:effectLst/>
                          <a:latin typeface="+mj-lt"/>
                        </a:rPr>
                        <a:t>693.86</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546.45</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765.76</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172.88</a:t>
                      </a:r>
                    </a:p>
                  </a:txBody>
                  <a:tcPr marL="63247" marR="63247" marT="0" marB="0" anchor="ctr"/>
                </a:tc>
                <a:extLst>
                  <a:ext uri="{0D108BD9-81ED-4DB2-BD59-A6C34878D82A}">
                    <a16:rowId xmlns:a16="http://schemas.microsoft.com/office/drawing/2014/main" val="10005"/>
                  </a:ext>
                </a:extLst>
              </a:tr>
              <a:tr h="300146">
                <a:tc>
                  <a:txBody>
                    <a:bodyPr/>
                    <a:lstStyle/>
                    <a:p>
                      <a:pPr marL="635" marR="0" algn="l">
                        <a:lnSpc>
                          <a:spcPct val="115000"/>
                        </a:lnSpc>
                        <a:spcBef>
                          <a:spcPts val="0"/>
                        </a:spcBef>
                        <a:spcAft>
                          <a:spcPts val="0"/>
                        </a:spcAft>
                      </a:pPr>
                      <a:r>
                        <a:rPr lang="en-US" sz="1200" b="1" kern="1200" dirty="0">
                          <a:effectLst/>
                          <a:latin typeface="+mj-lt"/>
                        </a:rPr>
                        <a:t>Net Margin   (%)</a:t>
                      </a:r>
                      <a:endParaRPr lang="en-US" sz="1200" b="1"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kern="1200" dirty="0">
                          <a:effectLst/>
                          <a:latin typeface="+mj-lt"/>
                        </a:rPr>
                        <a:t>44.14</a:t>
                      </a:r>
                      <a:endParaRPr lang="en-US" sz="1200" b="0" kern="1200" dirty="0">
                        <a:solidFill>
                          <a:schemeClr val="dk1"/>
                        </a:solidFill>
                        <a:effectLst/>
                        <a:latin typeface="+mj-lt"/>
                        <a:ea typeface="Verdana" panose="020B0604030504040204" pitchFamily="34" charset="0"/>
                        <a:cs typeface="Arial" panose="020B0604020202020204" pitchFamily="34" charset="0"/>
                      </a:endParaRP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31.47</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41.93</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37.20</a:t>
                      </a:r>
                    </a:p>
                  </a:txBody>
                  <a:tcPr marL="63247" marR="63247" marT="0" marB="0" anchor="ctr"/>
                </a:tc>
                <a:extLst>
                  <a:ext uri="{0D108BD9-81ED-4DB2-BD59-A6C34878D82A}">
                    <a16:rowId xmlns:a16="http://schemas.microsoft.com/office/drawing/2014/main" val="10006"/>
                  </a:ext>
                </a:extLst>
              </a:tr>
              <a:tr h="300146">
                <a:tc>
                  <a:txBody>
                    <a:bodyPr/>
                    <a:lstStyle/>
                    <a:p>
                      <a:pPr marL="635" marR="0" algn="l">
                        <a:lnSpc>
                          <a:spcPct val="115000"/>
                        </a:lnSpc>
                        <a:spcBef>
                          <a:spcPts val="0"/>
                        </a:spcBef>
                        <a:spcAft>
                          <a:spcPts val="0"/>
                        </a:spcAft>
                      </a:pPr>
                      <a:r>
                        <a:rPr lang="en-US" sz="1200" b="1" kern="1200" dirty="0">
                          <a:solidFill>
                            <a:schemeClr val="dk1"/>
                          </a:solidFill>
                          <a:effectLst/>
                          <a:latin typeface="+mj-lt"/>
                          <a:ea typeface="Verdana" panose="020B0604030504040204" pitchFamily="34" charset="0"/>
                          <a:cs typeface="Arial" panose="020B0604020202020204" pitchFamily="34" charset="0"/>
                        </a:rPr>
                        <a:t>Cost Per Ton (Rs.)</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62.48</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61.58</a:t>
                      </a:r>
                    </a:p>
                  </a:txBody>
                  <a:tcPr marL="63247" marR="63247" marT="0" marB="0" anchor="ctr"/>
                </a:tc>
                <a:tc>
                  <a:txBody>
                    <a:bodyPr/>
                    <a:lstStyle/>
                    <a:p>
                      <a:pPr marL="0" marR="0" algn="ctr" defTabSz="914400" rtl="0" eaLnBrk="1" latinLnBrk="0" hangingPunct="1">
                        <a:lnSpc>
                          <a:spcPct val="100000"/>
                        </a:lnSpc>
                        <a:spcBef>
                          <a:spcPts val="0"/>
                        </a:spcBef>
                        <a:spcAft>
                          <a:spcPts val="0"/>
                        </a:spcAft>
                        <a:buFontTx/>
                        <a:buNone/>
                      </a:pPr>
                      <a:r>
                        <a:rPr lang="en-US" sz="1200" b="0" kern="1200" dirty="0">
                          <a:solidFill>
                            <a:schemeClr val="dk1"/>
                          </a:solidFill>
                          <a:effectLst/>
                          <a:latin typeface="+mj-lt"/>
                          <a:ea typeface="Verdana" panose="020B0604030504040204" pitchFamily="34" charset="0"/>
                          <a:cs typeface="Arial" panose="020B0604020202020204" pitchFamily="34" charset="0"/>
                        </a:rPr>
                        <a:t>60.98</a:t>
                      </a:r>
                    </a:p>
                  </a:txBody>
                  <a:tcPr marL="63247" marR="6324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effectLst/>
                          <a:latin typeface="+mn-lt"/>
                          <a:ea typeface="Verdana" panose="020B0604030504040204" pitchFamily="34" charset="0"/>
                          <a:cs typeface="Arial" panose="020B0604020202020204" pitchFamily="34" charset="0"/>
                        </a:rPr>
                        <a:t>58.66</a:t>
                      </a:r>
                    </a:p>
                  </a:txBody>
                  <a:tcPr marL="63247" marR="63247" marT="0" marB="0" anchor="ctr"/>
                </a:tc>
                <a:extLst>
                  <a:ext uri="{0D108BD9-81ED-4DB2-BD59-A6C34878D82A}">
                    <a16:rowId xmlns:a16="http://schemas.microsoft.com/office/drawing/2014/main" val="10007"/>
                  </a:ext>
                </a:extLst>
              </a:tr>
            </a:tbl>
          </a:graphicData>
        </a:graphic>
      </p:graphicFrame>
      <p:sp>
        <p:nvSpPr>
          <p:cNvPr id="2" name="Rectangle 1"/>
          <p:cNvSpPr/>
          <p:nvPr/>
        </p:nvSpPr>
        <p:spPr>
          <a:xfrm>
            <a:off x="2617504" y="487594"/>
            <a:ext cx="3259286" cy="355511"/>
          </a:xfrm>
          <a:prstGeom prst="rect">
            <a:avLst/>
          </a:prstGeom>
        </p:spPr>
        <p:txBody>
          <a:bodyPr wrap="none" lIns="77881" tIns="38940" rIns="77881" bIns="38940">
            <a:spAutoFit/>
          </a:bodyPr>
          <a:lstStyle/>
          <a:p>
            <a:r>
              <a:rPr lang="en-US" altLang="en-US" sz="1799" b="1" dirty="0"/>
              <a:t>Kandla &amp; Vadinar (Consolidated)</a:t>
            </a:r>
            <a:endParaRPr lang="en-IN" sz="1799" dirty="0"/>
          </a:p>
        </p:txBody>
      </p:sp>
      <p:sp>
        <p:nvSpPr>
          <p:cNvPr id="10" name="Left Arrow 9"/>
          <p:cNvSpPr/>
          <p:nvPr/>
        </p:nvSpPr>
        <p:spPr>
          <a:xfrm>
            <a:off x="8313568" y="4641455"/>
            <a:ext cx="81532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7881" tIns="38940" rIns="77881" bIns="38940" rtlCol="0" anchor="ctr"/>
          <a:lstStyle/>
          <a:p>
            <a:pPr algn="ctr"/>
            <a:r>
              <a:rPr lang="en-US" sz="1799"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sz="1799"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786153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35371" y="762238"/>
          <a:ext cx="8273260" cy="3277939"/>
        </p:xfrm>
        <a:graphic>
          <a:graphicData uri="http://schemas.openxmlformats.org/drawingml/2006/table">
            <a:tbl>
              <a:tblPr firstRow="1" bandRow="1">
                <a:tableStyleId>{5C22544A-7EE6-4342-B048-85BDC9FD1C3A}</a:tableStyleId>
              </a:tblPr>
              <a:tblGrid>
                <a:gridCol w="2995337">
                  <a:extLst>
                    <a:ext uri="{9D8B030D-6E8A-4147-A177-3AD203B41FA5}">
                      <a16:colId xmlns:a16="http://schemas.microsoft.com/office/drawing/2014/main" val="20000"/>
                    </a:ext>
                  </a:extLst>
                </a:gridCol>
                <a:gridCol w="1346077">
                  <a:extLst>
                    <a:ext uri="{9D8B030D-6E8A-4147-A177-3AD203B41FA5}">
                      <a16:colId xmlns:a16="http://schemas.microsoft.com/office/drawing/2014/main" val="20001"/>
                    </a:ext>
                  </a:extLst>
                </a:gridCol>
                <a:gridCol w="1310615">
                  <a:extLst>
                    <a:ext uri="{9D8B030D-6E8A-4147-A177-3AD203B41FA5}">
                      <a16:colId xmlns:a16="http://schemas.microsoft.com/office/drawing/2014/main" val="20002"/>
                    </a:ext>
                  </a:extLst>
                </a:gridCol>
                <a:gridCol w="1290315">
                  <a:extLst>
                    <a:ext uri="{9D8B030D-6E8A-4147-A177-3AD203B41FA5}">
                      <a16:colId xmlns:a16="http://schemas.microsoft.com/office/drawing/2014/main" val="20004"/>
                    </a:ext>
                  </a:extLst>
                </a:gridCol>
                <a:gridCol w="1330916">
                  <a:extLst>
                    <a:ext uri="{9D8B030D-6E8A-4147-A177-3AD203B41FA5}">
                      <a16:colId xmlns:a16="http://schemas.microsoft.com/office/drawing/2014/main" val="3806075107"/>
                    </a:ext>
                  </a:extLst>
                </a:gridCol>
              </a:tblGrid>
              <a:tr h="683514">
                <a:tc>
                  <a:txBody>
                    <a:bodyPr/>
                    <a:lstStyle/>
                    <a:p>
                      <a:pPr marL="0" marR="0" algn="ctr">
                        <a:lnSpc>
                          <a:spcPct val="115000"/>
                        </a:lnSpc>
                        <a:spcBef>
                          <a:spcPts val="0"/>
                        </a:spcBef>
                        <a:spcAft>
                          <a:spcPts val="0"/>
                        </a:spcAft>
                      </a:pPr>
                      <a:endParaRPr lang="en-US" sz="1300" dirty="0">
                        <a:effectLst/>
                        <a:latin typeface="+mj-lt"/>
                        <a:ea typeface="Times New Roman" panose="02020603050405020304" pitchFamily="18" charset="0"/>
                        <a:cs typeface="Times New Roman" panose="02020603050405020304" pitchFamily="18" charset="0"/>
                      </a:endParaRPr>
                    </a:p>
                  </a:txBody>
                  <a:tcPr marL="68516" marR="68516" marT="0" marB="0" anchor="ctr">
                    <a:solidFill>
                      <a:srgbClr val="002060"/>
                    </a:solidFill>
                  </a:tcPr>
                </a:tc>
                <a:tc>
                  <a:txBody>
                    <a:bodyPr/>
                    <a:lstStyle/>
                    <a:p>
                      <a:pPr marL="0" marR="0" algn="ctr">
                        <a:lnSpc>
                          <a:spcPct val="115000"/>
                        </a:lnSpc>
                        <a:spcBef>
                          <a:spcPts val="0"/>
                        </a:spcBef>
                        <a:spcAft>
                          <a:spcPts val="0"/>
                        </a:spcAft>
                      </a:pPr>
                      <a:r>
                        <a:rPr lang="en-US" sz="1300" b="1" dirty="0">
                          <a:effectLst/>
                        </a:rPr>
                        <a:t>Actual 16-17</a:t>
                      </a:r>
                    </a:p>
                  </a:txBody>
                  <a:tcPr marL="68516" marR="68516" marT="0" marB="0" anchor="ctr">
                    <a:solidFill>
                      <a:srgbClr val="002060"/>
                    </a:solidFill>
                  </a:tcPr>
                </a:tc>
                <a:tc>
                  <a:txBody>
                    <a:bodyPr/>
                    <a:lstStyle/>
                    <a:p>
                      <a:pPr marL="0" marR="0" algn="ctr">
                        <a:lnSpc>
                          <a:spcPct val="115000"/>
                        </a:lnSpc>
                        <a:spcBef>
                          <a:spcPts val="0"/>
                        </a:spcBef>
                        <a:spcAft>
                          <a:spcPts val="0"/>
                        </a:spcAft>
                      </a:pPr>
                      <a:r>
                        <a:rPr lang="en-US" sz="1300" b="1" dirty="0">
                          <a:effectLst/>
                        </a:rPr>
                        <a:t>Actual 17-18</a:t>
                      </a:r>
                    </a:p>
                  </a:txBody>
                  <a:tcPr marL="68516" marR="68516"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300" b="1" dirty="0">
                          <a:effectLst/>
                        </a:rPr>
                        <a:t>Target 18-19</a:t>
                      </a:r>
                    </a:p>
                  </a:txBody>
                  <a:tcPr marL="68516" marR="68516"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300" b="1" dirty="0">
                          <a:effectLst/>
                        </a:rPr>
                        <a:t>Actual April,18 to June,18</a:t>
                      </a:r>
                      <a:endParaRPr lang="en-US" sz="1300" b="1" kern="1200" dirty="0">
                        <a:solidFill>
                          <a:schemeClr val="lt1"/>
                        </a:solidFill>
                        <a:effectLst/>
                        <a:latin typeface="+mn-lt"/>
                        <a:ea typeface="Times New Roman" panose="02020603050405020304" pitchFamily="18" charset="0"/>
                        <a:cs typeface="Times New Roman" panose="02020603050405020304" pitchFamily="18" charset="0"/>
                      </a:endParaRPr>
                    </a:p>
                  </a:txBody>
                  <a:tcPr marL="68516" marR="68516" marT="0" marB="0" anchor="ctr">
                    <a:solidFill>
                      <a:srgbClr val="002060"/>
                    </a:solidFill>
                  </a:tcPr>
                </a:tc>
                <a:extLst>
                  <a:ext uri="{0D108BD9-81ED-4DB2-BD59-A6C34878D82A}">
                    <a16:rowId xmlns:a16="http://schemas.microsoft.com/office/drawing/2014/main" val="10000"/>
                  </a:ext>
                </a:extLst>
              </a:tr>
              <a:tr h="458795">
                <a:tc>
                  <a:txBody>
                    <a:bodyPr/>
                    <a:lstStyle/>
                    <a:p>
                      <a:pPr marL="635" marR="0" algn="l">
                        <a:lnSpc>
                          <a:spcPct val="115000"/>
                        </a:lnSpc>
                        <a:spcBef>
                          <a:spcPts val="0"/>
                        </a:spcBef>
                        <a:spcAft>
                          <a:spcPts val="0"/>
                        </a:spcAft>
                      </a:pPr>
                      <a:r>
                        <a:rPr lang="en-US" sz="1300" b="1" kern="1200" dirty="0">
                          <a:effectLst/>
                          <a:latin typeface="+mj-lt"/>
                        </a:rPr>
                        <a:t>Operating Income (Rs.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1059.80</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1146.94</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1245.73</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328.49</a:t>
                      </a:r>
                    </a:p>
                  </a:txBody>
                  <a:tcPr marL="68516" marR="68516" marT="0" marB="0" anchor="ctr"/>
                </a:tc>
                <a:extLst>
                  <a:ext uri="{0D108BD9-81ED-4DB2-BD59-A6C34878D82A}">
                    <a16:rowId xmlns:a16="http://schemas.microsoft.com/office/drawing/2014/main" val="10001"/>
                  </a:ext>
                </a:extLst>
              </a:tr>
              <a:tr h="402379">
                <a:tc>
                  <a:txBody>
                    <a:bodyPr/>
                    <a:lstStyle/>
                    <a:p>
                      <a:pPr marL="635" marR="0" algn="l">
                        <a:lnSpc>
                          <a:spcPct val="115000"/>
                        </a:lnSpc>
                        <a:spcBef>
                          <a:spcPts val="0"/>
                        </a:spcBef>
                        <a:spcAft>
                          <a:spcPts val="0"/>
                        </a:spcAft>
                      </a:pPr>
                      <a:r>
                        <a:rPr lang="en-US" sz="1300" b="1" kern="1200" dirty="0">
                          <a:effectLst/>
                          <a:latin typeface="+mj-lt"/>
                        </a:rPr>
                        <a:t>Operating Expenses</a:t>
                      </a:r>
                      <a:r>
                        <a:rPr lang="en-US" sz="1300" b="1" kern="1200" baseline="0" dirty="0">
                          <a:effectLst/>
                          <a:latin typeface="+mj-lt"/>
                        </a:rPr>
                        <a:t> </a:t>
                      </a:r>
                      <a:r>
                        <a:rPr lang="en-US" sz="1300" b="1" kern="1200" dirty="0">
                          <a:effectLst/>
                          <a:latin typeface="+mj-lt"/>
                        </a:rPr>
                        <a:t>(Rs.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594.01</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601.73</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615.83</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152.57</a:t>
                      </a:r>
                    </a:p>
                  </a:txBody>
                  <a:tcPr marL="68516" marR="68516" marT="0" marB="0" anchor="ctr"/>
                </a:tc>
                <a:extLst>
                  <a:ext uri="{0D108BD9-81ED-4DB2-BD59-A6C34878D82A}">
                    <a16:rowId xmlns:a16="http://schemas.microsoft.com/office/drawing/2014/main" val="10002"/>
                  </a:ext>
                </a:extLst>
              </a:tr>
              <a:tr h="379148">
                <a:tc>
                  <a:txBody>
                    <a:bodyPr/>
                    <a:lstStyle/>
                    <a:p>
                      <a:pPr marL="635" marR="0" algn="l">
                        <a:lnSpc>
                          <a:spcPct val="115000"/>
                        </a:lnSpc>
                        <a:spcBef>
                          <a:spcPts val="0"/>
                        </a:spcBef>
                        <a:spcAft>
                          <a:spcPts val="0"/>
                        </a:spcAft>
                      </a:pPr>
                      <a:r>
                        <a:rPr lang="en-US" sz="1300" b="1" kern="1200" dirty="0">
                          <a:effectLst/>
                          <a:latin typeface="+mj-lt"/>
                        </a:rPr>
                        <a:t>Operating Surplus  (Rs.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300" kern="1200" dirty="0">
                          <a:effectLst/>
                          <a:latin typeface="+mj-lt"/>
                        </a:rPr>
                        <a:t>465.79</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545.21</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629.90</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175.93</a:t>
                      </a:r>
                    </a:p>
                  </a:txBody>
                  <a:tcPr marL="68516" marR="68516" marT="0" marB="0" anchor="ctr"/>
                </a:tc>
                <a:extLst>
                  <a:ext uri="{0D108BD9-81ED-4DB2-BD59-A6C34878D82A}">
                    <a16:rowId xmlns:a16="http://schemas.microsoft.com/office/drawing/2014/main" val="10003"/>
                  </a:ext>
                </a:extLst>
              </a:tr>
              <a:tr h="324985">
                <a:tc>
                  <a:txBody>
                    <a:bodyPr/>
                    <a:lstStyle/>
                    <a:p>
                      <a:pPr marL="635" marR="0" algn="l">
                        <a:lnSpc>
                          <a:spcPct val="115000"/>
                        </a:lnSpc>
                        <a:spcBef>
                          <a:spcPts val="0"/>
                        </a:spcBef>
                        <a:spcAft>
                          <a:spcPts val="0"/>
                        </a:spcAft>
                      </a:pPr>
                      <a:r>
                        <a:rPr lang="en-US" sz="1300" b="1" kern="1200" dirty="0">
                          <a:effectLst/>
                          <a:latin typeface="+mj-lt"/>
                        </a:rPr>
                        <a:t>Operating Margin (%)</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43.95</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algn="ctr"/>
                      <a:r>
                        <a:rPr lang="en-IN" sz="1300" b="0" dirty="0"/>
                        <a:t>47.54</a:t>
                      </a:r>
                    </a:p>
                  </a:txBody>
                  <a:tcPr marL="68516" marR="68516" marT="0" marB="0" anchor="ctr"/>
                </a:tc>
                <a:tc>
                  <a:txBody>
                    <a:bodyPr/>
                    <a:lstStyle/>
                    <a:p>
                      <a:pPr algn="ctr"/>
                      <a:r>
                        <a:rPr lang="en-IN" sz="1300" b="0" dirty="0"/>
                        <a:t>50.56</a:t>
                      </a:r>
                    </a:p>
                  </a:txBody>
                  <a:tcPr marL="68516" marR="68516" marT="0" marB="0" anchor="ctr"/>
                </a:tc>
                <a:tc>
                  <a:txBody>
                    <a:bodyPr/>
                    <a:lstStyle/>
                    <a:p>
                      <a:pPr algn="ctr"/>
                      <a:r>
                        <a:rPr lang="en-IN" sz="1300" b="0" dirty="0"/>
                        <a:t>53.56</a:t>
                      </a:r>
                    </a:p>
                  </a:txBody>
                  <a:tcPr marL="68516" marR="68516" marT="0" marB="0" anchor="ctr"/>
                </a:tc>
                <a:extLst>
                  <a:ext uri="{0D108BD9-81ED-4DB2-BD59-A6C34878D82A}">
                    <a16:rowId xmlns:a16="http://schemas.microsoft.com/office/drawing/2014/main" val="10004"/>
                  </a:ext>
                </a:extLst>
              </a:tr>
              <a:tr h="379148">
                <a:tc>
                  <a:txBody>
                    <a:bodyPr/>
                    <a:lstStyle/>
                    <a:p>
                      <a:pPr marL="635" marR="0" algn="l">
                        <a:lnSpc>
                          <a:spcPct val="115000"/>
                        </a:lnSpc>
                        <a:spcBef>
                          <a:spcPts val="0"/>
                        </a:spcBef>
                        <a:spcAft>
                          <a:spcPts val="0"/>
                        </a:spcAft>
                      </a:pPr>
                      <a:r>
                        <a:rPr lang="en-US" sz="1300" b="1" kern="1200" dirty="0">
                          <a:effectLst/>
                          <a:latin typeface="+mj-lt"/>
                        </a:rPr>
                        <a:t>Net Surplus (Rs</a:t>
                      </a:r>
                      <a:r>
                        <a:rPr lang="en-US" sz="1300" b="1" kern="1200" baseline="0" dirty="0">
                          <a:effectLst/>
                          <a:latin typeface="+mj-lt"/>
                        </a:rPr>
                        <a:t>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309.31</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284.49</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377.30</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76.58</a:t>
                      </a:r>
                    </a:p>
                  </a:txBody>
                  <a:tcPr marL="68516" marR="68516" marT="0" marB="0" anchor="ctr"/>
                </a:tc>
                <a:extLst>
                  <a:ext uri="{0D108BD9-81ED-4DB2-BD59-A6C34878D82A}">
                    <a16:rowId xmlns:a16="http://schemas.microsoft.com/office/drawing/2014/main" val="10005"/>
                  </a:ext>
                </a:extLst>
              </a:tr>
              <a:tr h="324985">
                <a:tc>
                  <a:txBody>
                    <a:bodyPr/>
                    <a:lstStyle/>
                    <a:p>
                      <a:pPr marL="635" marR="0" algn="l">
                        <a:lnSpc>
                          <a:spcPct val="115000"/>
                        </a:lnSpc>
                        <a:spcBef>
                          <a:spcPts val="0"/>
                        </a:spcBef>
                        <a:spcAft>
                          <a:spcPts val="0"/>
                        </a:spcAft>
                      </a:pPr>
                      <a:r>
                        <a:rPr lang="en-US" sz="1300" b="1" kern="1200" dirty="0">
                          <a:effectLst/>
                          <a:latin typeface="+mj-lt"/>
                        </a:rPr>
                        <a:t>Net Margin   (%)</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27.90</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20.81</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27.75</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22.36</a:t>
                      </a:r>
                    </a:p>
                  </a:txBody>
                  <a:tcPr marL="68516" marR="68516" marT="0" marB="0" anchor="ctr"/>
                </a:tc>
                <a:extLst>
                  <a:ext uri="{0D108BD9-81ED-4DB2-BD59-A6C34878D82A}">
                    <a16:rowId xmlns:a16="http://schemas.microsoft.com/office/drawing/2014/main" val="10006"/>
                  </a:ext>
                </a:extLst>
              </a:tr>
              <a:tr h="324985">
                <a:tc>
                  <a:txBody>
                    <a:bodyPr/>
                    <a:lstStyle/>
                    <a:p>
                      <a:pPr marL="635" marR="0" algn="l">
                        <a:lnSpc>
                          <a:spcPct val="115000"/>
                        </a:lnSpc>
                        <a:spcBef>
                          <a:spcPts val="0"/>
                        </a:spcBef>
                        <a:spcAft>
                          <a:spcPts val="0"/>
                        </a:spcAft>
                      </a:pPr>
                      <a:r>
                        <a:rPr lang="en-US" sz="1300" b="1" kern="1200" dirty="0">
                          <a:solidFill>
                            <a:schemeClr val="dk1"/>
                          </a:solidFill>
                          <a:effectLst/>
                          <a:latin typeface="+mj-lt"/>
                          <a:ea typeface="Verdana" panose="020B0604030504040204" pitchFamily="34" charset="0"/>
                          <a:cs typeface="Arial" panose="020B0604020202020204" pitchFamily="34" charset="0"/>
                        </a:rPr>
                        <a:t>Cost Per Ton (Rs.)</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121.70</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113.66</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114.36</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103.02</a:t>
                      </a:r>
                    </a:p>
                  </a:txBody>
                  <a:tcPr marL="68516" marR="68516" marT="0" marB="0" anchor="ctr"/>
                </a:tc>
                <a:extLst>
                  <a:ext uri="{0D108BD9-81ED-4DB2-BD59-A6C34878D82A}">
                    <a16:rowId xmlns:a16="http://schemas.microsoft.com/office/drawing/2014/main" val="10007"/>
                  </a:ext>
                </a:extLst>
              </a:tr>
            </a:tbl>
          </a:graphicData>
        </a:graphic>
      </p:graphicFrame>
      <p:sp>
        <p:nvSpPr>
          <p:cNvPr id="7" name="Title 1"/>
          <p:cNvSpPr txBox="1">
            <a:spLocks/>
          </p:cNvSpPr>
          <p:nvPr/>
        </p:nvSpPr>
        <p:spPr>
          <a:xfrm>
            <a:off x="4229" y="138576"/>
            <a:ext cx="9135542" cy="275316"/>
          </a:xfrm>
          <a:prstGeom prst="rect">
            <a:avLst/>
          </a:prstGeom>
        </p:spPr>
        <p:txBody>
          <a:bodyPr vert="horz" lIns="77881" tIns="38940" rIns="77881" bIns="38940"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8805">
              <a:defRPr/>
            </a:pPr>
            <a:r>
              <a:rPr lang="en-IN" sz="1998" spc="-43" dirty="0">
                <a:solidFill>
                  <a:srgbClr val="002060"/>
                </a:solidFill>
                <a:latin typeface="Tahoma" pitchFamily="34" charset="0"/>
                <a:ea typeface="+mn-ea"/>
                <a:cs typeface="Arial" charset="0"/>
              </a:rPr>
              <a:t>REVENUE &amp; PROFITABILITY (KANDLA)</a:t>
            </a:r>
          </a:p>
        </p:txBody>
      </p:sp>
      <p:sp>
        <p:nvSpPr>
          <p:cNvPr id="8" name="Right Arrow 7"/>
          <p:cNvSpPr/>
          <p:nvPr/>
        </p:nvSpPr>
        <p:spPr>
          <a:xfrm>
            <a:off x="7533944" y="4196422"/>
            <a:ext cx="664937" cy="321925"/>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881" tIns="38940" rIns="77881" bIns="38940" rtlCol="0" anchor="ctr"/>
          <a:lstStyle/>
          <a:p>
            <a:pPr algn="ctr" defTabSz="632780"/>
            <a:r>
              <a:rPr lang="en-US" sz="1199" dirty="0">
                <a:solidFill>
                  <a:prstClr val="white"/>
                </a:solidFill>
                <a:latin typeface="Arial"/>
                <a:hlinkClick r:id="rId3" action="ppaction://hlinksldjump"/>
              </a:rPr>
              <a:t>Back</a:t>
            </a:r>
            <a:endParaRPr lang="en-US" sz="1199" dirty="0">
              <a:solidFill>
                <a:prstClr val="white"/>
              </a:solidFill>
              <a:latin typeface="Arial"/>
            </a:endParaRPr>
          </a:p>
        </p:txBody>
      </p:sp>
      <p:cxnSp>
        <p:nvCxnSpPr>
          <p:cNvPr id="9" name="Straight Connector 8"/>
          <p:cNvCxnSpPr/>
          <p:nvPr/>
        </p:nvCxnSpPr>
        <p:spPr>
          <a:xfrm>
            <a:off x="1052406" y="428809"/>
            <a:ext cx="69727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437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5826" y="679507"/>
          <a:ext cx="8345942" cy="3464768"/>
        </p:xfrm>
        <a:graphic>
          <a:graphicData uri="http://schemas.openxmlformats.org/drawingml/2006/table">
            <a:tbl>
              <a:tblPr firstRow="1" bandRow="1">
                <a:tableStyleId>{5C22544A-7EE6-4342-B048-85BDC9FD1C3A}</a:tableStyleId>
              </a:tblPr>
              <a:tblGrid>
                <a:gridCol w="3238105">
                  <a:extLst>
                    <a:ext uri="{9D8B030D-6E8A-4147-A177-3AD203B41FA5}">
                      <a16:colId xmlns:a16="http://schemas.microsoft.com/office/drawing/2014/main" val="20000"/>
                    </a:ext>
                  </a:extLst>
                </a:gridCol>
                <a:gridCol w="1294945">
                  <a:extLst>
                    <a:ext uri="{9D8B030D-6E8A-4147-A177-3AD203B41FA5}">
                      <a16:colId xmlns:a16="http://schemas.microsoft.com/office/drawing/2014/main" val="20001"/>
                    </a:ext>
                  </a:extLst>
                </a:gridCol>
                <a:gridCol w="1223003">
                  <a:extLst>
                    <a:ext uri="{9D8B030D-6E8A-4147-A177-3AD203B41FA5}">
                      <a16:colId xmlns:a16="http://schemas.microsoft.com/office/drawing/2014/main" val="20002"/>
                    </a:ext>
                  </a:extLst>
                </a:gridCol>
                <a:gridCol w="1223003">
                  <a:extLst>
                    <a:ext uri="{9D8B030D-6E8A-4147-A177-3AD203B41FA5}">
                      <a16:colId xmlns:a16="http://schemas.microsoft.com/office/drawing/2014/main" val="20004"/>
                    </a:ext>
                  </a:extLst>
                </a:gridCol>
                <a:gridCol w="1366886">
                  <a:extLst>
                    <a:ext uri="{9D8B030D-6E8A-4147-A177-3AD203B41FA5}">
                      <a16:colId xmlns:a16="http://schemas.microsoft.com/office/drawing/2014/main" val="394530851"/>
                    </a:ext>
                  </a:extLst>
                </a:gridCol>
              </a:tblGrid>
              <a:tr h="683514">
                <a:tc>
                  <a:txBody>
                    <a:bodyPr/>
                    <a:lstStyle/>
                    <a:p>
                      <a:pPr marL="0" marR="0" algn="ctr">
                        <a:lnSpc>
                          <a:spcPct val="115000"/>
                        </a:lnSpc>
                        <a:spcBef>
                          <a:spcPts val="0"/>
                        </a:spcBef>
                        <a:spcAft>
                          <a:spcPts val="0"/>
                        </a:spcAft>
                      </a:pPr>
                      <a:endParaRPr lang="en-US" sz="1300" dirty="0">
                        <a:effectLst/>
                        <a:latin typeface="+mj-lt"/>
                        <a:ea typeface="Times New Roman" panose="02020603050405020304" pitchFamily="18" charset="0"/>
                        <a:cs typeface="Times New Roman" panose="02020603050405020304" pitchFamily="18" charset="0"/>
                      </a:endParaRPr>
                    </a:p>
                  </a:txBody>
                  <a:tcPr marL="68516" marR="68516" marT="0" marB="0" anchor="ctr">
                    <a:solidFill>
                      <a:srgbClr val="002060"/>
                    </a:solidFill>
                  </a:tcPr>
                </a:tc>
                <a:tc>
                  <a:txBody>
                    <a:bodyPr/>
                    <a:lstStyle/>
                    <a:p>
                      <a:pPr marL="0" marR="0" algn="ctr">
                        <a:lnSpc>
                          <a:spcPct val="115000"/>
                        </a:lnSpc>
                        <a:spcBef>
                          <a:spcPts val="0"/>
                        </a:spcBef>
                        <a:spcAft>
                          <a:spcPts val="0"/>
                        </a:spcAft>
                      </a:pPr>
                      <a:r>
                        <a:rPr lang="en-US" sz="1300" b="1" dirty="0">
                          <a:effectLst/>
                        </a:rPr>
                        <a:t>Actual 16-17</a:t>
                      </a:r>
                    </a:p>
                  </a:txBody>
                  <a:tcPr marL="68516" marR="68516" marT="0" marB="0" anchor="ctr">
                    <a:solidFill>
                      <a:srgbClr val="002060"/>
                    </a:solidFill>
                  </a:tcPr>
                </a:tc>
                <a:tc>
                  <a:txBody>
                    <a:bodyPr/>
                    <a:lstStyle/>
                    <a:p>
                      <a:pPr marL="0" marR="0" algn="ctr">
                        <a:lnSpc>
                          <a:spcPct val="115000"/>
                        </a:lnSpc>
                        <a:spcBef>
                          <a:spcPts val="0"/>
                        </a:spcBef>
                        <a:spcAft>
                          <a:spcPts val="0"/>
                        </a:spcAft>
                      </a:pPr>
                      <a:r>
                        <a:rPr lang="en-US" sz="1300" b="1" kern="1200" dirty="0">
                          <a:solidFill>
                            <a:schemeClr val="lt1"/>
                          </a:solidFill>
                          <a:effectLst/>
                          <a:latin typeface="+mn-lt"/>
                          <a:ea typeface="Times New Roman" panose="02020603050405020304" pitchFamily="18" charset="0"/>
                          <a:cs typeface="Times New Roman" panose="02020603050405020304" pitchFamily="18" charset="0"/>
                        </a:rPr>
                        <a:t>Actual </a:t>
                      </a:r>
                      <a:r>
                        <a:rPr lang="en-US" sz="1300" b="1" kern="1200" baseline="0" dirty="0">
                          <a:solidFill>
                            <a:schemeClr val="lt1"/>
                          </a:solidFill>
                          <a:effectLst/>
                          <a:latin typeface="+mn-lt"/>
                          <a:ea typeface="Times New Roman" panose="02020603050405020304" pitchFamily="18" charset="0"/>
                          <a:cs typeface="Times New Roman" panose="02020603050405020304" pitchFamily="18" charset="0"/>
                        </a:rPr>
                        <a:t>17-18</a:t>
                      </a:r>
                      <a:endParaRPr lang="en-US" sz="1300" b="1" kern="1200" dirty="0">
                        <a:solidFill>
                          <a:schemeClr val="lt1"/>
                        </a:solidFill>
                        <a:effectLst/>
                        <a:latin typeface="+mn-lt"/>
                        <a:ea typeface="Times New Roman" panose="02020603050405020304" pitchFamily="18" charset="0"/>
                        <a:cs typeface="Times New Roman" panose="02020603050405020304" pitchFamily="18" charset="0"/>
                      </a:endParaRPr>
                    </a:p>
                  </a:txBody>
                  <a:tcPr marL="68516" marR="68516"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300" b="1" dirty="0">
                          <a:effectLst/>
                        </a:rPr>
                        <a:t>Target 18-19</a:t>
                      </a:r>
                    </a:p>
                  </a:txBody>
                  <a:tcPr marL="68516" marR="68516" marT="0" marB="0" anchor="ctr">
                    <a:solidFill>
                      <a:srgbClr val="00206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300" b="1" dirty="0">
                          <a:effectLst/>
                        </a:rPr>
                        <a:t>Actual April,18 to June,18</a:t>
                      </a:r>
                      <a:endParaRPr lang="en-US" sz="1300" b="1" kern="1200" dirty="0">
                        <a:solidFill>
                          <a:schemeClr val="lt1"/>
                        </a:solidFill>
                        <a:effectLst/>
                        <a:latin typeface="+mn-lt"/>
                        <a:ea typeface="Times New Roman" panose="02020603050405020304" pitchFamily="18" charset="0"/>
                        <a:cs typeface="Times New Roman" panose="02020603050405020304" pitchFamily="18" charset="0"/>
                      </a:endParaRPr>
                    </a:p>
                  </a:txBody>
                  <a:tcPr marL="68516" marR="68516" marT="0" marB="0" anchor="ctr">
                    <a:solidFill>
                      <a:srgbClr val="002060"/>
                    </a:solidFill>
                  </a:tcPr>
                </a:tc>
                <a:extLst>
                  <a:ext uri="{0D108BD9-81ED-4DB2-BD59-A6C34878D82A}">
                    <a16:rowId xmlns:a16="http://schemas.microsoft.com/office/drawing/2014/main" val="10000"/>
                  </a:ext>
                </a:extLst>
              </a:tr>
              <a:tr h="491833">
                <a:tc>
                  <a:txBody>
                    <a:bodyPr/>
                    <a:lstStyle/>
                    <a:p>
                      <a:pPr marL="635" marR="0" algn="l">
                        <a:lnSpc>
                          <a:spcPct val="115000"/>
                        </a:lnSpc>
                        <a:spcBef>
                          <a:spcPts val="0"/>
                        </a:spcBef>
                        <a:spcAft>
                          <a:spcPts val="0"/>
                        </a:spcAft>
                      </a:pPr>
                      <a:r>
                        <a:rPr lang="en-US" sz="1300" b="1" kern="1200" dirty="0">
                          <a:effectLst/>
                          <a:latin typeface="+mj-lt"/>
                        </a:rPr>
                        <a:t>Operating Income (Rs.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323.35</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328.40</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334.07</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82.33</a:t>
                      </a:r>
                    </a:p>
                  </a:txBody>
                  <a:tcPr marL="68516" marR="68516" marT="0" marB="0" anchor="ctr"/>
                </a:tc>
                <a:extLst>
                  <a:ext uri="{0D108BD9-81ED-4DB2-BD59-A6C34878D82A}">
                    <a16:rowId xmlns:a16="http://schemas.microsoft.com/office/drawing/2014/main" val="10001"/>
                  </a:ext>
                </a:extLst>
              </a:tr>
              <a:tr h="431353">
                <a:tc>
                  <a:txBody>
                    <a:bodyPr/>
                    <a:lstStyle/>
                    <a:p>
                      <a:pPr marL="635" marR="0" algn="l">
                        <a:lnSpc>
                          <a:spcPct val="115000"/>
                        </a:lnSpc>
                        <a:spcBef>
                          <a:spcPts val="0"/>
                        </a:spcBef>
                        <a:spcAft>
                          <a:spcPts val="0"/>
                        </a:spcAft>
                      </a:pPr>
                      <a:r>
                        <a:rPr lang="en-US" sz="1300" b="1" kern="1200" dirty="0">
                          <a:effectLst/>
                          <a:latin typeface="+mj-lt"/>
                        </a:rPr>
                        <a:t>Operating Expenses</a:t>
                      </a:r>
                      <a:r>
                        <a:rPr lang="en-US" sz="1300" b="1" kern="1200" baseline="0" dirty="0">
                          <a:effectLst/>
                          <a:latin typeface="+mj-lt"/>
                        </a:rPr>
                        <a:t> </a:t>
                      </a:r>
                      <a:r>
                        <a:rPr lang="en-US" sz="1300" b="1" kern="1200" dirty="0">
                          <a:effectLst/>
                          <a:latin typeface="+mj-lt"/>
                        </a:rPr>
                        <a:t>(Rs.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kern="1200" dirty="0">
                          <a:effectLst/>
                          <a:latin typeface="+mj-lt"/>
                        </a:rPr>
                        <a:t>64.78</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76.25</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67.09</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18.30</a:t>
                      </a:r>
                    </a:p>
                  </a:txBody>
                  <a:tcPr marL="68516" marR="68516" marT="0" marB="0" anchor="ctr"/>
                </a:tc>
                <a:extLst>
                  <a:ext uri="{0D108BD9-81ED-4DB2-BD59-A6C34878D82A}">
                    <a16:rowId xmlns:a16="http://schemas.microsoft.com/office/drawing/2014/main" val="10002"/>
                  </a:ext>
                </a:extLst>
              </a:tr>
              <a:tr h="406452">
                <a:tc>
                  <a:txBody>
                    <a:bodyPr/>
                    <a:lstStyle/>
                    <a:p>
                      <a:pPr marL="635" marR="0" algn="l">
                        <a:lnSpc>
                          <a:spcPct val="115000"/>
                        </a:lnSpc>
                        <a:spcBef>
                          <a:spcPts val="0"/>
                        </a:spcBef>
                        <a:spcAft>
                          <a:spcPts val="0"/>
                        </a:spcAft>
                      </a:pPr>
                      <a:r>
                        <a:rPr lang="en-US" sz="1300" b="1" kern="1200" dirty="0">
                          <a:effectLst/>
                          <a:latin typeface="+mj-lt"/>
                        </a:rPr>
                        <a:t>Operating Surplus  (Rs.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300" b="0" kern="1200" dirty="0">
                          <a:solidFill>
                            <a:schemeClr val="dk1"/>
                          </a:solidFill>
                          <a:effectLst/>
                          <a:latin typeface="+mj-lt"/>
                          <a:ea typeface="+mn-ea"/>
                          <a:cs typeface="+mn-cs"/>
                        </a:rPr>
                        <a:t>258.57</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252.15</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266.98</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64.03</a:t>
                      </a:r>
                    </a:p>
                  </a:txBody>
                  <a:tcPr marL="68516" marR="68516" marT="0" marB="0" anchor="ctr"/>
                </a:tc>
                <a:extLst>
                  <a:ext uri="{0D108BD9-81ED-4DB2-BD59-A6C34878D82A}">
                    <a16:rowId xmlns:a16="http://schemas.microsoft.com/office/drawing/2014/main" val="10003"/>
                  </a:ext>
                </a:extLst>
              </a:tr>
              <a:tr h="348388">
                <a:tc>
                  <a:txBody>
                    <a:bodyPr/>
                    <a:lstStyle/>
                    <a:p>
                      <a:pPr marL="635" marR="0" algn="l">
                        <a:lnSpc>
                          <a:spcPct val="115000"/>
                        </a:lnSpc>
                        <a:spcBef>
                          <a:spcPts val="0"/>
                        </a:spcBef>
                        <a:spcAft>
                          <a:spcPts val="0"/>
                        </a:spcAft>
                      </a:pPr>
                      <a:r>
                        <a:rPr lang="en-US" sz="1300" b="1" kern="1200" dirty="0">
                          <a:effectLst/>
                          <a:latin typeface="+mj-lt"/>
                        </a:rPr>
                        <a:t>Operating Margin (%)</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mn-ea"/>
                          <a:cs typeface="+mn-cs"/>
                        </a:rPr>
                        <a:t>79.97</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algn="ctr"/>
                      <a:r>
                        <a:rPr lang="en-IN" sz="1300" b="0" dirty="0"/>
                        <a:t>76.78</a:t>
                      </a:r>
                    </a:p>
                  </a:txBody>
                  <a:tcPr marL="68516" marR="68516" marT="0" marB="0" anchor="ctr"/>
                </a:tc>
                <a:tc>
                  <a:txBody>
                    <a:bodyPr/>
                    <a:lstStyle/>
                    <a:p>
                      <a:pPr algn="ctr"/>
                      <a:r>
                        <a:rPr lang="en-IN" sz="1300" b="0" dirty="0"/>
                        <a:t>79.92</a:t>
                      </a:r>
                    </a:p>
                  </a:txBody>
                  <a:tcPr marL="68516" marR="68516" marT="0" marB="0" anchor="ctr"/>
                </a:tc>
                <a:tc>
                  <a:txBody>
                    <a:bodyPr/>
                    <a:lstStyle/>
                    <a:p>
                      <a:pPr algn="ctr"/>
                      <a:r>
                        <a:rPr lang="en-IN" sz="1300" b="0" dirty="0"/>
                        <a:t>77.78</a:t>
                      </a:r>
                    </a:p>
                  </a:txBody>
                  <a:tcPr marL="68516" marR="68516" marT="0" marB="0" anchor="ctr"/>
                </a:tc>
                <a:extLst>
                  <a:ext uri="{0D108BD9-81ED-4DB2-BD59-A6C34878D82A}">
                    <a16:rowId xmlns:a16="http://schemas.microsoft.com/office/drawing/2014/main" val="10004"/>
                  </a:ext>
                </a:extLst>
              </a:tr>
              <a:tr h="406452">
                <a:tc>
                  <a:txBody>
                    <a:bodyPr/>
                    <a:lstStyle/>
                    <a:p>
                      <a:pPr marL="635" marR="0" algn="l">
                        <a:lnSpc>
                          <a:spcPct val="115000"/>
                        </a:lnSpc>
                        <a:spcBef>
                          <a:spcPts val="0"/>
                        </a:spcBef>
                        <a:spcAft>
                          <a:spcPts val="0"/>
                        </a:spcAft>
                      </a:pPr>
                      <a:r>
                        <a:rPr lang="en-US" sz="1300" b="1" kern="1200" dirty="0">
                          <a:effectLst/>
                          <a:latin typeface="+mj-lt"/>
                        </a:rPr>
                        <a:t>Net Surplus (Rs</a:t>
                      </a:r>
                      <a:r>
                        <a:rPr lang="en-US" sz="1300" b="1" kern="1200" baseline="0" dirty="0">
                          <a:effectLst/>
                          <a:latin typeface="+mj-lt"/>
                        </a:rPr>
                        <a:t> Crore)</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mn-ea"/>
                          <a:cs typeface="+mn-cs"/>
                        </a:rPr>
                        <a:t>384.55</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261.96</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388.46</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96.29</a:t>
                      </a:r>
                    </a:p>
                  </a:txBody>
                  <a:tcPr marL="68516" marR="68516" marT="0" marB="0" anchor="ctr"/>
                </a:tc>
                <a:extLst>
                  <a:ext uri="{0D108BD9-81ED-4DB2-BD59-A6C34878D82A}">
                    <a16:rowId xmlns:a16="http://schemas.microsoft.com/office/drawing/2014/main" val="10005"/>
                  </a:ext>
                </a:extLst>
              </a:tr>
              <a:tr h="348388">
                <a:tc>
                  <a:txBody>
                    <a:bodyPr/>
                    <a:lstStyle/>
                    <a:p>
                      <a:pPr marL="635" marR="0" algn="l">
                        <a:lnSpc>
                          <a:spcPct val="115000"/>
                        </a:lnSpc>
                        <a:spcBef>
                          <a:spcPts val="0"/>
                        </a:spcBef>
                        <a:spcAft>
                          <a:spcPts val="0"/>
                        </a:spcAft>
                      </a:pPr>
                      <a:r>
                        <a:rPr lang="en-US" sz="1300" b="1" kern="1200" dirty="0">
                          <a:effectLst/>
                          <a:latin typeface="+mj-lt"/>
                        </a:rPr>
                        <a:t>Net Margin   (%)</a:t>
                      </a:r>
                      <a:endParaRPr lang="en-US" sz="1300" b="1"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mn-ea"/>
                          <a:cs typeface="+mn-cs"/>
                        </a:rPr>
                        <a:t>83.03</a:t>
                      </a:r>
                      <a:endParaRPr lang="en-US" sz="1300" b="0" kern="1200" dirty="0">
                        <a:solidFill>
                          <a:schemeClr val="dk1"/>
                        </a:solidFill>
                        <a:effectLst/>
                        <a:latin typeface="+mj-lt"/>
                        <a:ea typeface="Verdana" panose="020B0604030504040204" pitchFamily="34" charset="0"/>
                        <a:cs typeface="Arial" panose="020B0604020202020204" pitchFamily="34" charset="0"/>
                      </a:endParaRP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70.95</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80.89</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78.81</a:t>
                      </a:r>
                    </a:p>
                  </a:txBody>
                  <a:tcPr marL="68516" marR="68516" marT="0" marB="0" anchor="ctr"/>
                </a:tc>
                <a:extLst>
                  <a:ext uri="{0D108BD9-81ED-4DB2-BD59-A6C34878D82A}">
                    <a16:rowId xmlns:a16="http://schemas.microsoft.com/office/drawing/2014/main" val="10006"/>
                  </a:ext>
                </a:extLst>
              </a:tr>
              <a:tr h="348388">
                <a:tc>
                  <a:txBody>
                    <a:bodyPr/>
                    <a:lstStyle/>
                    <a:p>
                      <a:pPr marL="635" marR="0" algn="l">
                        <a:lnSpc>
                          <a:spcPct val="115000"/>
                        </a:lnSpc>
                        <a:spcBef>
                          <a:spcPts val="0"/>
                        </a:spcBef>
                        <a:spcAft>
                          <a:spcPts val="0"/>
                        </a:spcAft>
                      </a:pPr>
                      <a:r>
                        <a:rPr lang="en-US" sz="1300" b="1" kern="1200" dirty="0">
                          <a:solidFill>
                            <a:schemeClr val="dk1"/>
                          </a:solidFill>
                          <a:effectLst/>
                          <a:latin typeface="+mj-lt"/>
                          <a:ea typeface="Verdana" panose="020B0604030504040204" pitchFamily="34" charset="0"/>
                          <a:cs typeface="Arial" panose="020B0604020202020204" pitchFamily="34" charset="0"/>
                        </a:rPr>
                        <a:t>Cost Per Ton (Rs.)</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11.44</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13.34</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12.78</a:t>
                      </a:r>
                    </a:p>
                  </a:txBody>
                  <a:tcPr marL="68516" marR="68516" marT="0" marB="0" anchor="ctr"/>
                </a:tc>
                <a:tc>
                  <a:txBody>
                    <a:bodyPr/>
                    <a:lstStyle/>
                    <a:p>
                      <a:pPr marL="0" marR="0" algn="ctr" defTabSz="914400" rtl="0" eaLnBrk="1" latinLnBrk="0" hangingPunct="1">
                        <a:lnSpc>
                          <a:spcPct val="100000"/>
                        </a:lnSpc>
                        <a:spcBef>
                          <a:spcPts val="0"/>
                        </a:spcBef>
                        <a:spcAft>
                          <a:spcPts val="0"/>
                        </a:spcAft>
                        <a:buFontTx/>
                        <a:buNone/>
                      </a:pPr>
                      <a:r>
                        <a:rPr lang="en-US" sz="1300" b="0" kern="1200" dirty="0">
                          <a:solidFill>
                            <a:schemeClr val="dk1"/>
                          </a:solidFill>
                          <a:effectLst/>
                          <a:latin typeface="+mj-lt"/>
                          <a:ea typeface="Verdana" panose="020B0604030504040204" pitchFamily="34" charset="0"/>
                          <a:cs typeface="Arial" panose="020B0604020202020204" pitchFamily="34" charset="0"/>
                        </a:rPr>
                        <a:t>12.78</a:t>
                      </a:r>
                    </a:p>
                  </a:txBody>
                  <a:tcPr marL="68516" marR="68516" marT="0" marB="0" anchor="ct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4229" y="138576"/>
            <a:ext cx="9135542" cy="275316"/>
          </a:xfrm>
          <a:prstGeom prst="rect">
            <a:avLst/>
          </a:prstGeom>
        </p:spPr>
        <p:txBody>
          <a:bodyPr vert="horz" lIns="77881" tIns="38940" rIns="77881" bIns="38940"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lnSpc>
                <a:spcPct val="100000"/>
              </a:lnSpc>
              <a:defRPr/>
            </a:pPr>
            <a:r>
              <a:rPr lang="en-IN" sz="1998" spc="-43" dirty="0">
                <a:solidFill>
                  <a:srgbClr val="002060"/>
                </a:solidFill>
                <a:latin typeface="Tahoma" pitchFamily="34" charset="0"/>
                <a:ea typeface="+mn-ea"/>
                <a:cs typeface="Arial" charset="0"/>
              </a:rPr>
              <a:t>REVENUE &amp; PROFITABILITY (VADINAR)</a:t>
            </a:r>
          </a:p>
        </p:txBody>
      </p:sp>
      <p:sp>
        <p:nvSpPr>
          <p:cNvPr id="8" name="Right Arrow 7">
            <a:hlinkClick r:id="" action="ppaction://noaction"/>
          </p:cNvPr>
          <p:cNvSpPr/>
          <p:nvPr/>
        </p:nvSpPr>
        <p:spPr>
          <a:xfrm>
            <a:off x="7581791" y="4424804"/>
            <a:ext cx="664937" cy="321925"/>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881" tIns="38940" rIns="77881" bIns="38940" rtlCol="0" anchor="ctr"/>
          <a:lstStyle/>
          <a:p>
            <a:pPr algn="ctr" defTabSz="632780"/>
            <a:r>
              <a:rPr lang="en-US" sz="1199" dirty="0">
                <a:solidFill>
                  <a:prstClr val="white"/>
                </a:solidFill>
                <a:latin typeface="Arial"/>
                <a:hlinkClick r:id="rId3" action="ppaction://hlinksldjump"/>
              </a:rPr>
              <a:t>Back</a:t>
            </a:r>
            <a:endParaRPr lang="en-US" sz="1199" dirty="0">
              <a:solidFill>
                <a:prstClr val="white"/>
              </a:solidFill>
              <a:latin typeface="Arial"/>
            </a:endParaRPr>
          </a:p>
        </p:txBody>
      </p:sp>
      <p:cxnSp>
        <p:nvCxnSpPr>
          <p:cNvPr id="9" name="Straight Connector 8"/>
          <p:cNvCxnSpPr/>
          <p:nvPr/>
        </p:nvCxnSpPr>
        <p:spPr>
          <a:xfrm>
            <a:off x="1052406" y="428809"/>
            <a:ext cx="69727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397364"/>
            <a:ext cx="304800" cy="186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49" tIns="42224" rIns="84449" bIns="42224" numCol="1" anchor="t" anchorCtr="0" compatLnSpc="1">
            <a:prstTxWarp prst="textNoShape">
              <a:avLst/>
            </a:prstTxWarp>
          </a:bodyPr>
          <a:lstStyle/>
          <a:p>
            <a:endParaRPr lang="en-US" dirty="0"/>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84449" tIns="0" rIns="84449" bIns="0" rtlCol="0" anchor="t"/>
          <a:lstStyle/>
          <a:p>
            <a:pPr lvl="0" algn="just">
              <a:lnSpc>
                <a:spcPct val="150000"/>
              </a:lnSpc>
              <a:defRPr/>
            </a:pPr>
            <a:r>
              <a:rPr lang="en-US" sz="1500" i="1" kern="0" dirty="0">
                <a:solidFill>
                  <a:schemeClr val="tx1">
                    <a:lumMod val="65000"/>
                    <a:lumOff val="35000"/>
                  </a:schemeClr>
                </a:solidFill>
                <a:latin typeface="Arial" pitchFamily="34" charset="0"/>
                <a:cs typeface="Arial"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70957724"/>
              </p:ext>
            </p:extLst>
          </p:nvPr>
        </p:nvGraphicFramePr>
        <p:xfrm>
          <a:off x="90053" y="672935"/>
          <a:ext cx="9071593" cy="3583335"/>
        </p:xfrm>
        <a:graphic>
          <a:graphicData uri="http://schemas.openxmlformats.org/drawingml/2006/table">
            <a:tbl>
              <a:tblPr firstRow="1" bandRow="1">
                <a:tableStyleId>{5C22544A-7EE6-4342-B048-85BDC9FD1C3A}</a:tableStyleId>
              </a:tblPr>
              <a:tblGrid>
                <a:gridCol w="435937">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4675216">
                  <a:extLst>
                    <a:ext uri="{9D8B030D-6E8A-4147-A177-3AD203B41FA5}">
                      <a16:colId xmlns:a16="http://schemas.microsoft.com/office/drawing/2014/main" val="20005"/>
                    </a:ext>
                  </a:extLst>
                </a:gridCol>
              </a:tblGrid>
              <a:tr h="588713">
                <a:tc>
                  <a:txBody>
                    <a:bodyPr/>
                    <a:lstStyle/>
                    <a:p>
                      <a:pPr marL="0" marR="0">
                        <a:lnSpc>
                          <a:spcPct val="115000"/>
                        </a:lnSpc>
                        <a:spcBef>
                          <a:spcPts val="0"/>
                        </a:spcBef>
                        <a:spcAft>
                          <a:spcPts val="0"/>
                        </a:spcAft>
                      </a:pPr>
                      <a:r>
                        <a:rPr lang="en-US" sz="1300" dirty="0">
                          <a:effectLst/>
                        </a:rPr>
                        <a:t>S. No.</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Name of the Project</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Investment (Cr.)</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Capacity</a:t>
                      </a:r>
                    </a:p>
                    <a:p>
                      <a:pPr marL="0" marR="0" algn="ctr">
                        <a:lnSpc>
                          <a:spcPct val="115000"/>
                        </a:lnSpc>
                        <a:spcBef>
                          <a:spcPts val="0"/>
                        </a:spcBef>
                        <a:spcAft>
                          <a:spcPts val="0"/>
                        </a:spcAft>
                      </a:pPr>
                      <a:r>
                        <a:rPr lang="en-US" sz="1300" dirty="0">
                          <a:effectLst/>
                        </a:rPr>
                        <a:t>(MTPA)</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Present Status</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extLst>
                  <a:ext uri="{0D108BD9-81ED-4DB2-BD59-A6C34878D82A}">
                    <a16:rowId xmlns:a16="http://schemas.microsoft.com/office/drawing/2014/main" val="10000"/>
                  </a:ext>
                </a:extLst>
              </a:tr>
              <a:tr h="741159">
                <a:tc>
                  <a:txBody>
                    <a:bodyPr/>
                    <a:lstStyle/>
                    <a:p>
                      <a:pPr algn="ctr">
                        <a:lnSpc>
                          <a:spcPct val="115000"/>
                        </a:lnSpc>
                        <a:spcAft>
                          <a:spcPts val="0"/>
                        </a:spcAft>
                      </a:pPr>
                      <a:r>
                        <a:rPr lang="en-US" sz="1100" kern="1200" dirty="0">
                          <a:solidFill>
                            <a:schemeClr val="dk1"/>
                          </a:solidFill>
                          <a:effectLst/>
                          <a:latin typeface="+mj-lt"/>
                          <a:ea typeface="Calibri" panose="020F0502020204030204" pitchFamily="34" charset="0"/>
                          <a:cs typeface="Mangal"/>
                        </a:rPr>
                        <a:t>1</a:t>
                      </a:r>
                      <a:endParaRPr lang="en-IN" sz="1100" kern="1200" dirty="0">
                        <a:solidFill>
                          <a:schemeClr val="dk1"/>
                        </a:solidFill>
                        <a:effectLst/>
                        <a:latin typeface="+mj-lt"/>
                        <a:ea typeface="Calibri" panose="020F0502020204030204" pitchFamily="34" charset="0"/>
                        <a:cs typeface="Mangal"/>
                      </a:endParaRPr>
                    </a:p>
                  </a:txBody>
                  <a:tcPr marL="68580" marR="68580" marT="0" marB="0"/>
                </a:tc>
                <a:tc>
                  <a:txBody>
                    <a:bodyPr/>
                    <a:lstStyle/>
                    <a:p>
                      <a:pPr algn="just">
                        <a:lnSpc>
                          <a:spcPct val="115000"/>
                        </a:lnSpc>
                        <a:spcAft>
                          <a:spcPts val="0"/>
                        </a:spcAft>
                      </a:pPr>
                      <a:r>
                        <a:rPr lang="en-US" sz="1100" kern="1200" dirty="0">
                          <a:solidFill>
                            <a:schemeClr val="dk1"/>
                          </a:solidFill>
                          <a:effectLst/>
                          <a:latin typeface="+mj-lt"/>
                          <a:ea typeface="Calibri" panose="020F0502020204030204" pitchFamily="34" charset="0"/>
                          <a:cs typeface="Mangal"/>
                        </a:rPr>
                        <a:t>Mechanization of fertilizer handling at Berth no. 14</a:t>
                      </a:r>
                      <a:endParaRPr lang="en-IN" sz="1100" kern="1200" dirty="0">
                        <a:solidFill>
                          <a:schemeClr val="dk1"/>
                        </a:solidFill>
                        <a:effectLst/>
                        <a:latin typeface="+mj-lt"/>
                        <a:ea typeface="Calibri" panose="020F0502020204030204" pitchFamily="34" charset="0"/>
                        <a:cs typeface="Mangal"/>
                      </a:endParaRP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Calibri" panose="020F0502020204030204" pitchFamily="34" charset="0"/>
                          <a:cs typeface="Mangal"/>
                        </a:rPr>
                        <a:t>338.51</a:t>
                      </a:r>
                      <a:endParaRPr lang="en-IN" sz="1100" kern="1200" dirty="0">
                        <a:solidFill>
                          <a:schemeClr val="dk1"/>
                        </a:solidFill>
                        <a:effectLst/>
                        <a:latin typeface="+mj-lt"/>
                        <a:ea typeface="Calibri" panose="020F0502020204030204" pitchFamily="34" charset="0"/>
                        <a:cs typeface="Mangal"/>
                      </a:endParaRP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Calibri" panose="020F0502020204030204" pitchFamily="34" charset="0"/>
                          <a:cs typeface="Mangal"/>
                        </a:rPr>
                        <a:t>4.50</a:t>
                      </a:r>
                      <a:endParaRPr lang="en-IN" sz="1100" kern="1200" dirty="0">
                        <a:solidFill>
                          <a:schemeClr val="dk1"/>
                        </a:solidFill>
                        <a:effectLst/>
                        <a:latin typeface="+mj-lt"/>
                        <a:ea typeface="Calibri" panose="020F0502020204030204" pitchFamily="34" charset="0"/>
                        <a:cs typeface="Mangal"/>
                      </a:endParaRPr>
                    </a:p>
                  </a:txBody>
                  <a:tcPr marL="68580" marR="68580"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US" sz="1100" kern="1200" dirty="0">
                          <a:solidFill>
                            <a:schemeClr val="dk1"/>
                          </a:solidFill>
                          <a:effectLst/>
                          <a:latin typeface="+mj-lt"/>
                          <a:ea typeface="Times New Roman" panose="02020603050405020304" pitchFamily="18" charset="0"/>
                          <a:cs typeface="Arial" panose="020B0604020202020204" pitchFamily="34" charset="0"/>
                        </a:rPr>
                        <a:t>The SFC has approved the project as communicated, vide MoS letter dated 5.6.2018.  The bidding documents are under preparation/ scrutiny.  Project is scheduled to be awarded by Oct ’18 and to be completed by Oct’20.</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223478">
                <a:tc>
                  <a:txBody>
                    <a:bodyPr/>
                    <a:lstStyle/>
                    <a:p>
                      <a:pPr algn="ctr">
                        <a:lnSpc>
                          <a:spcPct val="115000"/>
                        </a:lnSpc>
                        <a:spcAft>
                          <a:spcPts val="0"/>
                        </a:spcAft>
                      </a:pPr>
                      <a:r>
                        <a:rPr lang="en-US" sz="1100" dirty="0">
                          <a:effectLst/>
                          <a:latin typeface="+mj-lt"/>
                          <a:ea typeface="Calibri" panose="020F0502020204030204" pitchFamily="34" charset="0"/>
                          <a:cs typeface="Mangal"/>
                        </a:rPr>
                        <a:t>2</a:t>
                      </a:r>
                      <a:endParaRPr lang="en-IN" sz="1100" dirty="0">
                        <a:effectLst/>
                        <a:latin typeface="+mj-lt"/>
                        <a:ea typeface="Times New Roman" panose="02020603050405020304" pitchFamily="18" charset="0"/>
                        <a:cs typeface="Mangal"/>
                      </a:endParaRPr>
                    </a:p>
                  </a:txBody>
                  <a:tcPr marL="68580" marR="68580" marT="0" marB="0"/>
                </a:tc>
                <a:tc>
                  <a:txBody>
                    <a:bodyPr/>
                    <a:lstStyle/>
                    <a:p>
                      <a:pPr algn="just">
                        <a:lnSpc>
                          <a:spcPct val="115000"/>
                        </a:lnSpc>
                        <a:spcAft>
                          <a:spcPts val="0"/>
                        </a:spcAft>
                      </a:pPr>
                      <a:r>
                        <a:rPr lang="en-US" sz="1100" dirty="0">
                          <a:effectLst/>
                          <a:latin typeface="+mj-lt"/>
                          <a:ea typeface="Calibri" panose="020F0502020204030204" pitchFamily="34" charset="0"/>
                          <a:cs typeface="Mangal"/>
                        </a:rPr>
                        <a:t>Development of Oil Jetty No.8 at Old Kandla through internal resources</a:t>
                      </a:r>
                      <a:endParaRPr lang="en-IN" sz="1100" dirty="0">
                        <a:effectLst/>
                        <a:latin typeface="+mj-lt"/>
                        <a:ea typeface="Times New Roman" panose="02020603050405020304" pitchFamily="18" charset="0"/>
                        <a:cs typeface="Mangal"/>
                      </a:endParaRPr>
                    </a:p>
                  </a:txBody>
                  <a:tcPr marL="68580" marR="68580" marT="0" marB="0"/>
                </a:tc>
                <a:tc>
                  <a:txBody>
                    <a:bodyPr/>
                    <a:lstStyle/>
                    <a:p>
                      <a:pPr algn="r">
                        <a:lnSpc>
                          <a:spcPct val="115000"/>
                        </a:lnSpc>
                        <a:spcAft>
                          <a:spcPts val="0"/>
                        </a:spcAft>
                      </a:pPr>
                      <a:r>
                        <a:rPr lang="en-US" sz="1100" dirty="0">
                          <a:effectLst/>
                          <a:latin typeface="+mj-lt"/>
                          <a:ea typeface="Calibri" panose="020F0502020204030204" pitchFamily="34" charset="0"/>
                          <a:cs typeface="Mangal"/>
                        </a:rPr>
                        <a:t>150.00</a:t>
                      </a:r>
                      <a:endParaRPr lang="en-IN" sz="1100" dirty="0">
                        <a:effectLst/>
                        <a:latin typeface="+mj-lt"/>
                        <a:ea typeface="Times New Roman" panose="02020603050405020304" pitchFamily="18" charset="0"/>
                        <a:cs typeface="Mangal"/>
                      </a:endParaRPr>
                    </a:p>
                  </a:txBody>
                  <a:tcPr marL="68580" marR="68580" marT="0" marB="0"/>
                </a:tc>
                <a:tc>
                  <a:txBody>
                    <a:bodyPr/>
                    <a:lstStyle/>
                    <a:p>
                      <a:pPr algn="r">
                        <a:lnSpc>
                          <a:spcPct val="115000"/>
                        </a:lnSpc>
                        <a:spcAft>
                          <a:spcPts val="0"/>
                        </a:spcAft>
                      </a:pPr>
                      <a:r>
                        <a:rPr lang="en-US" sz="1100" dirty="0">
                          <a:effectLst/>
                          <a:latin typeface="+mj-lt"/>
                          <a:ea typeface="Calibri" panose="020F0502020204030204" pitchFamily="34" charset="0"/>
                          <a:cs typeface="Mangal"/>
                        </a:rPr>
                        <a:t>3.50</a:t>
                      </a:r>
                      <a:endParaRPr lang="en-IN" sz="1100" dirty="0">
                        <a:effectLst/>
                        <a:latin typeface="+mj-lt"/>
                        <a:ea typeface="Times New Roman" panose="02020603050405020304" pitchFamily="18" charset="0"/>
                        <a:cs typeface="Mangal"/>
                      </a:endParaRPr>
                    </a:p>
                  </a:txBody>
                  <a:tcPr marL="68580" marR="68580" marT="0" marB="0"/>
                </a:tc>
                <a:tc>
                  <a:txBody>
                    <a:bodyPr/>
                    <a:lstStyle/>
                    <a:p>
                      <a:pPr marL="457200">
                        <a:lnSpc>
                          <a:spcPct val="115000"/>
                        </a:lnSpc>
                        <a:spcAft>
                          <a:spcPts val="0"/>
                        </a:spcAft>
                      </a:pPr>
                      <a:r>
                        <a:rPr lang="en-IN" sz="1100" b="1" dirty="0">
                          <a:effectLst/>
                          <a:latin typeface="+mj-lt"/>
                          <a:ea typeface="Calibri" panose="020F0502020204030204" pitchFamily="34" charset="0"/>
                          <a:cs typeface="Mangal"/>
                        </a:rPr>
                        <a:t>A) Environmental clearances. </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TOR issued by the MoEF&amp; CC, GOI, on 04.08.2017.</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NOC for GPCB online application submitted on 02.02.2018.</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Application for CRZ recommendation submitted to the GCZMA on 1.03.2018.</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Technical Committee of GCZMA discussed the proposal and asked for certain details on 12.04.2018.</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DPT submitted required details to CRZ Authority on 18.05.2018.</a:t>
                      </a:r>
                      <a:endParaRPr lang="en-IN" sz="1100" dirty="0">
                        <a:effectLst/>
                        <a:latin typeface="+mj-lt"/>
                        <a:ea typeface="Times New Roman" panose="02020603050405020304" pitchFamily="18" charset="0"/>
                        <a:cs typeface="Mangal"/>
                      </a:endParaRPr>
                    </a:p>
                    <a:p>
                      <a:pPr marL="342900" lvl="0" indent="-342900" algn="just">
                        <a:lnSpc>
                          <a:spcPct val="115000"/>
                        </a:lnSpc>
                        <a:spcAft>
                          <a:spcPts val="0"/>
                        </a:spcAft>
                        <a:buFont typeface="Wingdings" panose="05000000000000000000" pitchFamily="2" charset="2"/>
                        <a:buChar char="ü"/>
                      </a:pPr>
                      <a:r>
                        <a:rPr lang="en-GB" sz="1100" dirty="0">
                          <a:effectLst/>
                          <a:latin typeface="+mj-lt"/>
                          <a:ea typeface="Times New Roman" panose="02020603050405020304" pitchFamily="18" charset="0"/>
                          <a:cs typeface="Arial" panose="020B0604020202020204" pitchFamily="34" charset="0"/>
                        </a:rPr>
                        <a:t>GCZMA included the proposal on 12.06.2018 &amp; decided to carry out site inspection by the sub-committee. CRZ recommendation awaited.</a:t>
                      </a:r>
                      <a:endParaRPr lang="en-IN" sz="1100" dirty="0">
                        <a:effectLst/>
                        <a:latin typeface="+mj-lt"/>
                        <a:ea typeface="Times New Roman" panose="02020603050405020304" pitchFamily="18" charset="0"/>
                        <a:cs typeface="Mangal"/>
                      </a:endParaRPr>
                    </a:p>
                  </a:txBody>
                  <a:tcPr marL="68580" marR="68580" marT="0" marB="0"/>
                </a:tc>
                <a:extLst>
                  <a:ext uri="{0D108BD9-81ED-4DB2-BD59-A6C34878D82A}">
                    <a16:rowId xmlns:a16="http://schemas.microsoft.com/office/drawing/2014/main" val="368601573"/>
                  </a:ext>
                </a:extLst>
              </a:tr>
            </a:tbl>
          </a:graphicData>
        </a:graphic>
      </p:graphicFrame>
      <p:sp>
        <p:nvSpPr>
          <p:cNvPr id="5" name="Slide Number Placeholder 4"/>
          <p:cNvSpPr>
            <a:spLocks noGrp="1"/>
          </p:cNvSpPr>
          <p:nvPr>
            <p:ph type="sldNum" sz="quarter" idx="4294967295"/>
          </p:nvPr>
        </p:nvSpPr>
        <p:spPr>
          <a:xfrm>
            <a:off x="7010400" y="4772025"/>
            <a:ext cx="2133600" cy="273050"/>
          </a:xfrm>
        </p:spPr>
        <p:txBody>
          <a:bodyPr/>
          <a:lstStyle/>
          <a:p>
            <a:fld id="{1E769937-25EF-4E4C-BD5F-725263E6A269}" type="slidenum">
              <a:rPr lang="en-US" smtClean="0"/>
              <a:pPr/>
              <a:t>37</a:t>
            </a:fld>
            <a:endParaRPr lang="en-US" dirty="0"/>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PROJECTS FOR AWARD IN 2018-19</a:t>
            </a:r>
          </a:p>
          <a:p>
            <a:pPr defTabSz="779526">
              <a:defRPr/>
            </a:pPr>
            <a:endParaRPr lang="en-IN" sz="2000" dirty="0">
              <a:solidFill>
                <a:srgbClr val="234091"/>
              </a:solidFill>
              <a:latin typeface="Arial"/>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Arrow 10">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978266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397364"/>
            <a:ext cx="304800" cy="186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49" tIns="42224" rIns="84449" bIns="42224" numCol="1" anchor="t" anchorCtr="0" compatLnSpc="1">
            <a:prstTxWarp prst="textNoShape">
              <a:avLst/>
            </a:prstTxWarp>
          </a:bodyPr>
          <a:lstStyle/>
          <a:p>
            <a:endParaRPr lang="en-US" dirty="0"/>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84449" tIns="0" rIns="84449" bIns="0" rtlCol="0" anchor="t"/>
          <a:lstStyle/>
          <a:p>
            <a:pPr lvl="0" algn="just">
              <a:lnSpc>
                <a:spcPct val="150000"/>
              </a:lnSpc>
              <a:defRPr/>
            </a:pPr>
            <a:r>
              <a:rPr lang="en-US" sz="1500" i="1" kern="0" dirty="0">
                <a:solidFill>
                  <a:schemeClr val="tx1">
                    <a:lumMod val="65000"/>
                    <a:lumOff val="35000"/>
                  </a:schemeClr>
                </a:solidFill>
                <a:latin typeface="Arial" pitchFamily="34" charset="0"/>
                <a:cs typeface="Arial"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191962935"/>
              </p:ext>
            </p:extLst>
          </p:nvPr>
        </p:nvGraphicFramePr>
        <p:xfrm>
          <a:off x="55897" y="682171"/>
          <a:ext cx="9071593" cy="3648784"/>
        </p:xfrm>
        <a:graphic>
          <a:graphicData uri="http://schemas.openxmlformats.org/drawingml/2006/table">
            <a:tbl>
              <a:tblPr firstRow="1" bandRow="1">
                <a:tableStyleId>{5C22544A-7EE6-4342-B048-85BDC9FD1C3A}</a:tableStyleId>
              </a:tblPr>
              <a:tblGrid>
                <a:gridCol w="461499">
                  <a:extLst>
                    <a:ext uri="{9D8B030D-6E8A-4147-A177-3AD203B41FA5}">
                      <a16:colId xmlns:a16="http://schemas.microsoft.com/office/drawing/2014/main" val="20000"/>
                    </a:ext>
                  </a:extLst>
                </a:gridCol>
                <a:gridCol w="1130014">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891857">
                  <a:extLst>
                    <a:ext uri="{9D8B030D-6E8A-4147-A177-3AD203B41FA5}">
                      <a16:colId xmlns:a16="http://schemas.microsoft.com/office/drawing/2014/main" val="20003"/>
                    </a:ext>
                  </a:extLst>
                </a:gridCol>
                <a:gridCol w="5220071">
                  <a:extLst>
                    <a:ext uri="{9D8B030D-6E8A-4147-A177-3AD203B41FA5}">
                      <a16:colId xmlns:a16="http://schemas.microsoft.com/office/drawing/2014/main" val="20005"/>
                    </a:ext>
                  </a:extLst>
                </a:gridCol>
              </a:tblGrid>
              <a:tr h="684147">
                <a:tc>
                  <a:txBody>
                    <a:bodyPr/>
                    <a:lstStyle/>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S. No.</a:t>
                      </a:r>
                    </a:p>
                  </a:txBody>
                  <a:tcPr marL="68580" marR="68580" marT="0" marB="0">
                    <a:solidFill>
                      <a:srgbClr val="002060"/>
                    </a:solidFill>
                  </a:tcPr>
                </a:tc>
                <a:tc>
                  <a:txBody>
                    <a:bodyPr/>
                    <a:lstStyle/>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Name of the Project</a:t>
                      </a:r>
                    </a:p>
                  </a:txBody>
                  <a:tcPr marL="68580" marR="68580" marT="0" marB="0">
                    <a:solidFill>
                      <a:srgbClr val="002060"/>
                    </a:solidFill>
                  </a:tcPr>
                </a:tc>
                <a:tc>
                  <a:txBody>
                    <a:bodyPr/>
                    <a:lstStyle/>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Investment (Cr.)</a:t>
                      </a:r>
                    </a:p>
                  </a:txBody>
                  <a:tcPr marL="68580" marR="68580" marT="0" marB="0">
                    <a:solidFill>
                      <a:srgbClr val="002060"/>
                    </a:solidFill>
                  </a:tcPr>
                </a:tc>
                <a:tc>
                  <a:txBody>
                    <a:bodyPr/>
                    <a:lstStyle/>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Capacity</a:t>
                      </a:r>
                    </a:p>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(MTPA)</a:t>
                      </a:r>
                    </a:p>
                  </a:txBody>
                  <a:tcPr marL="68580" marR="68580" marT="0" marB="0">
                    <a:solidFill>
                      <a:srgbClr val="002060"/>
                    </a:solidFill>
                  </a:tcPr>
                </a:tc>
                <a:tc>
                  <a:txBody>
                    <a:bodyPr/>
                    <a:lstStyle/>
                    <a:p>
                      <a:pPr marL="0" marR="0" algn="ctr" defTabSz="914400" rtl="0" eaLnBrk="1" latinLnBrk="0" hangingPunct="1">
                        <a:lnSpc>
                          <a:spcPct val="115000"/>
                        </a:lnSpc>
                        <a:spcBef>
                          <a:spcPts val="0"/>
                        </a:spcBef>
                        <a:spcAft>
                          <a:spcPts val="0"/>
                        </a:spcAft>
                      </a:pPr>
                      <a:r>
                        <a:rPr lang="en-US" sz="1300" b="1" kern="1200" dirty="0">
                          <a:solidFill>
                            <a:schemeClr val="lt1"/>
                          </a:solidFill>
                          <a:effectLst/>
                          <a:latin typeface="+mn-lt"/>
                          <a:ea typeface="+mn-ea"/>
                          <a:cs typeface="+mn-cs"/>
                        </a:rPr>
                        <a:t>Present Status</a:t>
                      </a:r>
                    </a:p>
                  </a:txBody>
                  <a:tcPr marL="68580" marR="68580" marT="0" marB="0">
                    <a:solidFill>
                      <a:srgbClr val="002060"/>
                    </a:solidFill>
                  </a:tcPr>
                </a:tc>
                <a:extLst>
                  <a:ext uri="{0D108BD9-81ED-4DB2-BD59-A6C34878D82A}">
                    <a16:rowId xmlns:a16="http://schemas.microsoft.com/office/drawing/2014/main" val="10000"/>
                  </a:ext>
                </a:extLst>
              </a:tr>
              <a:tr h="2964637">
                <a:tc>
                  <a:txBody>
                    <a:bodyPr/>
                    <a:lstStyle/>
                    <a:p>
                      <a:pPr algn="ctr">
                        <a:lnSpc>
                          <a:spcPct val="115000"/>
                        </a:lnSpc>
                        <a:spcAft>
                          <a:spcPts val="0"/>
                        </a:spcAft>
                      </a:pPr>
                      <a:endParaRPr lang="en-IN" sz="1100" dirty="0">
                        <a:effectLst/>
                        <a:latin typeface="+mj-lt"/>
                        <a:ea typeface="Times New Roman" panose="02020603050405020304" pitchFamily="18" charset="0"/>
                        <a:cs typeface="Mangal"/>
                      </a:endParaRPr>
                    </a:p>
                  </a:txBody>
                  <a:tcPr marL="68580" marR="68580" marT="0" marB="0"/>
                </a:tc>
                <a:tc>
                  <a:txBody>
                    <a:bodyPr/>
                    <a:lstStyle/>
                    <a:p>
                      <a:pPr algn="just">
                        <a:lnSpc>
                          <a:spcPct val="115000"/>
                        </a:lnSpc>
                        <a:spcAft>
                          <a:spcPts val="0"/>
                        </a:spcAft>
                      </a:pPr>
                      <a:endParaRPr lang="en-IN" sz="1100" dirty="0">
                        <a:effectLst/>
                        <a:latin typeface="+mj-lt"/>
                        <a:ea typeface="Times New Roman" panose="02020603050405020304" pitchFamily="18" charset="0"/>
                        <a:cs typeface="Mangal"/>
                      </a:endParaRPr>
                    </a:p>
                  </a:txBody>
                  <a:tcPr marL="68580" marR="68580" marT="0" marB="0"/>
                </a:tc>
                <a:tc>
                  <a:txBody>
                    <a:bodyPr/>
                    <a:lstStyle/>
                    <a:p>
                      <a:pPr algn="r">
                        <a:lnSpc>
                          <a:spcPct val="115000"/>
                        </a:lnSpc>
                        <a:spcAft>
                          <a:spcPts val="0"/>
                        </a:spcAft>
                      </a:pPr>
                      <a:endParaRPr lang="en-IN" sz="1100" dirty="0">
                        <a:effectLst/>
                        <a:latin typeface="+mj-lt"/>
                        <a:ea typeface="Times New Roman" panose="02020603050405020304" pitchFamily="18" charset="0"/>
                        <a:cs typeface="Mangal"/>
                      </a:endParaRPr>
                    </a:p>
                  </a:txBody>
                  <a:tcPr marL="68580" marR="68580" marT="0" marB="0"/>
                </a:tc>
                <a:tc>
                  <a:txBody>
                    <a:bodyPr/>
                    <a:lstStyle/>
                    <a:p>
                      <a:pPr algn="r">
                        <a:lnSpc>
                          <a:spcPct val="115000"/>
                        </a:lnSpc>
                        <a:spcAft>
                          <a:spcPts val="0"/>
                        </a:spcAft>
                      </a:pPr>
                      <a:endParaRPr lang="en-IN" sz="1100" dirty="0">
                        <a:effectLst/>
                        <a:latin typeface="+mj-lt"/>
                        <a:ea typeface="Times New Roman" panose="02020603050405020304" pitchFamily="18" charset="0"/>
                        <a:cs typeface="Mangal"/>
                      </a:endParaRPr>
                    </a:p>
                  </a:txBody>
                  <a:tcPr marL="68580" marR="68580" marT="0" marB="0"/>
                </a:tc>
                <a:tc>
                  <a:txBody>
                    <a:bodyPr/>
                    <a:lstStyle/>
                    <a:p>
                      <a:pPr marL="457200" algn="just">
                        <a:lnSpc>
                          <a:spcPct val="115000"/>
                        </a:lnSpc>
                        <a:spcAft>
                          <a:spcPts val="0"/>
                        </a:spcAft>
                      </a:pPr>
                      <a:r>
                        <a:rPr lang="en-IN" sz="1100" b="1" dirty="0">
                          <a:effectLst/>
                          <a:latin typeface="+mj-lt"/>
                          <a:ea typeface="Calibri" panose="020F0502020204030204" pitchFamily="34" charset="0"/>
                          <a:cs typeface="Mangal"/>
                        </a:rPr>
                        <a:t> (B) Technical Consultant </a:t>
                      </a:r>
                      <a:endParaRPr lang="en-IN" sz="1100" dirty="0">
                        <a:effectLst/>
                        <a:latin typeface="+mj-lt"/>
                        <a:ea typeface="Times New Roman" panose="02020603050405020304" pitchFamily="18" charset="0"/>
                        <a:cs typeface="Mangal"/>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LOA issued on 05/06/2017 to M/s URS Scott Wilson India Pvt Ltd. for  Technical Consultancy Services.</a:t>
                      </a: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DPR and Block estimate received on 15/09/2017.</a:t>
                      </a: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Observations raised by the DPT on DPR and block estimate have been complied. Revised block estimate has been approved by the Board at its meeting held on 26.12.2017</a:t>
                      </a:r>
                    </a:p>
                    <a:p>
                      <a:pPr marL="457200" algn="just">
                        <a:lnSpc>
                          <a:spcPct val="115000"/>
                        </a:lnSpc>
                        <a:spcAft>
                          <a:spcPts val="0"/>
                        </a:spcAft>
                      </a:pPr>
                      <a:r>
                        <a:rPr lang="en-IN" sz="1100" b="1" dirty="0">
                          <a:effectLst/>
                          <a:latin typeface="+mj-lt"/>
                          <a:ea typeface="Calibri" panose="020F0502020204030204" pitchFamily="34" charset="0"/>
                          <a:cs typeface="Mangal"/>
                        </a:rPr>
                        <a:t> (C) Award of Work</a:t>
                      </a:r>
                      <a:endParaRPr lang="en-IN" sz="1100" dirty="0">
                        <a:effectLst/>
                        <a:latin typeface="+mj-lt"/>
                        <a:ea typeface="Times New Roman" panose="02020603050405020304" pitchFamily="18" charset="0"/>
                        <a:cs typeface="Mangal"/>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Issue of NIT – 01/02/2018</a:t>
                      </a: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Pre-bid meeting held on 08.02.2018.</a:t>
                      </a: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Arial" panose="020B0604020202020204" pitchFamily="34" charset="0"/>
                        </a:rPr>
                        <a:t>Technical bid was opened on 08.03.2018. Three bids were received. All three bidders have been qualified.</a:t>
                      </a:r>
                    </a:p>
                    <a:p>
                      <a:pPr marL="342900" lvl="0" indent="-342900" algn="just" defTabSz="914400" rtl="0" eaLnBrk="1" latinLnBrk="0" hangingPunct="1">
                        <a:lnSpc>
                          <a:spcPct val="115000"/>
                        </a:lnSpc>
                        <a:spcAft>
                          <a:spcPts val="0"/>
                        </a:spcAft>
                        <a:buFont typeface="Wingdings" panose="05000000000000000000" pitchFamily="2" charset="2"/>
                        <a:buChar char="ü"/>
                      </a:pPr>
                      <a:r>
                        <a:rPr lang="en-IN" sz="1100" kern="1200" dirty="0">
                          <a:solidFill>
                            <a:schemeClr val="dk1"/>
                          </a:solidFill>
                          <a:effectLst/>
                          <a:latin typeface="+mn-lt"/>
                          <a:ea typeface="Times New Roman" panose="02020603050405020304" pitchFamily="18" charset="0"/>
                          <a:cs typeface="Arial" panose="020B0604020202020204" pitchFamily="34" charset="0"/>
                        </a:rPr>
                        <a:t>Proposal for approval of technical qualification</a:t>
                      </a:r>
                      <a:r>
                        <a:rPr lang="en-IN" sz="1100" kern="1200" baseline="0" dirty="0">
                          <a:solidFill>
                            <a:schemeClr val="dk1"/>
                          </a:solidFill>
                          <a:effectLst/>
                          <a:latin typeface="+mn-lt"/>
                          <a:ea typeface="Times New Roman" panose="02020603050405020304" pitchFamily="18" charset="0"/>
                          <a:cs typeface="Arial" panose="020B0604020202020204" pitchFamily="34" charset="0"/>
                        </a:rPr>
                        <a:t> of bidders submitted.</a:t>
                      </a:r>
                      <a:endParaRPr lang="en-IN" sz="1100" kern="1200" dirty="0">
                        <a:solidFill>
                          <a:schemeClr val="dk1"/>
                        </a:solidFill>
                        <a:effectLst/>
                        <a:latin typeface="+mn-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US" sz="1100" kern="1200" dirty="0">
                          <a:solidFill>
                            <a:schemeClr val="dk1"/>
                          </a:solidFill>
                          <a:effectLst/>
                          <a:latin typeface="+mj-lt"/>
                          <a:ea typeface="Times New Roman" panose="02020603050405020304" pitchFamily="18" charset="0"/>
                          <a:cs typeface="Arial" panose="020B0604020202020204" pitchFamily="34" charset="0"/>
                        </a:rPr>
                        <a:t>The award of work will be subject to Environmental Clearance.</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US" sz="1100" b="1" dirty="0">
                          <a:effectLst/>
                          <a:latin typeface="+mj-lt"/>
                          <a:ea typeface="Calibri" panose="020F0502020204030204" pitchFamily="34" charset="0"/>
                          <a:cs typeface="Mangal"/>
                        </a:rPr>
                        <a:t>(Spill over project)</a:t>
                      </a:r>
                      <a:endParaRPr lang="en-IN" sz="1100" dirty="0">
                        <a:effectLst/>
                        <a:latin typeface="+mj-lt"/>
                        <a:ea typeface="Times New Roman" panose="02020603050405020304" pitchFamily="18" charset="0"/>
                        <a:cs typeface="Mangal"/>
                      </a:endParaRPr>
                    </a:p>
                  </a:txBody>
                  <a:tcPr marL="68580" marR="68580" marT="0" marB="0"/>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4294967295"/>
          </p:nvPr>
        </p:nvSpPr>
        <p:spPr>
          <a:xfrm>
            <a:off x="7010400" y="4772025"/>
            <a:ext cx="2133600" cy="273050"/>
          </a:xfrm>
        </p:spPr>
        <p:txBody>
          <a:bodyPr/>
          <a:lstStyle/>
          <a:p>
            <a:fld id="{1E769937-25EF-4E4C-BD5F-725263E6A269}" type="slidenum">
              <a:rPr lang="en-US" smtClean="0"/>
              <a:pPr/>
              <a:t>38</a:t>
            </a:fld>
            <a:endParaRPr lang="en-US" dirty="0"/>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PROJECTS FOR AWARD IN 2018-19 (Contd.)</a:t>
            </a:r>
          </a:p>
          <a:p>
            <a:pPr defTabSz="779526">
              <a:defRPr/>
            </a:pPr>
            <a:endParaRPr lang="en-IN" sz="2000" dirty="0">
              <a:solidFill>
                <a:srgbClr val="234091"/>
              </a:solidFill>
              <a:latin typeface="Arial"/>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ight Arrow 9">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932088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397364"/>
            <a:ext cx="304800" cy="186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49" tIns="42224" rIns="84449" bIns="42224" numCol="1" anchor="t" anchorCtr="0" compatLnSpc="1">
            <a:prstTxWarp prst="textNoShape">
              <a:avLst/>
            </a:prstTxWarp>
          </a:bodyPr>
          <a:lstStyle/>
          <a:p>
            <a:endParaRPr lang="en-US" dirty="0"/>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84449" tIns="0" rIns="84449" bIns="0" rtlCol="0" anchor="t"/>
          <a:lstStyle/>
          <a:p>
            <a:pPr lvl="0" algn="just">
              <a:lnSpc>
                <a:spcPct val="150000"/>
              </a:lnSpc>
              <a:defRPr/>
            </a:pPr>
            <a:r>
              <a:rPr lang="en-US" sz="1500" i="1" kern="0" dirty="0">
                <a:solidFill>
                  <a:schemeClr val="tx1">
                    <a:lumMod val="65000"/>
                    <a:lumOff val="35000"/>
                  </a:schemeClr>
                </a:solidFill>
                <a:latin typeface="Arial" pitchFamily="34" charset="0"/>
                <a:cs typeface="Arial"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903125744"/>
              </p:ext>
            </p:extLst>
          </p:nvPr>
        </p:nvGraphicFramePr>
        <p:xfrm>
          <a:off x="215901" y="602328"/>
          <a:ext cx="8842993" cy="3781399"/>
        </p:xfrm>
        <a:graphic>
          <a:graphicData uri="http://schemas.openxmlformats.org/drawingml/2006/table">
            <a:tbl>
              <a:tblPr firstRow="1" bandRow="1">
                <a:tableStyleId>{5C22544A-7EE6-4342-B048-85BDC9FD1C3A}</a:tableStyleId>
              </a:tblPr>
              <a:tblGrid>
                <a:gridCol w="565338">
                  <a:extLst>
                    <a:ext uri="{9D8B030D-6E8A-4147-A177-3AD203B41FA5}">
                      <a16:colId xmlns:a16="http://schemas.microsoft.com/office/drawing/2014/main" val="20000"/>
                    </a:ext>
                  </a:extLst>
                </a:gridCol>
                <a:gridCol w="1474062">
                  <a:extLst>
                    <a:ext uri="{9D8B030D-6E8A-4147-A177-3AD203B41FA5}">
                      <a16:colId xmlns:a16="http://schemas.microsoft.com/office/drawing/2014/main" val="20001"/>
                    </a:ext>
                  </a:extLst>
                </a:gridCol>
                <a:gridCol w="1333675">
                  <a:extLst>
                    <a:ext uri="{9D8B030D-6E8A-4147-A177-3AD203B41FA5}">
                      <a16:colId xmlns:a16="http://schemas.microsoft.com/office/drawing/2014/main" val="20002"/>
                    </a:ext>
                  </a:extLst>
                </a:gridCol>
                <a:gridCol w="1193288">
                  <a:extLst>
                    <a:ext uri="{9D8B030D-6E8A-4147-A177-3AD203B41FA5}">
                      <a16:colId xmlns:a16="http://schemas.microsoft.com/office/drawing/2014/main" val="20003"/>
                    </a:ext>
                  </a:extLst>
                </a:gridCol>
                <a:gridCol w="4276630">
                  <a:extLst>
                    <a:ext uri="{9D8B030D-6E8A-4147-A177-3AD203B41FA5}">
                      <a16:colId xmlns:a16="http://schemas.microsoft.com/office/drawing/2014/main" val="20005"/>
                    </a:ext>
                  </a:extLst>
                </a:gridCol>
              </a:tblGrid>
              <a:tr h="588713">
                <a:tc>
                  <a:txBody>
                    <a:bodyPr/>
                    <a:lstStyle/>
                    <a:p>
                      <a:pPr marL="0" marR="0">
                        <a:lnSpc>
                          <a:spcPct val="115000"/>
                        </a:lnSpc>
                        <a:spcBef>
                          <a:spcPts val="0"/>
                        </a:spcBef>
                        <a:spcAft>
                          <a:spcPts val="0"/>
                        </a:spcAft>
                      </a:pPr>
                      <a:r>
                        <a:rPr lang="en-US" sz="1300" dirty="0">
                          <a:effectLst/>
                        </a:rPr>
                        <a:t>S. No.</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l">
                        <a:lnSpc>
                          <a:spcPct val="115000"/>
                        </a:lnSpc>
                        <a:spcBef>
                          <a:spcPts val="0"/>
                        </a:spcBef>
                        <a:spcAft>
                          <a:spcPts val="0"/>
                        </a:spcAft>
                      </a:pPr>
                      <a:r>
                        <a:rPr lang="en-US" sz="1300" dirty="0">
                          <a:effectLst/>
                        </a:rPr>
                        <a:t>Name of the Project</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Investment (Cr.)</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Capacity</a:t>
                      </a:r>
                    </a:p>
                    <a:p>
                      <a:pPr marL="0" marR="0" algn="ctr">
                        <a:lnSpc>
                          <a:spcPct val="115000"/>
                        </a:lnSpc>
                        <a:spcBef>
                          <a:spcPts val="0"/>
                        </a:spcBef>
                        <a:spcAft>
                          <a:spcPts val="0"/>
                        </a:spcAft>
                      </a:pPr>
                      <a:r>
                        <a:rPr lang="en-US" sz="1300" dirty="0">
                          <a:effectLst/>
                        </a:rPr>
                        <a:t>(MTPA)</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300" dirty="0">
                          <a:effectLst/>
                        </a:rPr>
                        <a:t>Present Status</a:t>
                      </a:r>
                      <a:endParaRPr lang="en-US" sz="13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extLst>
                  <a:ext uri="{0D108BD9-81ED-4DB2-BD59-A6C34878D82A}">
                    <a16:rowId xmlns:a16="http://schemas.microsoft.com/office/drawing/2014/main" val="10000"/>
                  </a:ext>
                </a:extLst>
              </a:tr>
              <a:tr h="3192686">
                <a:tc>
                  <a:txBody>
                    <a:bodyPr/>
                    <a:lstStyle/>
                    <a:p>
                      <a:pPr algn="ct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3</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Solar Power Plant of 175 KWP decentralized Grid connected on roof top</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1.80</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In the 1st attempt LoI was issued on 20.01.2017.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However, the successful bidder backed out saying that the company has wound up.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In the 2nd attempt, technical bids were opened on 26.09.2017.</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The price bids of 8 technically qualified bidders were opened on 17/01/2018.</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However, as the L1, L2 &amp; L3 parties have not quoted the prices as per the BoQ, the tender was discharged and re-invited.</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In the third attempt, bids have been opened on 28.02.2018.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15 bids received</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The proposal for placement of order on the L-1 bidder has been submitted. Approval is awaited.</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US" sz="1100" b="1" dirty="0">
                          <a:effectLst/>
                          <a:latin typeface="+mj-lt"/>
                          <a:ea typeface="Calibri" panose="020F0502020204030204" pitchFamily="34" charset="0"/>
                          <a:cs typeface="Mangal"/>
                        </a:rPr>
                        <a:t>(Spill over project)</a:t>
                      </a:r>
                      <a:endParaRPr lang="en-IN" sz="1100" dirty="0">
                        <a:effectLst/>
                        <a:latin typeface="+mj-lt"/>
                        <a:ea typeface="Times New Roman" panose="02020603050405020304" pitchFamily="18" charset="0"/>
                        <a:cs typeface="Mangal"/>
                      </a:endParaRPr>
                    </a:p>
                  </a:txBody>
                  <a:tcPr marL="68580" marR="68580" marT="0" marB="0"/>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4294967295"/>
          </p:nvPr>
        </p:nvSpPr>
        <p:spPr>
          <a:xfrm>
            <a:off x="7010400" y="4772025"/>
            <a:ext cx="2133600" cy="273050"/>
          </a:xfrm>
        </p:spPr>
        <p:txBody>
          <a:bodyPr/>
          <a:lstStyle/>
          <a:p>
            <a:fld id="{1E769937-25EF-4E4C-BD5F-725263E6A269}" type="slidenum">
              <a:rPr lang="en-US" smtClean="0"/>
              <a:pPr/>
              <a:t>39</a:t>
            </a:fld>
            <a:endParaRPr lang="en-US" dirty="0"/>
          </a:p>
        </p:txBody>
      </p:sp>
      <p:sp>
        <p:nvSpPr>
          <p:cNvPr id="9"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PROJECTS FOR AWARD IN 2018-19 (Contd.)</a:t>
            </a:r>
          </a:p>
          <a:p>
            <a:pPr defTabSz="779526">
              <a:defRPr/>
            </a:pPr>
            <a:endParaRPr lang="en-IN" sz="2000" dirty="0">
              <a:solidFill>
                <a:srgbClr val="234091"/>
              </a:solidFill>
              <a:latin typeface="Arial"/>
            </a:endParaRPr>
          </a:p>
        </p:txBody>
      </p:sp>
      <p:cxnSp>
        <p:nvCxnSpPr>
          <p:cNvPr id="10" name="Straight Connector 9"/>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Arrow 10">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314347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Picture2"/>
          <p:cNvPicPr>
            <a:picLocks noChangeAspect="1" noChangeArrowheads="1"/>
          </p:cNvPicPr>
          <p:nvPr/>
        </p:nvPicPr>
        <p:blipFill>
          <a:blip r:embed="rId4"/>
          <a:srcRect l="17000" t="35466" r="6700"/>
          <a:stretch>
            <a:fillRect/>
          </a:stretch>
        </p:blipFill>
        <p:spPr bwMode="auto">
          <a:xfrm>
            <a:off x="80428" y="564962"/>
            <a:ext cx="8980624" cy="4477060"/>
          </a:xfrm>
          <a:prstGeom prst="rect">
            <a:avLst/>
          </a:prstGeom>
          <a:noFill/>
          <a:ln w="57150">
            <a:solidFill>
              <a:schemeClr val="tx1"/>
            </a:solidFill>
            <a:miter lim="800000"/>
            <a:headEnd/>
            <a:tailEnd/>
          </a:ln>
        </p:spPr>
      </p:pic>
      <p:sp>
        <p:nvSpPr>
          <p:cNvPr id="2053" name="Text Box 3"/>
          <p:cNvSpPr txBox="1">
            <a:spLocks noChangeArrowheads="1"/>
          </p:cNvSpPr>
          <p:nvPr/>
        </p:nvSpPr>
        <p:spPr bwMode="auto">
          <a:xfrm>
            <a:off x="2516504" y="4460082"/>
            <a:ext cx="6078649" cy="263178"/>
          </a:xfrm>
          <a:prstGeom prst="rect">
            <a:avLst/>
          </a:prstGeom>
          <a:noFill/>
          <a:ln w="9525">
            <a:noFill/>
            <a:miter lim="800000"/>
            <a:headEnd/>
            <a:tailEnd/>
          </a:ln>
        </p:spPr>
        <p:txBody>
          <a:bodyPr lIns="77881" tIns="38940" rIns="77881" bIns="38940">
            <a:spAutoFit/>
          </a:bodyPr>
          <a:lstStyle/>
          <a:p>
            <a:pPr>
              <a:spcBef>
                <a:spcPct val="50000"/>
              </a:spcBef>
            </a:pPr>
            <a:r>
              <a:rPr lang="en-US" sz="1199" dirty="0">
                <a:solidFill>
                  <a:srgbClr val="AD00D6"/>
                </a:solidFill>
                <a:latin typeface="Castellar" pitchFamily="18" charset="0"/>
                <a:cs typeface="Times New Roman" pitchFamily="18" charset="0"/>
              </a:rPr>
              <a:t>K  A  N  D  L  A      C  R  E  </a:t>
            </a:r>
            <a:r>
              <a:rPr lang="en-US" sz="1199" dirty="0" err="1">
                <a:solidFill>
                  <a:srgbClr val="AD00D6"/>
                </a:solidFill>
                <a:latin typeface="Castellar" pitchFamily="18" charset="0"/>
                <a:cs typeface="Times New Roman" pitchFamily="18" charset="0"/>
              </a:rPr>
              <a:t>E</a:t>
            </a:r>
            <a:r>
              <a:rPr lang="en-US" sz="1199" dirty="0">
                <a:solidFill>
                  <a:srgbClr val="AD00D6"/>
                </a:solidFill>
                <a:latin typeface="Castellar" pitchFamily="18" charset="0"/>
                <a:cs typeface="Times New Roman" pitchFamily="18" charset="0"/>
              </a:rPr>
              <a:t>  K</a:t>
            </a:r>
          </a:p>
        </p:txBody>
      </p:sp>
      <p:sp>
        <p:nvSpPr>
          <p:cNvPr id="2054" name="Text Box 4"/>
          <p:cNvSpPr txBox="1">
            <a:spLocks noChangeArrowheads="1"/>
          </p:cNvSpPr>
          <p:nvPr/>
        </p:nvSpPr>
        <p:spPr bwMode="auto">
          <a:xfrm>
            <a:off x="2632163" y="4728545"/>
            <a:ext cx="4879608" cy="293956"/>
          </a:xfrm>
          <a:prstGeom prst="rect">
            <a:avLst/>
          </a:prstGeom>
          <a:noFill/>
          <a:ln w="9525">
            <a:noFill/>
            <a:miter lim="800000"/>
            <a:headEnd/>
            <a:tailEnd/>
          </a:ln>
        </p:spPr>
        <p:txBody>
          <a:bodyPr lIns="77881" tIns="38940" rIns="77881" bIns="38940">
            <a:spAutoFit/>
          </a:bodyPr>
          <a:lstStyle/>
          <a:p>
            <a:pPr>
              <a:spcBef>
                <a:spcPct val="50000"/>
              </a:spcBef>
            </a:pPr>
            <a:r>
              <a:rPr lang="en-US" sz="1399" b="1" dirty="0">
                <a:solidFill>
                  <a:srgbClr val="FFFF00"/>
                </a:solidFill>
                <a:latin typeface="Castellar" pitchFamily="18" charset="0"/>
                <a:cs typeface="Times New Roman" pitchFamily="18" charset="0"/>
              </a:rPr>
              <a:t>S A T H S A I D A   B E T</a:t>
            </a:r>
          </a:p>
        </p:txBody>
      </p:sp>
      <p:sp>
        <p:nvSpPr>
          <p:cNvPr id="2055" name="Oval 5"/>
          <p:cNvSpPr>
            <a:spLocks noChangeArrowheads="1"/>
          </p:cNvSpPr>
          <p:nvPr/>
        </p:nvSpPr>
        <p:spPr bwMode="auto">
          <a:xfrm>
            <a:off x="6942263" y="3817145"/>
            <a:ext cx="98090" cy="73819"/>
          </a:xfrm>
          <a:prstGeom prst="ellipse">
            <a:avLst/>
          </a:prstGeom>
          <a:solidFill>
            <a:schemeClr val="accent1"/>
          </a:solidFill>
          <a:ln w="12700" cap="sq">
            <a:solidFill>
              <a:srgbClr val="000000"/>
            </a:solidFill>
            <a:round/>
            <a:headEnd type="none" w="sm" len="sm"/>
            <a:tailEnd type="none" w="sm" len="sm"/>
          </a:ln>
        </p:spPr>
        <p:txBody>
          <a:bodyPr wrap="none" lIns="77881" tIns="38940" rIns="77881" bIns="38940" anchor="ctr"/>
          <a:lstStyle/>
          <a:p>
            <a:endParaRPr lang="en-US" sz="1399" dirty="0">
              <a:latin typeface="Arial" charset="0"/>
            </a:endParaRPr>
          </a:p>
        </p:txBody>
      </p:sp>
      <p:sp>
        <p:nvSpPr>
          <p:cNvPr id="2056" name="Text Box 6"/>
          <p:cNvSpPr txBox="1">
            <a:spLocks noChangeArrowheads="1"/>
          </p:cNvSpPr>
          <p:nvPr/>
        </p:nvSpPr>
        <p:spPr bwMode="auto">
          <a:xfrm>
            <a:off x="1222302" y="4231483"/>
            <a:ext cx="2553267" cy="447716"/>
          </a:xfrm>
          <a:prstGeom prst="rect">
            <a:avLst/>
          </a:prstGeom>
          <a:noFill/>
          <a:ln w="9525">
            <a:noFill/>
            <a:miter lim="800000"/>
            <a:headEnd/>
            <a:tailEnd/>
          </a:ln>
        </p:spPr>
        <p:txBody>
          <a:bodyPr lIns="77881" tIns="38940" rIns="77881" bIns="38940">
            <a:spAutoFit/>
          </a:bodyPr>
          <a:lstStyle/>
          <a:p>
            <a:pPr>
              <a:spcBef>
                <a:spcPct val="50000"/>
              </a:spcBef>
            </a:pPr>
            <a:r>
              <a:rPr lang="en-US" sz="1199" dirty="0">
                <a:solidFill>
                  <a:srgbClr val="AD00D6"/>
                </a:solidFill>
                <a:latin typeface="Castellar" pitchFamily="18" charset="0"/>
                <a:cs typeface="Times New Roman" pitchFamily="18" charset="0"/>
              </a:rPr>
              <a:t>1 to 10 Dry Cargo berth (1987m)</a:t>
            </a:r>
          </a:p>
        </p:txBody>
      </p:sp>
      <p:sp>
        <p:nvSpPr>
          <p:cNvPr id="2057" name="Text Box 7"/>
          <p:cNvSpPr txBox="1">
            <a:spLocks noChangeArrowheads="1"/>
          </p:cNvSpPr>
          <p:nvPr/>
        </p:nvSpPr>
        <p:spPr bwMode="auto">
          <a:xfrm rot="20501492">
            <a:off x="747956" y="4348226"/>
            <a:ext cx="843281" cy="120127"/>
          </a:xfrm>
          <a:prstGeom prst="rect">
            <a:avLst/>
          </a:prstGeom>
          <a:noFill/>
          <a:ln w="9525">
            <a:noFill/>
            <a:miter lim="800000"/>
            <a:headEnd/>
            <a:tailEnd/>
          </a:ln>
        </p:spPr>
        <p:txBody>
          <a:bodyPr lIns="77881" tIns="38940" rIns="77881" bIns="38940">
            <a:spAutoFit/>
          </a:bodyPr>
          <a:lstStyle/>
          <a:p>
            <a:pPr>
              <a:lnSpc>
                <a:spcPct val="30000"/>
              </a:lnSpc>
              <a:spcBef>
                <a:spcPct val="50000"/>
              </a:spcBef>
            </a:pPr>
            <a:r>
              <a:rPr lang="en-US" sz="899" dirty="0">
                <a:solidFill>
                  <a:srgbClr val="008000"/>
                </a:solidFill>
                <a:latin typeface="Castellar" pitchFamily="18" charset="0"/>
                <a:cs typeface="Times New Roman" pitchFamily="18" charset="0"/>
              </a:rPr>
              <a:t>11 CB</a:t>
            </a:r>
          </a:p>
        </p:txBody>
      </p:sp>
      <p:sp>
        <p:nvSpPr>
          <p:cNvPr id="2058" name="Text Box 8"/>
          <p:cNvSpPr txBox="1">
            <a:spLocks noChangeArrowheads="1"/>
          </p:cNvSpPr>
          <p:nvPr/>
        </p:nvSpPr>
        <p:spPr bwMode="auto">
          <a:xfrm rot="20501492">
            <a:off x="368773" y="4391964"/>
            <a:ext cx="843281" cy="175527"/>
          </a:xfrm>
          <a:prstGeom prst="rect">
            <a:avLst/>
          </a:prstGeom>
          <a:noFill/>
          <a:ln w="9525">
            <a:noFill/>
            <a:miter lim="800000"/>
            <a:headEnd/>
            <a:tailEnd/>
          </a:ln>
        </p:spPr>
        <p:txBody>
          <a:bodyPr lIns="77881" tIns="38940" rIns="77881" bIns="38940">
            <a:spAutoFit/>
          </a:bodyPr>
          <a:lstStyle/>
          <a:p>
            <a:pPr>
              <a:lnSpc>
                <a:spcPct val="70000"/>
              </a:lnSpc>
              <a:spcBef>
                <a:spcPct val="50000"/>
              </a:spcBef>
            </a:pPr>
            <a:r>
              <a:rPr lang="en-US" sz="899" dirty="0">
                <a:solidFill>
                  <a:srgbClr val="FF5050"/>
                </a:solidFill>
                <a:latin typeface="Castellar" pitchFamily="18" charset="0"/>
                <a:cs typeface="Times New Roman" pitchFamily="18" charset="0"/>
              </a:rPr>
              <a:t>12CB</a:t>
            </a:r>
          </a:p>
        </p:txBody>
      </p:sp>
      <p:graphicFrame>
        <p:nvGraphicFramePr>
          <p:cNvPr id="2050" name="Object 9"/>
          <p:cNvGraphicFramePr>
            <a:graphicFrameLocks noChangeAspect="1"/>
          </p:cNvGraphicFramePr>
          <p:nvPr/>
        </p:nvGraphicFramePr>
        <p:xfrm>
          <a:off x="4457807" y="881063"/>
          <a:ext cx="1228321" cy="466725"/>
        </p:xfrm>
        <a:graphic>
          <a:graphicData uri="http://schemas.openxmlformats.org/presentationml/2006/ole">
            <mc:AlternateContent xmlns:mc="http://schemas.openxmlformats.org/markup-compatibility/2006">
              <mc:Choice xmlns:v="urn:schemas-microsoft-com:vml" Requires="v">
                <p:oleObj spid="_x0000_s5156" name="AutoCAD Drawing" r:id="rId5" imgW="6676920" imgH="2857680" progId="">
                  <p:embed/>
                </p:oleObj>
              </mc:Choice>
              <mc:Fallback>
                <p:oleObj name="AutoCAD Drawing" r:id="rId5" imgW="6676920" imgH="2857680" progId="">
                  <p:embed/>
                  <p:pic>
                    <p:nvPicPr>
                      <p:cNvPr id="2050" name="Object 9"/>
                      <p:cNvPicPr>
                        <a:picLocks noChangeAspect="1" noChangeArrowheads="1"/>
                      </p:cNvPicPr>
                      <p:nvPr/>
                    </p:nvPicPr>
                    <p:blipFill>
                      <a:blip r:embed="rId6">
                        <a:extLst>
                          <a:ext uri="{28A0092B-C50C-407E-A947-70E740481C1C}">
                            <a14:useLocalDpi xmlns:a14="http://schemas.microsoft.com/office/drawing/2010/main" val="0"/>
                          </a:ext>
                        </a:extLst>
                      </a:blip>
                      <a:srcRect l="45123" t="22461" r="45084" b="65948"/>
                      <a:stretch>
                        <a:fillRect/>
                      </a:stretch>
                    </p:blipFill>
                    <p:spPr bwMode="auto">
                      <a:xfrm>
                        <a:off x="4457807" y="881063"/>
                        <a:ext cx="1228321" cy="466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Text Box 10"/>
          <p:cNvSpPr txBox="1">
            <a:spLocks noChangeArrowheads="1"/>
          </p:cNvSpPr>
          <p:nvPr/>
        </p:nvSpPr>
        <p:spPr bwMode="auto">
          <a:xfrm>
            <a:off x="6779756" y="4345783"/>
            <a:ext cx="1541623" cy="447716"/>
          </a:xfrm>
          <a:prstGeom prst="rect">
            <a:avLst/>
          </a:prstGeom>
          <a:noFill/>
          <a:ln w="9525">
            <a:noFill/>
            <a:miter lim="800000"/>
            <a:headEnd/>
            <a:tailEnd/>
          </a:ln>
        </p:spPr>
        <p:txBody>
          <a:bodyPr lIns="77881" tIns="38940" rIns="77881" bIns="38940">
            <a:spAutoFit/>
          </a:bodyPr>
          <a:lstStyle/>
          <a:p>
            <a:pPr>
              <a:spcBef>
                <a:spcPct val="50000"/>
              </a:spcBef>
            </a:pPr>
            <a:r>
              <a:rPr lang="en-US" sz="1199" dirty="0">
                <a:solidFill>
                  <a:srgbClr val="AD00D6"/>
                </a:solidFill>
                <a:latin typeface="Castellar" pitchFamily="18" charset="0"/>
                <a:cs typeface="Times New Roman" pitchFamily="18" charset="0"/>
              </a:rPr>
              <a:t>Oil Jetty Complex</a:t>
            </a:r>
          </a:p>
        </p:txBody>
      </p:sp>
      <p:sp>
        <p:nvSpPr>
          <p:cNvPr id="2060" name="Oval 11"/>
          <p:cNvSpPr>
            <a:spLocks noChangeArrowheads="1"/>
          </p:cNvSpPr>
          <p:nvPr/>
        </p:nvSpPr>
        <p:spPr bwMode="auto">
          <a:xfrm>
            <a:off x="2049480" y="3471863"/>
            <a:ext cx="102482" cy="73819"/>
          </a:xfrm>
          <a:prstGeom prst="ellipse">
            <a:avLst/>
          </a:prstGeom>
          <a:solidFill>
            <a:schemeClr val="accent1"/>
          </a:solidFill>
          <a:ln w="12700" cap="sq">
            <a:solidFill>
              <a:srgbClr val="000000"/>
            </a:solidFill>
            <a:round/>
            <a:headEnd type="none" w="sm" len="sm"/>
            <a:tailEnd type="none" w="sm" len="sm"/>
          </a:ln>
        </p:spPr>
        <p:txBody>
          <a:bodyPr wrap="none" lIns="77881" tIns="38940" rIns="77881" bIns="38940" anchor="ctr"/>
          <a:lstStyle/>
          <a:p>
            <a:endParaRPr lang="en-US" sz="1399" dirty="0">
              <a:latin typeface="Arial" charset="0"/>
            </a:endParaRPr>
          </a:p>
        </p:txBody>
      </p:sp>
      <p:sp>
        <p:nvSpPr>
          <p:cNvPr id="2061" name="Oval 12"/>
          <p:cNvSpPr>
            <a:spLocks noChangeArrowheads="1"/>
          </p:cNvSpPr>
          <p:nvPr/>
        </p:nvSpPr>
        <p:spPr bwMode="auto">
          <a:xfrm>
            <a:off x="3649663" y="3488533"/>
            <a:ext cx="90770" cy="73819"/>
          </a:xfrm>
          <a:prstGeom prst="ellipse">
            <a:avLst/>
          </a:prstGeom>
          <a:solidFill>
            <a:schemeClr val="accent1"/>
          </a:solidFill>
          <a:ln w="12700" cap="sq">
            <a:solidFill>
              <a:srgbClr val="000000"/>
            </a:solidFill>
            <a:round/>
            <a:headEnd type="none" w="sm" len="sm"/>
            <a:tailEnd type="none" w="sm" len="sm"/>
          </a:ln>
        </p:spPr>
        <p:txBody>
          <a:bodyPr wrap="none" lIns="77881" tIns="38940" rIns="77881" bIns="38940" anchor="ctr"/>
          <a:lstStyle/>
          <a:p>
            <a:endParaRPr lang="en-US" sz="1399" dirty="0">
              <a:latin typeface="Arial" charset="0"/>
            </a:endParaRPr>
          </a:p>
        </p:txBody>
      </p:sp>
      <p:sp>
        <p:nvSpPr>
          <p:cNvPr id="2062" name="Oval 13"/>
          <p:cNvSpPr>
            <a:spLocks noChangeArrowheads="1"/>
          </p:cNvSpPr>
          <p:nvPr/>
        </p:nvSpPr>
        <p:spPr bwMode="auto">
          <a:xfrm>
            <a:off x="3800458" y="4002883"/>
            <a:ext cx="83449" cy="73819"/>
          </a:xfrm>
          <a:prstGeom prst="ellipse">
            <a:avLst/>
          </a:prstGeom>
          <a:solidFill>
            <a:schemeClr val="accent1"/>
          </a:solidFill>
          <a:ln w="12700" cap="sq">
            <a:solidFill>
              <a:srgbClr val="000000"/>
            </a:solidFill>
            <a:round/>
            <a:headEnd type="none" w="sm" len="sm"/>
            <a:tailEnd type="none" w="sm" len="sm"/>
          </a:ln>
        </p:spPr>
        <p:txBody>
          <a:bodyPr wrap="none" lIns="77881" tIns="38940" rIns="77881" bIns="38940" anchor="ctr"/>
          <a:lstStyle/>
          <a:p>
            <a:endParaRPr lang="en-US" sz="1399" dirty="0">
              <a:latin typeface="Arial" charset="0"/>
            </a:endParaRPr>
          </a:p>
        </p:txBody>
      </p:sp>
      <p:sp>
        <p:nvSpPr>
          <p:cNvPr id="2063" name="Text Box 14"/>
          <p:cNvSpPr txBox="1">
            <a:spLocks noChangeArrowheads="1"/>
          </p:cNvSpPr>
          <p:nvPr/>
        </p:nvSpPr>
        <p:spPr bwMode="auto">
          <a:xfrm>
            <a:off x="4230" y="670894"/>
            <a:ext cx="4643970" cy="1763717"/>
          </a:xfrm>
          <a:prstGeom prst="rect">
            <a:avLst/>
          </a:prstGeom>
          <a:noFill/>
          <a:ln w="9525">
            <a:noFill/>
            <a:miter lim="800000"/>
            <a:headEnd/>
            <a:tailEnd/>
          </a:ln>
        </p:spPr>
        <p:txBody>
          <a:bodyPr wrap="square" lIns="77881" tIns="38940" rIns="77881" bIns="38940">
            <a:spAutoFit/>
          </a:bodyPr>
          <a:lstStyle/>
          <a:p>
            <a:pPr marL="389402" indent="-389402">
              <a:lnSpc>
                <a:spcPct val="70000"/>
              </a:lnSpc>
              <a:spcBef>
                <a:spcPct val="50000"/>
              </a:spcBef>
            </a:pPr>
            <a:r>
              <a:rPr lang="en-US" sz="1500" b="1" dirty="0">
                <a:solidFill>
                  <a:srgbClr val="0033CC"/>
                </a:solidFill>
                <a:latin typeface="Times New Roman" pitchFamily="18" charset="0"/>
                <a:cs typeface="Times New Roman" pitchFamily="18" charset="0"/>
              </a:rPr>
              <a:t>Kandla</a:t>
            </a:r>
          </a:p>
          <a:p>
            <a:pPr marL="389402" indent="-389402" algn="just">
              <a:buFontTx/>
              <a:buChar char="•"/>
            </a:pPr>
            <a:r>
              <a:rPr lang="en-US" sz="1500" dirty="0">
                <a:latin typeface="Times New Roman" pitchFamily="18" charset="0"/>
                <a:cs typeface="Times New Roman" pitchFamily="18" charset="0"/>
                <a:hlinkClick r:id="rId7" action="ppaction://hlinksldjump"/>
              </a:rPr>
              <a:t>14  Dry Cargo Berths</a:t>
            </a:r>
            <a:endParaRPr lang="en-US" sz="1500" dirty="0">
              <a:latin typeface="Times New Roman" pitchFamily="18" charset="0"/>
              <a:cs typeface="Times New Roman" pitchFamily="18" charset="0"/>
            </a:endParaRPr>
          </a:p>
          <a:p>
            <a:pPr marL="389402" indent="-389402" algn="just">
              <a:buFontTx/>
              <a:buChar char="•"/>
            </a:pPr>
            <a:r>
              <a:rPr lang="en-US" sz="1500" dirty="0">
                <a:latin typeface="Times New Roman" pitchFamily="18" charset="0"/>
                <a:cs typeface="Times New Roman" pitchFamily="18" charset="0"/>
                <a:hlinkClick r:id="rId8" action="ppaction://hlinksldjump"/>
              </a:rPr>
              <a:t>Six  Oil Jetties</a:t>
            </a:r>
            <a:endParaRPr lang="en-US" sz="1500" dirty="0">
              <a:latin typeface="Times New Roman" pitchFamily="18" charset="0"/>
              <a:cs typeface="Times New Roman" pitchFamily="18" charset="0"/>
            </a:endParaRPr>
          </a:p>
          <a:p>
            <a:pPr marL="389402" indent="-389402" algn="just">
              <a:buFontTx/>
              <a:buChar char="•"/>
            </a:pPr>
            <a:r>
              <a:rPr lang="en-US" sz="1500" dirty="0">
                <a:latin typeface="Times New Roman" pitchFamily="18" charset="0"/>
                <a:cs typeface="Times New Roman" pitchFamily="18" charset="0"/>
              </a:rPr>
              <a:t>Four moorings for mid-stream handling of cargoes</a:t>
            </a:r>
          </a:p>
          <a:p>
            <a:pPr marL="389402" indent="-389402" algn="just">
              <a:buFontTx/>
              <a:buChar char="•"/>
            </a:pPr>
            <a:r>
              <a:rPr lang="en-US" sz="1500" dirty="0">
                <a:latin typeface="Times New Roman" pitchFamily="18" charset="0"/>
                <a:cs typeface="Times New Roman" pitchFamily="18" charset="0"/>
              </a:rPr>
              <a:t>One Barge Jetty</a:t>
            </a:r>
          </a:p>
          <a:p>
            <a:pPr marL="389402" indent="-389402">
              <a:lnSpc>
                <a:spcPct val="80000"/>
              </a:lnSpc>
              <a:spcBef>
                <a:spcPct val="50000"/>
              </a:spcBef>
            </a:pPr>
            <a:r>
              <a:rPr lang="en-US" sz="1500" b="1" dirty="0">
                <a:solidFill>
                  <a:srgbClr val="0033CC"/>
                </a:solidFill>
                <a:latin typeface="Times New Roman" pitchFamily="18" charset="0"/>
                <a:cs typeface="Times New Roman" pitchFamily="18" charset="0"/>
              </a:rPr>
              <a:t> </a:t>
            </a:r>
            <a:r>
              <a:rPr lang="en-US" sz="1500" b="1" dirty="0" err="1">
                <a:solidFill>
                  <a:srgbClr val="0033CC"/>
                </a:solidFill>
                <a:latin typeface="Times New Roman" pitchFamily="18" charset="0"/>
                <a:cs typeface="Times New Roman" pitchFamily="18" charset="0"/>
              </a:rPr>
              <a:t>Vadinar</a:t>
            </a:r>
            <a:endParaRPr lang="en-US" sz="1500" b="1" dirty="0">
              <a:solidFill>
                <a:srgbClr val="0033CC"/>
              </a:solidFill>
              <a:latin typeface="Times New Roman" pitchFamily="18" charset="0"/>
              <a:cs typeface="Times New Roman" pitchFamily="18" charset="0"/>
            </a:endParaRPr>
          </a:p>
          <a:p>
            <a:pPr marL="389402" indent="-389402">
              <a:lnSpc>
                <a:spcPct val="80000"/>
              </a:lnSpc>
              <a:spcBef>
                <a:spcPct val="50000"/>
              </a:spcBef>
              <a:buFontTx/>
              <a:buChar char="•"/>
            </a:pPr>
            <a:r>
              <a:rPr lang="en-US" sz="1500" dirty="0">
                <a:latin typeface="Times New Roman" pitchFamily="18" charset="0"/>
                <a:cs typeface="Times New Roman" pitchFamily="18" charset="0"/>
              </a:rPr>
              <a:t> Three SBMs and Two OJs</a:t>
            </a:r>
          </a:p>
        </p:txBody>
      </p:sp>
      <p:sp>
        <p:nvSpPr>
          <p:cNvPr id="2064" name="Rectangle 15"/>
          <p:cNvSpPr>
            <a:spLocks noChangeArrowheads="1"/>
          </p:cNvSpPr>
          <p:nvPr/>
        </p:nvSpPr>
        <p:spPr bwMode="auto">
          <a:xfrm>
            <a:off x="80428" y="2684797"/>
            <a:ext cx="999932" cy="675084"/>
          </a:xfrm>
          <a:prstGeom prst="rect">
            <a:avLst/>
          </a:prstGeom>
          <a:solidFill>
            <a:schemeClr val="tx1"/>
          </a:solidFill>
          <a:ln w="9525">
            <a:solidFill>
              <a:schemeClr val="tx1"/>
            </a:solidFill>
            <a:miter lim="800000"/>
            <a:headEnd/>
            <a:tailEnd/>
          </a:ln>
        </p:spPr>
        <p:txBody>
          <a:bodyPr wrap="none" lIns="77881" tIns="38940" rIns="77881" bIns="38940" anchor="ctr"/>
          <a:lstStyle/>
          <a:p>
            <a:endParaRPr lang="en-US" sz="1399" dirty="0">
              <a:latin typeface="Arial" charset="0"/>
            </a:endParaRPr>
          </a:p>
        </p:txBody>
      </p:sp>
      <p:sp>
        <p:nvSpPr>
          <p:cNvPr id="22" name="Slide Number Placeholder 92"/>
          <p:cNvSpPr>
            <a:spLocks noGrp="1"/>
          </p:cNvSpPr>
          <p:nvPr>
            <p:ph type="sldNum" sz="quarter" idx="4294967295"/>
          </p:nvPr>
        </p:nvSpPr>
        <p:spPr>
          <a:xfrm>
            <a:off x="7013575" y="4921250"/>
            <a:ext cx="2130425" cy="274638"/>
          </a:xfrm>
        </p:spPr>
        <p:txBody>
          <a:bodyPr/>
          <a:lstStyle/>
          <a:p>
            <a:pPr>
              <a:defRPr/>
            </a:pPr>
            <a:fld id="{F5554E95-ADDF-46AB-8A80-26C367AF206B}" type="slidenum">
              <a:rPr lang="en-IN" smtClean="0"/>
              <a:pPr>
                <a:defRPr/>
              </a:pPr>
              <a:t>4</a:t>
            </a:fld>
            <a:endParaRPr lang="en-IN" dirty="0"/>
          </a:p>
        </p:txBody>
      </p:sp>
      <p:sp>
        <p:nvSpPr>
          <p:cNvPr id="19" name="Rectangle 2"/>
          <p:cNvSpPr txBox="1">
            <a:spLocks noChangeArrowheads="1"/>
          </p:cNvSpPr>
          <p:nvPr/>
        </p:nvSpPr>
        <p:spPr>
          <a:xfrm>
            <a:off x="1494760" y="50049"/>
            <a:ext cx="6151960" cy="451037"/>
          </a:xfrm>
          <a:prstGeom prst="rect">
            <a:avLst/>
          </a:prstGeom>
        </p:spPr>
        <p:txBody>
          <a:bodyPr vert="horz" lIns="68580" tIns="34290" rIns="68580" bIns="34290" rtlCol="0" anchor="b" anchorCtr="1">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3000" b="1" spc="-32" dirty="0">
                <a:solidFill>
                  <a:srgbClr val="002060"/>
                </a:solidFill>
                <a:latin typeface="Tahoma" pitchFamily="34" charset="0"/>
                <a:ea typeface="+mn-ea"/>
                <a:cs typeface="Arial" charset="0"/>
              </a:rPr>
              <a:t>EXISTING FACILITIES AT KANDLA</a:t>
            </a:r>
          </a:p>
        </p:txBody>
      </p:sp>
    </p:spTree>
    <p:extLst>
      <p:ext uri="{BB962C8B-B14F-4D97-AF65-F5344CB8AC3E}">
        <p14:creationId xmlns:p14="http://schemas.microsoft.com/office/powerpoint/2010/main" val="270081304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397364"/>
            <a:ext cx="304800" cy="186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49" tIns="42224" rIns="84449" bIns="42224" numCol="1" anchor="t" anchorCtr="0" compatLnSpc="1">
            <a:prstTxWarp prst="textNoShape">
              <a:avLst/>
            </a:prstTxWarp>
          </a:bodyPr>
          <a:lstStyle/>
          <a:p>
            <a:endParaRPr lang="en-US" dirty="0"/>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84449" tIns="0" rIns="84449" bIns="0" rtlCol="0" anchor="t"/>
          <a:lstStyle/>
          <a:p>
            <a:pPr lvl="0" algn="just">
              <a:lnSpc>
                <a:spcPct val="150000"/>
              </a:lnSpc>
              <a:defRPr/>
            </a:pPr>
            <a:r>
              <a:rPr lang="en-US" sz="1500" i="1" kern="0" dirty="0">
                <a:solidFill>
                  <a:schemeClr val="tx1">
                    <a:lumMod val="65000"/>
                    <a:lumOff val="35000"/>
                  </a:schemeClr>
                </a:solidFill>
                <a:latin typeface="Arial" pitchFamily="34" charset="0"/>
                <a:cs typeface="Arial"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1451102369"/>
              </p:ext>
            </p:extLst>
          </p:nvPr>
        </p:nvGraphicFramePr>
        <p:xfrm>
          <a:off x="52672" y="672935"/>
          <a:ext cx="9071593" cy="3579112"/>
        </p:xfrm>
        <a:graphic>
          <a:graphicData uri="http://schemas.openxmlformats.org/drawingml/2006/table">
            <a:tbl>
              <a:tblPr firstRow="1" bandRow="1">
                <a:tableStyleId>{5C22544A-7EE6-4342-B048-85BDC9FD1C3A}</a:tableStyleId>
              </a:tblPr>
              <a:tblGrid>
                <a:gridCol w="876192">
                  <a:extLst>
                    <a:ext uri="{9D8B030D-6E8A-4147-A177-3AD203B41FA5}">
                      <a16:colId xmlns:a16="http://schemas.microsoft.com/office/drawing/2014/main" val="20000"/>
                    </a:ext>
                  </a:extLst>
                </a:gridCol>
                <a:gridCol w="2005258">
                  <a:extLst>
                    <a:ext uri="{9D8B030D-6E8A-4147-A177-3AD203B41FA5}">
                      <a16:colId xmlns:a16="http://schemas.microsoft.com/office/drawing/2014/main" val="20001"/>
                    </a:ext>
                  </a:extLst>
                </a:gridCol>
                <a:gridCol w="1370911">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3667104">
                  <a:extLst>
                    <a:ext uri="{9D8B030D-6E8A-4147-A177-3AD203B41FA5}">
                      <a16:colId xmlns:a16="http://schemas.microsoft.com/office/drawing/2014/main" val="20005"/>
                    </a:ext>
                  </a:extLst>
                </a:gridCol>
              </a:tblGrid>
              <a:tr h="588713">
                <a:tc>
                  <a:txBody>
                    <a:bodyPr/>
                    <a:lstStyle/>
                    <a:p>
                      <a:pPr marL="0" marR="0">
                        <a:lnSpc>
                          <a:spcPct val="115000"/>
                        </a:lnSpc>
                        <a:spcBef>
                          <a:spcPts val="0"/>
                        </a:spcBef>
                        <a:spcAft>
                          <a:spcPts val="0"/>
                        </a:spcAft>
                      </a:pPr>
                      <a:r>
                        <a:rPr lang="en-US" sz="1700" dirty="0">
                          <a:effectLst/>
                        </a:rPr>
                        <a:t>S. No.</a:t>
                      </a:r>
                      <a:endParaRPr lang="en-US" sz="17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700" dirty="0">
                          <a:effectLst/>
                        </a:rPr>
                        <a:t>Name of the Project</a:t>
                      </a:r>
                      <a:endParaRPr lang="en-US" sz="17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700" dirty="0">
                          <a:effectLst/>
                        </a:rPr>
                        <a:t>Investment (Cr.)</a:t>
                      </a:r>
                      <a:endParaRPr lang="en-US" sz="17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700" dirty="0">
                          <a:effectLst/>
                        </a:rPr>
                        <a:t>Capacity</a:t>
                      </a:r>
                    </a:p>
                    <a:p>
                      <a:pPr marL="0" marR="0" algn="ctr">
                        <a:lnSpc>
                          <a:spcPct val="115000"/>
                        </a:lnSpc>
                        <a:spcBef>
                          <a:spcPts val="0"/>
                        </a:spcBef>
                        <a:spcAft>
                          <a:spcPts val="0"/>
                        </a:spcAft>
                      </a:pPr>
                      <a:r>
                        <a:rPr lang="en-US" sz="1700" dirty="0">
                          <a:effectLst/>
                        </a:rPr>
                        <a:t>(MTPA)</a:t>
                      </a:r>
                      <a:endParaRPr lang="en-US" sz="17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700" dirty="0">
                          <a:effectLst/>
                        </a:rPr>
                        <a:t>Present Status</a:t>
                      </a:r>
                      <a:endParaRPr lang="en-US" sz="17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extLst>
                  <a:ext uri="{0D108BD9-81ED-4DB2-BD59-A6C34878D82A}">
                    <a16:rowId xmlns:a16="http://schemas.microsoft.com/office/drawing/2014/main" val="10000"/>
                  </a:ext>
                </a:extLst>
              </a:tr>
              <a:tr h="588713">
                <a:tc>
                  <a:txBody>
                    <a:bodyPr/>
                    <a:lstStyle/>
                    <a:p>
                      <a:pPr algn="ct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1</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Deployment of two Mobile Harbour Cranes</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94.00</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3.50</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GB" sz="1100" b="1" kern="1200" dirty="0">
                          <a:solidFill>
                            <a:schemeClr val="dk1"/>
                          </a:solidFill>
                          <a:effectLst/>
                          <a:latin typeface="+mj-lt"/>
                          <a:ea typeface="Times New Roman" panose="02020603050405020304" pitchFamily="18" charset="0"/>
                          <a:cs typeface="Arial" panose="020B0604020202020204" pitchFamily="34" charset="0"/>
                        </a:rPr>
                        <a:t>Completed</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(Spill over project)</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598629">
                <a:tc>
                  <a:txBody>
                    <a:bodyPr/>
                    <a:lstStyle/>
                    <a:p>
                      <a:pPr algn="ct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2</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Mechanization of fertilizer bagging and wagon loading</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122.03</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1.40 </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 </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GB" sz="1100" b="1" kern="1200" dirty="0">
                          <a:solidFill>
                            <a:schemeClr val="dk1"/>
                          </a:solidFill>
                          <a:effectLst/>
                          <a:latin typeface="+mj-lt"/>
                          <a:ea typeface="Times New Roman" panose="02020603050405020304" pitchFamily="18" charset="0"/>
                          <a:cs typeface="Arial" panose="020B0604020202020204" pitchFamily="34" charset="0"/>
                        </a:rPr>
                        <a:t>Completed</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p>
                      <a:pPr algn="just">
                        <a:lnSpc>
                          <a:spcPct val="115000"/>
                        </a:lnSpc>
                        <a:spcAft>
                          <a:spcPts val="0"/>
                        </a:spcAft>
                      </a:pPr>
                      <a:r>
                        <a:rPr lang="en-GB" sz="1100" b="1" kern="1200" dirty="0">
                          <a:solidFill>
                            <a:schemeClr val="dk1"/>
                          </a:solidFill>
                          <a:effectLst/>
                          <a:latin typeface="+mj-lt"/>
                          <a:ea typeface="Times New Roman" panose="02020603050405020304" pitchFamily="18" charset="0"/>
                          <a:cs typeface="Arial" panose="020B0604020202020204" pitchFamily="34" charset="0"/>
                        </a:rPr>
                        <a:t> </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US" sz="1100" b="1" kern="1200" dirty="0">
                          <a:solidFill>
                            <a:schemeClr val="dk1"/>
                          </a:solidFill>
                          <a:effectLst/>
                          <a:latin typeface="+mj-lt"/>
                          <a:ea typeface="Times New Roman" panose="02020603050405020304" pitchFamily="18" charset="0"/>
                          <a:cs typeface="Arial" panose="020B0604020202020204" pitchFamily="34" charset="0"/>
                        </a:rPr>
                        <a:t>(Spill over project)</a:t>
                      </a:r>
                      <a:endParaRPr lang="en-IN" sz="1100" b="1"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35095839"/>
                  </a:ext>
                </a:extLst>
              </a:tr>
              <a:tr h="1795886">
                <a:tc>
                  <a:txBody>
                    <a:bodyPr/>
                    <a:lstStyle/>
                    <a:p>
                      <a:pPr algn="ct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3</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Setting up of a 14MW wind power project.</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147.00</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r">
                        <a:lnSpc>
                          <a:spcPct val="115000"/>
                        </a:lnSpc>
                        <a:spcAft>
                          <a:spcPts val="0"/>
                        </a:spcAft>
                      </a:pPr>
                      <a:r>
                        <a:rPr lang="en-IN" sz="1100" kern="1200" dirty="0">
                          <a:solidFill>
                            <a:schemeClr val="dk1"/>
                          </a:solidFill>
                          <a:effectLst/>
                          <a:latin typeface="+mj-lt"/>
                          <a:ea typeface="Times New Roman" panose="02020603050405020304" pitchFamily="18" charset="0"/>
                          <a:cs typeface="Arial" panose="020B0604020202020204" pitchFamily="34" charset="0"/>
                        </a:rPr>
                        <a:t> </a:t>
                      </a:r>
                    </a:p>
                  </a:txBody>
                  <a:tcPr marL="68580" marR="68580" marT="0" marB="0"/>
                </a:tc>
                <a:tc>
                  <a:txBody>
                    <a:bodyPr/>
                    <a:lstStyle/>
                    <a:p>
                      <a:pPr algn="r">
                        <a:lnSpc>
                          <a:spcPct val="115000"/>
                        </a:lnSpc>
                        <a:spcAft>
                          <a:spcPts val="0"/>
                        </a:spcAft>
                      </a:pPr>
                      <a:r>
                        <a:rPr lang="en-US" sz="1100" kern="1200" dirty="0">
                          <a:solidFill>
                            <a:schemeClr val="dk1"/>
                          </a:solidFill>
                          <a:effectLst/>
                          <a:latin typeface="+mj-lt"/>
                          <a:ea typeface="Times New Roman" panose="02020603050405020304" pitchFamily="18" charset="0"/>
                          <a:cs typeface="Arial" panose="020B0604020202020204" pitchFamily="34" charset="0"/>
                        </a:rPr>
                        <a:t>-</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All 7 WTGs Erection completed and are ready for commissioning</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Permission from GEDA for commissioning of WTGs awaited</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The sub-lease agreement for land has been executed on 04.07.2018.</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Expected to be commissioned by Sep’18</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88835093"/>
                  </a:ext>
                </a:extLst>
              </a:tr>
            </a:tbl>
          </a:graphicData>
        </a:graphic>
      </p:graphicFrame>
      <p:sp>
        <p:nvSpPr>
          <p:cNvPr id="5" name="Slide Number Placeholder 4"/>
          <p:cNvSpPr>
            <a:spLocks noGrp="1"/>
          </p:cNvSpPr>
          <p:nvPr>
            <p:ph type="sldNum" sz="quarter" idx="4294967295"/>
          </p:nvPr>
        </p:nvSpPr>
        <p:spPr>
          <a:xfrm>
            <a:off x="7010400" y="4772025"/>
            <a:ext cx="2133600" cy="273050"/>
          </a:xfrm>
        </p:spPr>
        <p:txBody>
          <a:bodyPr/>
          <a:lstStyle/>
          <a:p>
            <a:fld id="{1E769937-25EF-4E4C-BD5F-725263E6A269}" type="slidenum">
              <a:rPr lang="en-US" smtClean="0"/>
              <a:pPr/>
              <a:t>40</a:t>
            </a:fld>
            <a:endParaRPr lang="en-US" dirty="0"/>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rmAutofit fontScale="90000" lnSpcReduction="20000"/>
          </a:bodyPr>
          <a:lstStyle>
            <a:lvl1pPr algn="ctr">
              <a:lnSpc>
                <a:spcPct val="90000"/>
              </a:lnSpc>
              <a:spcBef>
                <a:spcPct val="0"/>
              </a:spcBef>
              <a:buNone/>
              <a:defRPr sz="6000" b="1">
                <a:solidFill>
                  <a:srgbClr val="FF0000"/>
                </a:solidFill>
                <a:latin typeface="+mj-lt"/>
                <a:ea typeface="+mj-ea"/>
                <a:cs typeface="+mj-cs"/>
              </a:defRPr>
            </a:lvl1pPr>
          </a:lstStyle>
          <a:p>
            <a:pPr>
              <a:lnSpc>
                <a:spcPct val="80000"/>
              </a:lnSpc>
              <a:defRPr/>
            </a:pPr>
            <a:r>
              <a:rPr lang="en-IN" sz="2300" spc="-43" dirty="0">
                <a:solidFill>
                  <a:srgbClr val="002060"/>
                </a:solidFill>
                <a:latin typeface="Tahoma" pitchFamily="34" charset="0"/>
                <a:ea typeface="+mn-ea"/>
                <a:cs typeface="Arial" charset="0"/>
              </a:rPr>
              <a:t>PROJECTS FOR COMPLETION IN 2018-19</a:t>
            </a:r>
          </a:p>
          <a:p>
            <a:pPr defTabSz="779526">
              <a:defRPr/>
            </a:pPr>
            <a:endParaRPr lang="en-IN" sz="2000" dirty="0">
              <a:solidFill>
                <a:srgbClr val="234091"/>
              </a:solidFill>
              <a:latin typeface="Arial"/>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ight Arrow 9">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1452726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397364"/>
            <a:ext cx="304800" cy="186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49" tIns="42224" rIns="84449" bIns="42224" numCol="1" anchor="t" anchorCtr="0" compatLnSpc="1">
            <a:prstTxWarp prst="textNoShape">
              <a:avLst/>
            </a:prstTxWarp>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8374464"/>
              </p:ext>
            </p:extLst>
          </p:nvPr>
        </p:nvGraphicFramePr>
        <p:xfrm>
          <a:off x="108805" y="672935"/>
          <a:ext cx="8916613" cy="3751310"/>
        </p:xfrm>
        <a:graphic>
          <a:graphicData uri="http://schemas.openxmlformats.org/drawingml/2006/table">
            <a:tbl>
              <a:tblPr firstRow="1" bandRow="1">
                <a:tableStyleId>{5C22544A-7EE6-4342-B048-85BDC9FD1C3A}</a:tableStyleId>
              </a:tblPr>
              <a:tblGrid>
                <a:gridCol w="435937">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384332">
                  <a:extLst>
                    <a:ext uri="{9D8B030D-6E8A-4147-A177-3AD203B41FA5}">
                      <a16:colId xmlns:a16="http://schemas.microsoft.com/office/drawing/2014/main" val="20005"/>
                    </a:ext>
                  </a:extLst>
                </a:gridCol>
              </a:tblGrid>
              <a:tr h="367487">
                <a:tc>
                  <a:txBody>
                    <a:bodyPr/>
                    <a:lstStyle/>
                    <a:p>
                      <a:pPr marL="0" marR="0">
                        <a:lnSpc>
                          <a:spcPct val="115000"/>
                        </a:lnSpc>
                        <a:spcBef>
                          <a:spcPts val="0"/>
                        </a:spcBef>
                        <a:spcAft>
                          <a:spcPts val="0"/>
                        </a:spcAft>
                      </a:pPr>
                      <a:r>
                        <a:rPr lang="en-US" sz="1000" dirty="0">
                          <a:effectLst/>
                        </a:rPr>
                        <a:t>S. No.</a:t>
                      </a:r>
                      <a:endParaRPr lang="en-US" sz="10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000" dirty="0">
                          <a:effectLst/>
                        </a:rPr>
                        <a:t>Name of the Project</a:t>
                      </a:r>
                      <a:endParaRPr lang="en-US" sz="10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000" dirty="0">
                          <a:effectLst/>
                        </a:rPr>
                        <a:t>Investment (Cr.)</a:t>
                      </a:r>
                      <a:endParaRPr lang="en-US" sz="10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000" dirty="0">
                          <a:effectLst/>
                        </a:rPr>
                        <a:t>Capacity</a:t>
                      </a:r>
                    </a:p>
                    <a:p>
                      <a:pPr marL="0" marR="0" algn="ctr">
                        <a:lnSpc>
                          <a:spcPct val="115000"/>
                        </a:lnSpc>
                        <a:spcBef>
                          <a:spcPts val="0"/>
                        </a:spcBef>
                        <a:spcAft>
                          <a:spcPts val="0"/>
                        </a:spcAft>
                      </a:pPr>
                      <a:r>
                        <a:rPr lang="en-US" sz="1000" dirty="0">
                          <a:effectLst/>
                        </a:rPr>
                        <a:t>(MTPA)</a:t>
                      </a:r>
                      <a:endParaRPr lang="en-US" sz="10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tc>
                  <a:txBody>
                    <a:bodyPr/>
                    <a:lstStyle/>
                    <a:p>
                      <a:pPr marL="0" marR="0" algn="ctr">
                        <a:lnSpc>
                          <a:spcPct val="115000"/>
                        </a:lnSpc>
                        <a:spcBef>
                          <a:spcPts val="0"/>
                        </a:spcBef>
                        <a:spcAft>
                          <a:spcPts val="0"/>
                        </a:spcAft>
                      </a:pPr>
                      <a:r>
                        <a:rPr lang="en-US" sz="1000" dirty="0">
                          <a:effectLst/>
                        </a:rPr>
                        <a:t>Present Status</a:t>
                      </a:r>
                      <a:endParaRPr lang="en-US" sz="1000" dirty="0">
                        <a:effectLst/>
                        <a:latin typeface="Calibri" panose="020F0502020204030204" pitchFamily="34" charset="0"/>
                        <a:ea typeface="Calibri" panose="020F0502020204030204" pitchFamily="34" charset="0"/>
                        <a:cs typeface="Mangal"/>
                      </a:endParaRPr>
                    </a:p>
                  </a:txBody>
                  <a:tcPr marL="68580" marR="68580" marT="0" marB="0">
                    <a:solidFill>
                      <a:srgbClr val="002060"/>
                    </a:solidFill>
                  </a:tcPr>
                </a:tc>
                <a:extLst>
                  <a:ext uri="{0D108BD9-81ED-4DB2-BD59-A6C34878D82A}">
                    <a16:rowId xmlns:a16="http://schemas.microsoft.com/office/drawing/2014/main" val="10000"/>
                  </a:ext>
                </a:extLst>
              </a:tr>
              <a:tr h="855184">
                <a:tc>
                  <a:txBody>
                    <a:bodyPr/>
                    <a:lstStyle/>
                    <a:p>
                      <a:pPr algn="ct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4</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The providing rail connectivity to berth No. 13,14,15 &amp; 16 from take off point to Western end of berth</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109.03</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US" sz="1000" kern="1200" dirty="0">
                          <a:solidFill>
                            <a:schemeClr val="dk1"/>
                          </a:solidFill>
                          <a:effectLst/>
                          <a:latin typeface="+mj-lt"/>
                          <a:ea typeface="Times New Roman" panose="02020603050405020304" pitchFamily="18" charset="0"/>
                          <a:cs typeface="Arial" panose="020B0604020202020204" pitchFamily="34" charset="0"/>
                        </a:rPr>
                        <a:t>The work awarded to M/s. IPRCL for execution.</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US" sz="1000" kern="1200" dirty="0">
                          <a:solidFill>
                            <a:schemeClr val="dk1"/>
                          </a:solidFill>
                          <a:effectLst/>
                          <a:latin typeface="+mj-lt"/>
                          <a:ea typeface="Times New Roman" panose="02020603050405020304" pitchFamily="18" charset="0"/>
                          <a:cs typeface="Arial" panose="020B0604020202020204" pitchFamily="34" charset="0"/>
                        </a:rPr>
                        <a:t>The ground treatment work is in progress.</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US" sz="1000" kern="1200" dirty="0">
                          <a:solidFill>
                            <a:schemeClr val="dk1"/>
                          </a:solidFill>
                          <a:effectLst/>
                          <a:latin typeface="+mj-lt"/>
                          <a:ea typeface="Times New Roman" panose="02020603050405020304" pitchFamily="18" charset="0"/>
                          <a:cs typeface="Arial" panose="020B0604020202020204" pitchFamily="34" charset="0"/>
                        </a:rPr>
                        <a:t>The tender for laying railway lines has already been invited by M/s. IPRCL </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1881404">
                <a:tc>
                  <a:txBody>
                    <a:bodyPr/>
                    <a:lstStyle/>
                    <a:p>
                      <a:pPr algn="ct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5</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just">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Solar Power Plant of 175 KWP decentralized Grid connected on roof top</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1.80</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algn="r">
                        <a:lnSpc>
                          <a:spcPct val="115000"/>
                        </a:lnSpc>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In the 1st attempt LoI was issued on 20.01.2017. </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However, the successful bidder backed out saying that the company has wound up. </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In the 2nd attempt, technical bids were opened on 26.09.2017.</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The price bids of 8 technically qualified bidders were opened on 17/01/2018.</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However, as the L1, L2 &amp; L3 parties have not quoted the prices as per the BoQ, the tender was discharged and re-invited.</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In the third attempt, bids have been opened on 28.02.2018. </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15 bids received</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The proposal for placement of order on the L-1 bidder has been submitted. Approval is awaited.</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35095839"/>
                  </a:ext>
                </a:extLst>
              </a:tr>
              <a:tr h="626119">
                <a:tc>
                  <a:txBody>
                    <a:bodyPr/>
                    <a:lstStyle/>
                    <a:p>
                      <a:pPr algn="ctr">
                        <a:lnSpc>
                          <a:spcPct val="115000"/>
                        </a:lnSpc>
                        <a:spcAft>
                          <a:spcPts val="0"/>
                        </a:spcAft>
                      </a:pPr>
                      <a:endParaRPr lang="en-IN" sz="1000" dirty="0">
                        <a:effectLst/>
                        <a:latin typeface="+mj-lt"/>
                        <a:ea typeface="Times New Roman" panose="02020603050405020304" pitchFamily="18" charset="0"/>
                        <a:cs typeface="Mangal"/>
                      </a:endParaRPr>
                    </a:p>
                  </a:txBody>
                  <a:tcPr marL="68580" marR="68580" marT="0" marB="0"/>
                </a:tc>
                <a:tc>
                  <a:txBody>
                    <a:bodyPr/>
                    <a:lstStyle/>
                    <a:p>
                      <a:pPr algn="ctr">
                        <a:lnSpc>
                          <a:spcPct val="115000"/>
                        </a:lnSpc>
                        <a:spcAft>
                          <a:spcPts val="0"/>
                        </a:spcAft>
                      </a:pPr>
                      <a:endParaRPr lang="en-US" sz="1000" b="1" dirty="0">
                        <a:effectLst/>
                        <a:latin typeface="+mj-lt"/>
                        <a:ea typeface="Calibri" panose="020F0502020204030204" pitchFamily="34" charset="0"/>
                        <a:cs typeface="Mangal"/>
                      </a:endParaRPr>
                    </a:p>
                    <a:p>
                      <a:pPr algn="ctr">
                        <a:lnSpc>
                          <a:spcPct val="115000"/>
                        </a:lnSpc>
                        <a:spcAft>
                          <a:spcPts val="0"/>
                        </a:spcAft>
                      </a:pPr>
                      <a:r>
                        <a:rPr lang="en-US" sz="1000" b="1" dirty="0">
                          <a:effectLst/>
                          <a:latin typeface="+mj-lt"/>
                          <a:ea typeface="Calibri" panose="020F0502020204030204" pitchFamily="34" charset="0"/>
                          <a:cs typeface="Mangal"/>
                        </a:rPr>
                        <a:t>Total</a:t>
                      </a:r>
                      <a:endParaRPr lang="en-IN" sz="1000" dirty="0">
                        <a:effectLst/>
                        <a:latin typeface="+mj-lt"/>
                        <a:ea typeface="Times New Roman" panose="02020603050405020304" pitchFamily="18" charset="0"/>
                        <a:cs typeface="Mangal"/>
                      </a:endParaRPr>
                    </a:p>
                  </a:txBody>
                  <a:tcPr marL="68580" marR="68580" marT="0" marB="0"/>
                </a:tc>
                <a:tc>
                  <a:txBody>
                    <a:bodyPr/>
                    <a:lstStyle/>
                    <a:p>
                      <a:pPr algn="ctr">
                        <a:lnSpc>
                          <a:spcPct val="115000"/>
                        </a:lnSpc>
                        <a:spcAft>
                          <a:spcPts val="0"/>
                        </a:spcAft>
                      </a:pPr>
                      <a:r>
                        <a:rPr lang="en-GB" sz="1000" b="1" dirty="0">
                          <a:effectLst/>
                          <a:latin typeface="+mj-lt"/>
                          <a:ea typeface="Calibri" panose="020F0502020204030204" pitchFamily="34" charset="0"/>
                          <a:cs typeface="Mangal"/>
                        </a:rPr>
                        <a:t>473.86</a:t>
                      </a:r>
                    </a:p>
                    <a:p>
                      <a:pPr algn="ctr">
                        <a:lnSpc>
                          <a:spcPct val="115000"/>
                        </a:lnSpc>
                        <a:spcAft>
                          <a:spcPts val="0"/>
                        </a:spcAft>
                      </a:pPr>
                      <a:endParaRPr lang="en-GB" sz="1000" b="1" dirty="0">
                        <a:effectLst/>
                        <a:latin typeface="+mj-lt"/>
                        <a:ea typeface="Times New Roman" panose="02020603050405020304" pitchFamily="18" charset="0"/>
                        <a:cs typeface="Mangal"/>
                      </a:endParaRPr>
                    </a:p>
                    <a:p>
                      <a:pPr algn="ctr">
                        <a:lnSpc>
                          <a:spcPct val="115000"/>
                        </a:lnSpc>
                        <a:spcAft>
                          <a:spcPts val="0"/>
                        </a:spcAft>
                      </a:pPr>
                      <a:endParaRPr lang="en-IN" sz="1000" dirty="0">
                        <a:effectLst/>
                        <a:latin typeface="+mj-lt"/>
                        <a:ea typeface="Times New Roman" panose="02020603050405020304" pitchFamily="18" charset="0"/>
                        <a:cs typeface="Mangal"/>
                      </a:endParaRPr>
                    </a:p>
                  </a:txBody>
                  <a:tcPr marL="68580" marR="68580" marT="0" marB="0" anchor="b"/>
                </a:tc>
                <a:tc>
                  <a:txBody>
                    <a:bodyPr/>
                    <a:lstStyle/>
                    <a:p>
                      <a:pPr algn="ctr">
                        <a:lnSpc>
                          <a:spcPct val="115000"/>
                        </a:lnSpc>
                        <a:spcAft>
                          <a:spcPts val="0"/>
                        </a:spcAft>
                      </a:pPr>
                      <a:r>
                        <a:rPr lang="en-GB" sz="1000" b="1" dirty="0">
                          <a:effectLst/>
                          <a:latin typeface="+mj-lt"/>
                          <a:ea typeface="Calibri" panose="020F0502020204030204" pitchFamily="34" charset="0"/>
                          <a:cs typeface="Mangal"/>
                        </a:rPr>
                        <a:t>4.90</a:t>
                      </a:r>
                    </a:p>
                    <a:p>
                      <a:pPr algn="ctr">
                        <a:lnSpc>
                          <a:spcPct val="115000"/>
                        </a:lnSpc>
                        <a:spcAft>
                          <a:spcPts val="0"/>
                        </a:spcAft>
                      </a:pPr>
                      <a:endParaRPr lang="en-GB" sz="1000" b="1" dirty="0">
                        <a:effectLst/>
                        <a:latin typeface="+mj-lt"/>
                        <a:ea typeface="Times New Roman" panose="02020603050405020304" pitchFamily="18" charset="0"/>
                        <a:cs typeface="Mangal"/>
                      </a:endParaRPr>
                    </a:p>
                    <a:p>
                      <a:pPr algn="ctr">
                        <a:lnSpc>
                          <a:spcPct val="115000"/>
                        </a:lnSpc>
                        <a:spcAft>
                          <a:spcPts val="0"/>
                        </a:spcAft>
                      </a:pPr>
                      <a:endParaRPr lang="en-GB" sz="1000" b="1" dirty="0">
                        <a:effectLst/>
                        <a:latin typeface="+mj-lt"/>
                        <a:ea typeface="Times New Roman" panose="02020603050405020304" pitchFamily="18" charset="0"/>
                        <a:cs typeface="Mangal"/>
                      </a:endParaRPr>
                    </a:p>
                  </a:txBody>
                  <a:tcPr marL="68580" marR="68580" marT="0" marB="0" anchor="b"/>
                </a:tc>
                <a:tc>
                  <a:txBody>
                    <a:bodyPr/>
                    <a:lstStyle/>
                    <a:p>
                      <a:pPr marL="219710" algn="ctr">
                        <a:lnSpc>
                          <a:spcPct val="115000"/>
                        </a:lnSpc>
                        <a:spcAft>
                          <a:spcPts val="0"/>
                        </a:spcAft>
                      </a:pPr>
                      <a:r>
                        <a:rPr lang="en-GB" sz="1000" dirty="0">
                          <a:effectLst/>
                          <a:latin typeface="+mj-lt"/>
                          <a:ea typeface="Calibri" panose="020F0502020204030204" pitchFamily="34" charset="0"/>
                          <a:cs typeface="Mangal"/>
                        </a:rPr>
                        <a:t> </a:t>
                      </a:r>
                      <a:endParaRPr lang="en-IN" sz="1000" dirty="0">
                        <a:effectLst/>
                        <a:latin typeface="+mj-lt"/>
                        <a:ea typeface="Times New Roman" panose="02020603050405020304" pitchFamily="18" charset="0"/>
                        <a:cs typeface="Mangal"/>
                      </a:endParaRPr>
                    </a:p>
                  </a:txBody>
                  <a:tcPr marL="68580" marR="68580" marT="0" marB="0"/>
                </a:tc>
                <a:extLst>
                  <a:ext uri="{0D108BD9-81ED-4DB2-BD59-A6C34878D82A}">
                    <a16:rowId xmlns:a16="http://schemas.microsoft.com/office/drawing/2014/main" val="888835093"/>
                  </a:ext>
                </a:extLst>
              </a:tr>
            </a:tbl>
          </a:graphicData>
        </a:graphic>
      </p:graphicFrame>
      <p:sp>
        <p:nvSpPr>
          <p:cNvPr id="5" name="Slide Number Placeholder 4"/>
          <p:cNvSpPr>
            <a:spLocks noGrp="1"/>
          </p:cNvSpPr>
          <p:nvPr>
            <p:ph type="sldNum" sz="quarter" idx="4294967295"/>
          </p:nvPr>
        </p:nvSpPr>
        <p:spPr>
          <a:xfrm>
            <a:off x="7010400" y="4772025"/>
            <a:ext cx="2133600" cy="273050"/>
          </a:xfrm>
        </p:spPr>
        <p:txBody>
          <a:bodyPr/>
          <a:lstStyle/>
          <a:p>
            <a:fld id="{1E769937-25EF-4E4C-BD5F-725263E6A269}" type="slidenum">
              <a:rPr lang="en-US" smtClean="0"/>
              <a:pPr/>
              <a:t>41</a:t>
            </a:fld>
            <a:endParaRPr lang="en-US" dirty="0"/>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PROJECTS FOR AWARD IN 2018-19 (Contd.)</a:t>
            </a:r>
          </a:p>
          <a:p>
            <a:pPr defTabSz="779526">
              <a:defRPr/>
            </a:pPr>
            <a:endParaRPr lang="en-IN" sz="2000" spc="-43" dirty="0">
              <a:solidFill>
                <a:srgbClr val="002060"/>
              </a:solidFill>
              <a:latin typeface="Tahoma" pitchFamily="34" charset="0"/>
              <a:ea typeface="+mn-ea"/>
              <a:cs typeface="Arial" charset="0"/>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ight Arrow 9">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33705459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idx="4294967295"/>
          </p:nvPr>
        </p:nvSpPr>
        <p:spPr bwMode="auto">
          <a:xfrm>
            <a:off x="1600200" y="215900"/>
            <a:ext cx="7543800" cy="1089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49" tIns="42224" rIns="84449" bIns="42224" numCol="1" rtlCol="0" anchor="t" anchorCtr="0" compatLnSpc="1">
            <a:prstTxWarp prst="textNoShape">
              <a:avLst/>
            </a:prstTxWarp>
            <a:normAutofit/>
          </a:bodyPr>
          <a:lstStyle/>
          <a:p>
            <a:pPr eaLnBrk="1" hangingPunct="1"/>
            <a:r>
              <a:rPr lang="en-IN" sz="2000" b="1" dirty="0"/>
              <a:t/>
            </a:r>
            <a:br>
              <a:rPr lang="en-IN" sz="2000" b="1" dirty="0"/>
            </a:br>
            <a:endParaRPr lang="en-US" sz="1800" dirty="0"/>
          </a:p>
        </p:txBody>
      </p:sp>
      <p:sp>
        <p:nvSpPr>
          <p:cNvPr id="3" name="Slide Number Placeholder 2"/>
          <p:cNvSpPr>
            <a:spLocks noGrp="1"/>
          </p:cNvSpPr>
          <p:nvPr>
            <p:ph type="sldNum" sz="quarter" idx="4294967295"/>
          </p:nvPr>
        </p:nvSpPr>
        <p:spPr>
          <a:xfrm>
            <a:off x="7010400" y="4430713"/>
            <a:ext cx="2133600" cy="222250"/>
          </a:xfrm>
        </p:spPr>
        <p:txBody>
          <a:bodyPr/>
          <a:lstStyle/>
          <a:p>
            <a:fld id="{1E769937-25EF-4E4C-BD5F-725263E6A269}" type="slidenum">
              <a:rPr lang="en-US" smtClean="0"/>
              <a:pPr/>
              <a:t>42</a:t>
            </a:fld>
            <a:endParaRPr lang="en-US" dirty="0"/>
          </a:p>
        </p:txBody>
      </p:sp>
      <p:sp>
        <p:nvSpPr>
          <p:cNvPr id="94211" name="AutoShape 2" descr="http://www.moxa.com/Innovation/images/DT-diagram.jpg"/>
          <p:cNvSpPr>
            <a:spLocks noChangeAspect="1" noChangeArrowheads="1"/>
          </p:cNvSpPr>
          <p:nvPr/>
        </p:nvSpPr>
        <p:spPr bwMode="auto">
          <a:xfrm>
            <a:off x="63500" y="396795"/>
            <a:ext cx="304800"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lstStyle/>
          <a:p>
            <a:endParaRPr lang="en-US" dirty="0">
              <a:latin typeface="Calibri" pitchFamily="34" charset="0"/>
            </a:endParaRPr>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77953" tIns="0" rIns="77953" bIns="0"/>
          <a:lstStyle/>
          <a:p>
            <a:pPr algn="just">
              <a:lnSpc>
                <a:spcPct val="150000"/>
              </a:lnSpc>
              <a:defRPr/>
            </a:pPr>
            <a:r>
              <a:rPr lang="en-US" sz="1500" i="1" kern="0" dirty="0">
                <a:solidFill>
                  <a:schemeClr val="tx1">
                    <a:lumMod val="65000"/>
                    <a:lumOff val="35000"/>
                  </a:schemeClr>
                </a:solidFill>
              </a:rPr>
              <a:t>.</a:t>
            </a:r>
          </a:p>
        </p:txBody>
      </p:sp>
      <p:graphicFrame>
        <p:nvGraphicFramePr>
          <p:cNvPr id="2" name="Table 1"/>
          <p:cNvGraphicFramePr>
            <a:graphicFrameLocks noGrp="1"/>
          </p:cNvGraphicFramePr>
          <p:nvPr>
            <p:extLst>
              <p:ext uri="{D42A27DB-BD31-4B8C-83A1-F6EECF244321}">
                <p14:modId xmlns:p14="http://schemas.microsoft.com/office/powerpoint/2010/main" val="1665348204"/>
              </p:ext>
            </p:extLst>
          </p:nvPr>
        </p:nvGraphicFramePr>
        <p:xfrm>
          <a:off x="81339" y="558618"/>
          <a:ext cx="8858312" cy="3588835"/>
        </p:xfrm>
        <a:graphic>
          <a:graphicData uri="http://schemas.openxmlformats.org/drawingml/2006/table">
            <a:tbl>
              <a:tblPr firstRow="1" bandRow="1">
                <a:tableStyleId>{5C22544A-7EE6-4342-B048-85BDC9FD1C3A}</a:tableStyleId>
              </a:tblPr>
              <a:tblGrid>
                <a:gridCol w="472519">
                  <a:extLst>
                    <a:ext uri="{9D8B030D-6E8A-4147-A177-3AD203B41FA5}">
                      <a16:colId xmlns:a16="http://schemas.microsoft.com/office/drawing/2014/main" val="758038093"/>
                    </a:ext>
                  </a:extLst>
                </a:gridCol>
                <a:gridCol w="2721998">
                  <a:extLst>
                    <a:ext uri="{9D8B030D-6E8A-4147-A177-3AD203B41FA5}">
                      <a16:colId xmlns:a16="http://schemas.microsoft.com/office/drawing/2014/main" val="1100063590"/>
                    </a:ext>
                  </a:extLst>
                </a:gridCol>
                <a:gridCol w="734573">
                  <a:extLst>
                    <a:ext uri="{9D8B030D-6E8A-4147-A177-3AD203B41FA5}">
                      <a16:colId xmlns:a16="http://schemas.microsoft.com/office/drawing/2014/main" val="3213159540"/>
                    </a:ext>
                  </a:extLst>
                </a:gridCol>
                <a:gridCol w="1016139">
                  <a:extLst>
                    <a:ext uri="{9D8B030D-6E8A-4147-A177-3AD203B41FA5}">
                      <a16:colId xmlns:a16="http://schemas.microsoft.com/office/drawing/2014/main" val="1181265832"/>
                    </a:ext>
                  </a:extLst>
                </a:gridCol>
                <a:gridCol w="939189">
                  <a:extLst>
                    <a:ext uri="{9D8B030D-6E8A-4147-A177-3AD203B41FA5}">
                      <a16:colId xmlns:a16="http://schemas.microsoft.com/office/drawing/2014/main" val="539160062"/>
                    </a:ext>
                  </a:extLst>
                </a:gridCol>
                <a:gridCol w="1815396">
                  <a:extLst>
                    <a:ext uri="{9D8B030D-6E8A-4147-A177-3AD203B41FA5}">
                      <a16:colId xmlns:a16="http://schemas.microsoft.com/office/drawing/2014/main" val="1911263809"/>
                    </a:ext>
                  </a:extLst>
                </a:gridCol>
                <a:gridCol w="1158498">
                  <a:extLst>
                    <a:ext uri="{9D8B030D-6E8A-4147-A177-3AD203B41FA5}">
                      <a16:colId xmlns:a16="http://schemas.microsoft.com/office/drawing/2014/main" val="2509332675"/>
                    </a:ext>
                  </a:extLst>
                </a:gridCol>
              </a:tblGrid>
              <a:tr h="510389">
                <a:tc>
                  <a:txBody>
                    <a:bodyPr/>
                    <a:lstStyle/>
                    <a:p>
                      <a:pPr algn="ctr" fontAlgn="ctr"/>
                      <a:r>
                        <a:rPr lang="en-IN" sz="1300" b="1" u="none" strike="noStrike" dirty="0"/>
                        <a:t>S.No.</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Objective</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Unit</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Actual </a:t>
                      </a:r>
                    </a:p>
                    <a:p>
                      <a:pPr algn="ctr" fontAlgn="ctr"/>
                      <a:r>
                        <a:rPr lang="en-IN" sz="1300" b="1" u="none" strike="noStrike" dirty="0"/>
                        <a:t>2016-2017</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Target </a:t>
                      </a:r>
                    </a:p>
                    <a:p>
                      <a:pPr algn="ctr" fontAlgn="ctr"/>
                      <a:r>
                        <a:rPr lang="en-IN" sz="1300" b="1" u="none" strike="noStrike" dirty="0"/>
                        <a:t>2017-18</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Actual </a:t>
                      </a:r>
                    </a:p>
                    <a:p>
                      <a:pPr algn="ctr" fontAlgn="ctr"/>
                      <a:r>
                        <a:rPr lang="en-IN" sz="1300" b="1" u="none" strike="noStrike" dirty="0"/>
                        <a:t>2017-18</a:t>
                      </a:r>
                      <a:endParaRPr lang="en-IN" sz="1300" b="1" i="0" u="none" strike="noStrike" dirty="0">
                        <a:solidFill>
                          <a:srgbClr val="000000"/>
                        </a:solidFill>
                        <a:latin typeface="Arial"/>
                      </a:endParaRPr>
                    </a:p>
                  </a:txBody>
                  <a:tcPr marL="8247" marR="8247" marT="6707" marB="0" anchor="ctr">
                    <a:solidFill>
                      <a:srgbClr val="002060"/>
                    </a:solidFill>
                  </a:tcPr>
                </a:tc>
                <a:tc>
                  <a:txBody>
                    <a:bodyPr/>
                    <a:lstStyle/>
                    <a:p>
                      <a:pPr algn="ctr" fontAlgn="ctr"/>
                      <a:r>
                        <a:rPr lang="en-IN" sz="1300" b="1" u="none" strike="noStrike" dirty="0"/>
                        <a:t>Target </a:t>
                      </a:r>
                    </a:p>
                    <a:p>
                      <a:pPr algn="ctr" fontAlgn="ctr"/>
                      <a:r>
                        <a:rPr lang="en-IN" sz="1300" b="1" u="none" strike="noStrike" dirty="0"/>
                        <a:t>2018-19</a:t>
                      </a:r>
                      <a:endParaRPr lang="en-IN" sz="1300" b="1" i="0" u="none" strike="noStrike" dirty="0">
                        <a:solidFill>
                          <a:srgbClr val="000000"/>
                        </a:solidFill>
                        <a:latin typeface="Arial"/>
                      </a:endParaRPr>
                    </a:p>
                  </a:txBody>
                  <a:tcPr marL="8247" marR="8247" marT="6707" marB="0" anchor="ctr">
                    <a:solidFill>
                      <a:srgbClr val="002060"/>
                    </a:solidFill>
                  </a:tcPr>
                </a:tc>
                <a:extLst>
                  <a:ext uri="{0D108BD9-81ED-4DB2-BD59-A6C34878D82A}">
                    <a16:rowId xmlns:a16="http://schemas.microsoft.com/office/drawing/2014/main" val="3699057914"/>
                  </a:ext>
                </a:extLst>
              </a:tr>
              <a:tr h="598629">
                <a:tc>
                  <a:txBody>
                    <a:bodyPr/>
                    <a:lstStyle/>
                    <a:p>
                      <a:pPr algn="ctr">
                        <a:lnSpc>
                          <a:spcPct val="115000"/>
                        </a:lnSpc>
                        <a:spcAft>
                          <a:spcPts val="0"/>
                        </a:spcAft>
                      </a:pPr>
                      <a:r>
                        <a:rPr lang="en-IN" sz="1100" dirty="0">
                          <a:effectLst/>
                        </a:rPr>
                        <a:t>1</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effectLst/>
                        </a:rPr>
                        <a:t>Overall Avg Turnaround Time (TRT)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Hours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105.60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 </a:t>
                      </a:r>
                    </a:p>
                    <a:p>
                      <a:pPr algn="r">
                        <a:lnSpc>
                          <a:spcPct val="115000"/>
                        </a:lnSpc>
                        <a:spcAft>
                          <a:spcPts val="0"/>
                        </a:spcAft>
                      </a:pPr>
                      <a:r>
                        <a:rPr lang="en-IN" sz="1100" dirty="0">
                          <a:effectLst/>
                        </a:rPr>
                        <a:t>91.20</a:t>
                      </a:r>
                    </a:p>
                    <a:p>
                      <a:pPr algn="r">
                        <a:lnSpc>
                          <a:spcPct val="115000"/>
                        </a:lnSpc>
                        <a:spcAft>
                          <a:spcPts val="0"/>
                        </a:spcAft>
                      </a:pPr>
                      <a:r>
                        <a:rPr lang="en-IN" sz="1100" dirty="0">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60.24    (based on readiness – BERMAN application)</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59.00 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2382962"/>
                  </a:ext>
                </a:extLst>
              </a:tr>
              <a:tr h="510389">
                <a:tc>
                  <a:txBody>
                    <a:bodyPr/>
                    <a:lstStyle/>
                    <a:p>
                      <a:pPr algn="ctr">
                        <a:lnSpc>
                          <a:spcPct val="115000"/>
                        </a:lnSpc>
                        <a:spcAft>
                          <a:spcPts val="0"/>
                        </a:spcAft>
                      </a:pPr>
                      <a:r>
                        <a:rPr lang="en-IN" sz="1100" dirty="0">
                          <a:effectLst/>
                        </a:rPr>
                        <a:t>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effectLst/>
                        </a:rPr>
                        <a:t>Average Ship Berth Day Output (SBDO)</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spcAft>
                          <a:spcPts val="0"/>
                        </a:spcAft>
                      </a:pPr>
                      <a:r>
                        <a:rPr lang="en-IN" sz="1100" dirty="0">
                          <a:effectLst/>
                        </a:rPr>
                        <a:t>Tonnes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r>
                        <a:rPr lang="en-IN" sz="1100" dirty="0">
                          <a:solidFill>
                            <a:schemeClr val="tx1"/>
                          </a:solidFill>
                          <a:effectLst/>
                          <a:latin typeface="Calibri" panose="020F0502020204030204" pitchFamily="34" charset="0"/>
                          <a:cs typeface="Times New Roman" panose="02020603050405020304" pitchFamily="18" charset="0"/>
                        </a:rPr>
                        <a:t>18464</a:t>
                      </a:r>
                    </a:p>
                  </a:txBody>
                  <a:tcPr marL="68580" marR="68580" marT="0" marB="0" anchor="ctr"/>
                </a:tc>
                <a:tc>
                  <a:txBody>
                    <a:bodyPr/>
                    <a:lstStyle/>
                    <a:p>
                      <a:pPr algn="r">
                        <a:lnSpc>
                          <a:spcPct val="115000"/>
                        </a:lnSpc>
                        <a:spcAft>
                          <a:spcPts val="0"/>
                        </a:spcAft>
                      </a:pPr>
                      <a:r>
                        <a:rPr lang="en-IN" sz="1100" dirty="0">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100" dirty="0">
                          <a:effectLst/>
                        </a:rPr>
                        <a:t> 18531</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100" dirty="0">
                          <a:effectLst/>
                        </a:rPr>
                        <a:t> 19000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9476049"/>
                  </a:ext>
                </a:extLst>
              </a:tr>
              <a:tr h="510389">
                <a:tc>
                  <a:txBody>
                    <a:bodyPr/>
                    <a:lstStyle/>
                    <a:p>
                      <a:pPr algn="ctr">
                        <a:lnSpc>
                          <a:spcPct val="115000"/>
                        </a:lnSpc>
                        <a:spcAft>
                          <a:spcPts val="0"/>
                        </a:spcAft>
                      </a:pPr>
                      <a:r>
                        <a:rPr lang="en-IN" sz="1100" dirty="0">
                          <a:effectLst/>
                        </a:rPr>
                        <a:t>3</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effectLst/>
                        </a:rPr>
                        <a:t>Overall Volume of Cargo throughput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MMT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105.44</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106.00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100" dirty="0">
                          <a:effectLst/>
                        </a:rPr>
                        <a:t>110.099</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100" dirty="0">
                          <a:effectLst/>
                        </a:rPr>
                        <a:t>112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6268000"/>
                  </a:ext>
                </a:extLst>
              </a:tr>
              <a:tr h="510389">
                <a:tc>
                  <a:txBody>
                    <a:bodyPr/>
                    <a:lstStyle/>
                    <a:p>
                      <a:pPr algn="ctr">
                        <a:lnSpc>
                          <a:spcPct val="115000"/>
                        </a:lnSpc>
                        <a:spcAft>
                          <a:spcPts val="0"/>
                        </a:spcAft>
                      </a:pPr>
                      <a:r>
                        <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tc>
                <a:tc>
                  <a:txBody>
                    <a:bodyPr/>
                    <a:lstStyle/>
                    <a:p>
                      <a:pPr>
                        <a:lnSpc>
                          <a:spcPct val="115000"/>
                        </a:lnSpc>
                        <a:spcAft>
                          <a:spcPts val="0"/>
                        </a:spcAft>
                      </a:pPr>
                      <a:r>
                        <a:rPr lang="en-IN" sz="1100" dirty="0">
                          <a:effectLst/>
                        </a:rPr>
                        <a:t>Operating Ratio</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47.53</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47.00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45.95</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46.00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5243523"/>
                  </a:ext>
                </a:extLst>
              </a:tr>
              <a:tr h="438261">
                <a:tc>
                  <a:txBody>
                    <a:bodyPr/>
                    <a:lstStyle/>
                    <a:p>
                      <a:pPr algn="ctr">
                        <a:lnSpc>
                          <a:spcPct val="115000"/>
                        </a:lnSpc>
                        <a:spcAft>
                          <a:spcPts val="0"/>
                        </a:spcAft>
                      </a:pPr>
                      <a:r>
                        <a:rPr lang="en-IN" sz="1100" dirty="0">
                          <a:solidFill>
                            <a:schemeClr val="dk1"/>
                          </a:solidFill>
                          <a:effectLst/>
                          <a:latin typeface="+mn-lt"/>
                          <a:ea typeface="+mn-ea"/>
                          <a:cs typeface="+mn-cs"/>
                        </a:rPr>
                        <a:t>5</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effectLst/>
                        </a:rPr>
                        <a:t>Cost Per Tonne Handling</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Rupees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62.48</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62.50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61.58</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60.00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8310856"/>
                  </a:ext>
                </a:extLst>
              </a:tr>
              <a:tr h="510389">
                <a:tc>
                  <a:txBody>
                    <a:bodyPr/>
                    <a:lstStyle/>
                    <a:p>
                      <a:pPr algn="ctr">
                        <a:lnSpc>
                          <a:spcPct val="115000"/>
                        </a:lnSpc>
                        <a:spcAft>
                          <a:spcPts val="0"/>
                        </a:spcAft>
                      </a:pPr>
                      <a:r>
                        <a:rPr lang="en-IN" sz="1100" dirty="0">
                          <a:solidFill>
                            <a:schemeClr val="dk1"/>
                          </a:solidFill>
                          <a:effectLst/>
                          <a:latin typeface="+mn-lt"/>
                          <a:ea typeface="+mn-ea"/>
                          <a:cs typeface="+mn-cs"/>
                        </a:rPr>
                        <a:t>6</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effectLst/>
                        </a:rPr>
                        <a:t>Operating Surplus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effectLst/>
                        </a:rPr>
                        <a:t>Rs.</a:t>
                      </a:r>
                    </a:p>
                    <a:p>
                      <a:pPr algn="ctr">
                        <a:lnSpc>
                          <a:spcPct val="115000"/>
                        </a:lnSpc>
                        <a:spcAft>
                          <a:spcPts val="0"/>
                        </a:spcAft>
                      </a:pPr>
                      <a:r>
                        <a:rPr lang="en-IN" sz="1100" dirty="0">
                          <a:effectLst/>
                        </a:rPr>
                        <a:t>(In Cr)</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698.60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700.00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797.36</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effectLst/>
                        </a:rPr>
                        <a:t>820.00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8013701"/>
                  </a:ext>
                </a:extLst>
              </a:tr>
            </a:tbl>
          </a:graphicData>
        </a:graphic>
      </p:graphicFrame>
      <p:sp>
        <p:nvSpPr>
          <p:cNvPr id="7" name="Right Arrow 6">
            <a:hlinkClick r:id="rId2" action="ppaction://hlinksldjump"/>
          </p:cNvPr>
          <p:cNvSpPr/>
          <p:nvPr/>
        </p:nvSpPr>
        <p:spPr>
          <a:xfrm>
            <a:off x="8033984" y="4811078"/>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fontAlgn="b"/>
            <a:r>
              <a:rPr lang="en-IN" sz="2000" spc="-43" dirty="0">
                <a:solidFill>
                  <a:srgbClr val="002060"/>
                </a:solidFill>
                <a:latin typeface="Tahoma" pitchFamily="34" charset="0"/>
                <a:ea typeface="+mn-ea"/>
                <a:cs typeface="Arial" charset="0"/>
              </a:rPr>
              <a:t>RFD Targets 2018-19 (DPT Kandla)</a:t>
            </a:r>
          </a:p>
          <a:p>
            <a:pPr defTabSz="779526">
              <a:defRPr/>
            </a:pPr>
            <a:endParaRPr lang="en-IN" sz="2000" spc="-43" dirty="0">
              <a:solidFill>
                <a:srgbClr val="002060"/>
              </a:solidFill>
              <a:latin typeface="Tahoma" pitchFamily="34" charset="0"/>
              <a:ea typeface="+mn-ea"/>
              <a:cs typeface="Arial" charset="0"/>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654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idx="4294967295"/>
          </p:nvPr>
        </p:nvSpPr>
        <p:spPr bwMode="auto">
          <a:xfrm>
            <a:off x="1600200" y="215900"/>
            <a:ext cx="7543800" cy="1089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49" tIns="42224" rIns="84449" bIns="42224" numCol="1" rtlCol="0" anchor="t" anchorCtr="0" compatLnSpc="1">
            <a:prstTxWarp prst="textNoShape">
              <a:avLst/>
            </a:prstTxWarp>
            <a:normAutofit/>
          </a:bodyPr>
          <a:lstStyle/>
          <a:p>
            <a:pPr eaLnBrk="1" hangingPunct="1"/>
            <a:r>
              <a:rPr lang="en-IN" sz="2000" b="1" dirty="0"/>
              <a:t/>
            </a:r>
            <a:br>
              <a:rPr lang="en-IN" sz="2000" b="1" dirty="0"/>
            </a:br>
            <a:endParaRPr lang="en-US" sz="1800" dirty="0"/>
          </a:p>
        </p:txBody>
      </p:sp>
      <p:sp>
        <p:nvSpPr>
          <p:cNvPr id="3" name="Slide Number Placeholder 2"/>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43</a:t>
            </a:fld>
            <a:endParaRPr lang="en-IN" dirty="0"/>
          </a:p>
        </p:txBody>
      </p:sp>
      <p:sp>
        <p:nvSpPr>
          <p:cNvPr id="94211" name="AutoShape 2" descr="http://www.moxa.com/Innovation/images/DT-diagram.jpg"/>
          <p:cNvSpPr>
            <a:spLocks noChangeAspect="1" noChangeArrowheads="1"/>
          </p:cNvSpPr>
          <p:nvPr/>
        </p:nvSpPr>
        <p:spPr bwMode="auto">
          <a:xfrm>
            <a:off x="63500" y="396795"/>
            <a:ext cx="304800"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lstStyle/>
          <a:p>
            <a:endParaRPr lang="en-US" dirty="0">
              <a:latin typeface="Calibri" pitchFamily="34" charset="0"/>
            </a:endParaRPr>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77953" tIns="0" rIns="77953" bIns="0"/>
          <a:lstStyle/>
          <a:p>
            <a:pPr algn="just">
              <a:lnSpc>
                <a:spcPct val="150000"/>
              </a:lnSpc>
              <a:defRPr/>
            </a:pPr>
            <a:r>
              <a:rPr lang="en-US" sz="1500" i="1" kern="0" dirty="0">
                <a:solidFill>
                  <a:schemeClr val="tx1">
                    <a:lumMod val="65000"/>
                    <a:lumOff val="35000"/>
                  </a:schemeClr>
                </a:solidFill>
              </a:rPr>
              <a:t>.</a:t>
            </a:r>
          </a:p>
        </p:txBody>
      </p:sp>
      <p:graphicFrame>
        <p:nvGraphicFramePr>
          <p:cNvPr id="2" name="Table 1"/>
          <p:cNvGraphicFramePr>
            <a:graphicFrameLocks noGrp="1"/>
          </p:cNvGraphicFramePr>
          <p:nvPr>
            <p:extLst>
              <p:ext uri="{D42A27DB-BD31-4B8C-83A1-F6EECF244321}">
                <p14:modId xmlns:p14="http://schemas.microsoft.com/office/powerpoint/2010/main" val="402104987"/>
              </p:ext>
            </p:extLst>
          </p:nvPr>
        </p:nvGraphicFramePr>
        <p:xfrm>
          <a:off x="70836" y="536712"/>
          <a:ext cx="8965661" cy="3350338"/>
        </p:xfrm>
        <a:graphic>
          <a:graphicData uri="http://schemas.openxmlformats.org/drawingml/2006/table">
            <a:tbl>
              <a:tblPr firstCol="1" bandRow="1">
                <a:tableStyleId>{5C22544A-7EE6-4342-B048-85BDC9FD1C3A}</a:tableStyleId>
              </a:tblPr>
              <a:tblGrid>
                <a:gridCol w="579187">
                  <a:extLst>
                    <a:ext uri="{9D8B030D-6E8A-4147-A177-3AD203B41FA5}">
                      <a16:colId xmlns:a16="http://schemas.microsoft.com/office/drawing/2014/main" val="758038093"/>
                    </a:ext>
                  </a:extLst>
                </a:gridCol>
                <a:gridCol w="2373142">
                  <a:extLst>
                    <a:ext uri="{9D8B030D-6E8A-4147-A177-3AD203B41FA5}">
                      <a16:colId xmlns:a16="http://schemas.microsoft.com/office/drawing/2014/main" val="1100063590"/>
                    </a:ext>
                  </a:extLst>
                </a:gridCol>
                <a:gridCol w="451911">
                  <a:extLst>
                    <a:ext uri="{9D8B030D-6E8A-4147-A177-3AD203B41FA5}">
                      <a16:colId xmlns:a16="http://schemas.microsoft.com/office/drawing/2014/main" val="2447148253"/>
                    </a:ext>
                  </a:extLst>
                </a:gridCol>
                <a:gridCol w="547069">
                  <a:extLst>
                    <a:ext uri="{9D8B030D-6E8A-4147-A177-3AD203B41FA5}">
                      <a16:colId xmlns:a16="http://schemas.microsoft.com/office/drawing/2014/main" val="3213159540"/>
                    </a:ext>
                  </a:extLst>
                </a:gridCol>
                <a:gridCol w="1094139">
                  <a:extLst>
                    <a:ext uri="{9D8B030D-6E8A-4147-A177-3AD203B41FA5}">
                      <a16:colId xmlns:a16="http://schemas.microsoft.com/office/drawing/2014/main" val="1181265832"/>
                    </a:ext>
                  </a:extLst>
                </a:gridCol>
                <a:gridCol w="937834">
                  <a:extLst>
                    <a:ext uri="{9D8B030D-6E8A-4147-A177-3AD203B41FA5}">
                      <a16:colId xmlns:a16="http://schemas.microsoft.com/office/drawing/2014/main" val="539160062"/>
                    </a:ext>
                  </a:extLst>
                </a:gridCol>
                <a:gridCol w="1812777">
                  <a:extLst>
                    <a:ext uri="{9D8B030D-6E8A-4147-A177-3AD203B41FA5}">
                      <a16:colId xmlns:a16="http://schemas.microsoft.com/office/drawing/2014/main" val="1911263809"/>
                    </a:ext>
                  </a:extLst>
                </a:gridCol>
                <a:gridCol w="1169602">
                  <a:extLst>
                    <a:ext uri="{9D8B030D-6E8A-4147-A177-3AD203B41FA5}">
                      <a16:colId xmlns:a16="http://schemas.microsoft.com/office/drawing/2014/main" val="2509332675"/>
                    </a:ext>
                  </a:extLst>
                </a:gridCol>
              </a:tblGrid>
              <a:tr h="423148">
                <a:tc>
                  <a:txBody>
                    <a:bodyPr/>
                    <a:lstStyle/>
                    <a:p>
                      <a:pPr marL="0" algn="ctr" defTabSz="914400" rtl="0" eaLnBrk="1" fontAlgn="ctr" latinLnBrk="0" hangingPunct="1"/>
                      <a:r>
                        <a:rPr lang="en-IN" sz="1300" b="1" u="none" strike="noStrike" kern="1200" dirty="0">
                          <a:solidFill>
                            <a:schemeClr val="bg1"/>
                          </a:solidFill>
                        </a:rPr>
                        <a:t>S.No.</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gridSpan="2">
                  <a:txBody>
                    <a:bodyPr/>
                    <a:lstStyle/>
                    <a:p>
                      <a:pPr marL="0" algn="ctr" defTabSz="914400" rtl="0" eaLnBrk="1" fontAlgn="ctr" latinLnBrk="0" hangingPunct="1"/>
                      <a:r>
                        <a:rPr lang="en-IN" sz="1300" b="1" u="none" strike="noStrike" kern="1200" dirty="0">
                          <a:solidFill>
                            <a:schemeClr val="bg1"/>
                          </a:solidFill>
                        </a:rPr>
                        <a:t>Objective</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hMerge="1">
                  <a:txBody>
                    <a:bodyPr/>
                    <a:lstStyle/>
                    <a:p>
                      <a:endParaRPr lang="en-IN"/>
                    </a:p>
                  </a:txBody>
                  <a:tcPr/>
                </a:tc>
                <a:tc>
                  <a:txBody>
                    <a:bodyPr/>
                    <a:lstStyle/>
                    <a:p>
                      <a:pPr marL="0" algn="ctr" defTabSz="914400" rtl="0" eaLnBrk="1" fontAlgn="ctr" latinLnBrk="0" hangingPunct="1"/>
                      <a:r>
                        <a:rPr lang="en-IN" sz="1300" b="1" u="none" strike="noStrike" kern="1200" dirty="0">
                          <a:solidFill>
                            <a:schemeClr val="bg1"/>
                          </a:solidFill>
                        </a:rPr>
                        <a:t>Unit</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Actual </a:t>
                      </a:r>
                    </a:p>
                    <a:p>
                      <a:pPr marL="0" algn="ctr" defTabSz="914400" rtl="0" eaLnBrk="1" fontAlgn="ctr" latinLnBrk="0" hangingPunct="1"/>
                      <a:r>
                        <a:rPr lang="en-IN" sz="1300" b="1" u="none" strike="noStrike" kern="1200" dirty="0">
                          <a:solidFill>
                            <a:schemeClr val="bg1"/>
                          </a:solidFill>
                        </a:rPr>
                        <a:t>2016-2017</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Target </a:t>
                      </a:r>
                    </a:p>
                    <a:p>
                      <a:pPr marL="0" algn="ctr" defTabSz="914400" rtl="0" eaLnBrk="1" fontAlgn="ctr" latinLnBrk="0" hangingPunct="1"/>
                      <a:r>
                        <a:rPr lang="en-IN" sz="1300" b="1" u="none" strike="noStrike" kern="1200" dirty="0">
                          <a:solidFill>
                            <a:schemeClr val="bg1"/>
                          </a:solidFill>
                        </a:rPr>
                        <a:t>2017-18</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Actual </a:t>
                      </a:r>
                    </a:p>
                    <a:p>
                      <a:pPr marL="0" algn="ctr" defTabSz="914400" rtl="0" eaLnBrk="1" fontAlgn="ctr" latinLnBrk="0" hangingPunct="1"/>
                      <a:r>
                        <a:rPr lang="en-IN" sz="1300" b="1" u="none" strike="noStrike" kern="1200" dirty="0">
                          <a:solidFill>
                            <a:schemeClr val="bg1"/>
                          </a:solidFill>
                        </a:rPr>
                        <a:t>2017-18</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Target </a:t>
                      </a:r>
                    </a:p>
                    <a:p>
                      <a:pPr marL="0" algn="ctr" defTabSz="914400" rtl="0" eaLnBrk="1" fontAlgn="ctr" latinLnBrk="0" hangingPunct="1"/>
                      <a:r>
                        <a:rPr lang="en-IN" sz="1300" b="1" u="none" strike="noStrike" kern="1200" dirty="0">
                          <a:solidFill>
                            <a:schemeClr val="bg1"/>
                          </a:solidFill>
                        </a:rPr>
                        <a:t>2018-19</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extLst>
                  <a:ext uri="{0D108BD9-81ED-4DB2-BD59-A6C34878D82A}">
                    <a16:rowId xmlns:a16="http://schemas.microsoft.com/office/drawing/2014/main" val="3699057914"/>
                  </a:ext>
                </a:extLst>
              </a:tr>
              <a:tr h="354446">
                <a:tc rowSpan="5">
                  <a:txBody>
                    <a:bodyPr/>
                    <a:lstStyle/>
                    <a:p>
                      <a:pPr algn="ctr">
                        <a:lnSpc>
                          <a:spcPct val="115000"/>
                        </a:lnSpc>
                        <a:spcAft>
                          <a:spcPts val="0"/>
                        </a:spcAft>
                      </a:pPr>
                      <a:r>
                        <a:rPr lang="en-IN" sz="1100" dirty="0">
                          <a:solidFill>
                            <a:schemeClr val="tx1"/>
                          </a:solidFill>
                          <a:effectLst/>
                          <a:latin typeface="+mn-lt"/>
                          <a:ea typeface="+mn-ea"/>
                          <a:cs typeface="+mn-cs"/>
                        </a:rPr>
                        <a:t>7</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9EDF4"/>
                    </a:solidFill>
                  </a:tcPr>
                </a:tc>
                <a:tc gridSpan="4">
                  <a:txBody>
                    <a:bodyPr/>
                    <a:lstStyle/>
                    <a:p>
                      <a:pPr>
                        <a:lnSpc>
                          <a:spcPct val="115000"/>
                        </a:lnSpc>
                        <a:spcAft>
                          <a:spcPts val="0"/>
                        </a:spcAft>
                      </a:pPr>
                      <a:r>
                        <a:rPr lang="en-IN" sz="1100" dirty="0">
                          <a:solidFill>
                            <a:schemeClr val="tx1"/>
                          </a:solidFill>
                          <a:effectLst/>
                        </a:rPr>
                        <a:t>Reduction in Expenditure:</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2382962"/>
                  </a:ext>
                </a:extLst>
              </a:tr>
              <a:tr h="232389">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N" sz="1100" dirty="0">
                          <a:solidFill>
                            <a:schemeClr val="tx1"/>
                          </a:solidFill>
                          <a:effectLst/>
                        </a:rPr>
                        <a:t>CISF</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gridSpan="2">
                  <a:txBody>
                    <a:bodyPr/>
                    <a:lstStyle/>
                    <a:p>
                      <a:pPr algn="ctr">
                        <a:lnSpc>
                          <a:spcPct val="115000"/>
                        </a:lnSpc>
                        <a:spcAft>
                          <a:spcPts val="0"/>
                        </a:spcAft>
                      </a:pPr>
                      <a:r>
                        <a:rPr lang="en-IN" sz="1100" dirty="0">
                          <a:solidFill>
                            <a:schemeClr val="tx1"/>
                          </a:solidFill>
                          <a:effectLst/>
                        </a:rPr>
                        <a:t>%</a:t>
                      </a:r>
                      <a:endParaRPr lang="en-IN"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hMerge="1">
                  <a:txBody>
                    <a:bodyPr/>
                    <a:lstStyle/>
                    <a:p>
                      <a:pPr algn="ctr">
                        <a:lnSpc>
                          <a:spcPct val="115000"/>
                        </a:lnSpc>
                        <a:spcAft>
                          <a:spcPts val="0"/>
                        </a:spcAft>
                      </a:pP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-23.00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6.00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3.82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1.00 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7868547"/>
                  </a:ext>
                </a:extLst>
              </a:tr>
              <a:tr h="386024">
                <a:tc vMerge="1">
                  <a:txBody>
                    <a:bodyPr/>
                    <a:lstStyle/>
                    <a:p>
                      <a:endParaRPr lang="en-IN"/>
                    </a:p>
                  </a:txBody>
                  <a:tcPr/>
                </a:tc>
                <a:tc>
                  <a:txBody>
                    <a:bodyPr/>
                    <a:lstStyle/>
                    <a:p>
                      <a:pPr>
                        <a:lnSpc>
                          <a:spcPct val="115000"/>
                        </a:lnSpc>
                        <a:spcAft>
                          <a:spcPts val="0"/>
                        </a:spcAft>
                      </a:pPr>
                      <a:r>
                        <a:rPr lang="en-IN" sz="1100" dirty="0">
                          <a:solidFill>
                            <a:schemeClr val="tx1"/>
                          </a:solidFill>
                          <a:effectLst/>
                        </a:rPr>
                        <a:t>OTA</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vMerge="1">
                  <a:txBody>
                    <a:bodyPr/>
                    <a:lstStyle/>
                    <a:p>
                      <a:endParaRPr lang="en-IN"/>
                    </a:p>
                  </a:txBody>
                  <a:tcPr/>
                </a:tc>
                <a:tc hMerge="1" vMerge="1">
                  <a:txBody>
                    <a:bodyPr/>
                    <a:lstStyle/>
                    <a:p>
                      <a:endParaRPr lang="en-IN"/>
                    </a:p>
                  </a:txBody>
                  <a:tcPr/>
                </a:tc>
                <a:tc>
                  <a:txBody>
                    <a:bodyPr/>
                    <a:lstStyle/>
                    <a:p>
                      <a:pPr algn="r">
                        <a:lnSpc>
                          <a:spcPct val="115000"/>
                        </a:lnSpc>
                        <a:spcAft>
                          <a:spcPts val="0"/>
                        </a:spcAft>
                      </a:pPr>
                      <a:r>
                        <a:rPr lang="en-IN" sz="1100" dirty="0">
                          <a:solidFill>
                            <a:schemeClr val="tx1"/>
                          </a:solidFill>
                          <a:effectLst/>
                        </a:rPr>
                        <a:t>23.82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6.00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-2.40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1.00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11143">
                <a:tc vMerge="1">
                  <a:txBody>
                    <a:bodyPr/>
                    <a:lstStyle/>
                    <a:p>
                      <a:endParaRPr lang="en-IN"/>
                    </a:p>
                  </a:txBody>
                  <a:tcPr/>
                </a:tc>
                <a:tc>
                  <a:txBody>
                    <a:bodyPr/>
                    <a:lstStyle/>
                    <a:p>
                      <a:pPr>
                        <a:lnSpc>
                          <a:spcPct val="115000"/>
                        </a:lnSpc>
                        <a:spcAft>
                          <a:spcPts val="0"/>
                        </a:spcAft>
                      </a:pPr>
                      <a:r>
                        <a:rPr lang="en-IN" sz="1100" dirty="0">
                          <a:solidFill>
                            <a:schemeClr val="tx1"/>
                          </a:solidFill>
                          <a:effectLst/>
                        </a:rPr>
                        <a:t>Medical Expenses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vMerge="1">
                  <a:txBody>
                    <a:bodyPr/>
                    <a:lstStyle/>
                    <a:p>
                      <a:endParaRPr lang="en-IN"/>
                    </a:p>
                  </a:txBody>
                  <a:tcPr/>
                </a:tc>
                <a:tc hMerge="1" vMerge="1">
                  <a:txBody>
                    <a:bodyPr/>
                    <a:lstStyle/>
                    <a:p>
                      <a:endParaRPr lang="en-IN"/>
                    </a:p>
                  </a:txBody>
                  <a:tcPr/>
                </a:tc>
                <a:tc>
                  <a:txBody>
                    <a:bodyPr/>
                    <a:lstStyle/>
                    <a:p>
                      <a:pPr algn="r">
                        <a:lnSpc>
                          <a:spcPct val="115000"/>
                        </a:lnSpc>
                        <a:spcAft>
                          <a:spcPts val="0"/>
                        </a:spcAft>
                      </a:pPr>
                      <a:r>
                        <a:rPr lang="en-IN" sz="1100" dirty="0">
                          <a:solidFill>
                            <a:schemeClr val="tx1"/>
                          </a:solidFill>
                          <a:effectLst/>
                        </a:rPr>
                        <a:t>-20.24</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4.20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-5.45</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 1.00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06680">
                <a:tc vMerge="1">
                  <a:txBody>
                    <a:bodyPr/>
                    <a:lstStyle/>
                    <a:p>
                      <a:endParaRPr lang="en-IN"/>
                    </a:p>
                  </a:txBody>
                  <a:tcPr/>
                </a:tc>
                <a:tc>
                  <a:txBody>
                    <a:bodyPr/>
                    <a:lstStyle/>
                    <a:p>
                      <a:pPr>
                        <a:lnSpc>
                          <a:spcPct val="115000"/>
                        </a:lnSpc>
                        <a:spcAft>
                          <a:spcPts val="0"/>
                        </a:spcAft>
                      </a:pPr>
                      <a:r>
                        <a:rPr lang="en-IN" sz="1100" dirty="0">
                          <a:solidFill>
                            <a:schemeClr val="tx1"/>
                          </a:solidFill>
                          <a:effectLst/>
                        </a:rPr>
                        <a:t>Any Other Item (Pl. Specify)</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endParaRPr lang="en-IN" sz="1100" dirty="0"/>
                    </a:p>
                  </a:txBody>
                  <a:tcPr marL="68580" marR="68580" marT="0" marB="0" anchor="ctr"/>
                </a:tc>
                <a:tc hMerge="1">
                  <a:txBody>
                    <a:bodyPr/>
                    <a:lstStyle/>
                    <a:p>
                      <a:endParaRPr lang="en-IN" sz="1200" dirty="0">
                        <a:solidFill>
                          <a:schemeClr val="tx1"/>
                        </a:solidFill>
                      </a:endParaRPr>
                    </a:p>
                  </a:txBody>
                  <a:tcPr marL="68580" marR="68580" marT="0" marB="0" anchor="ctr"/>
                </a:tc>
                <a:tc>
                  <a:txBody>
                    <a:bodyPr/>
                    <a:lstStyle/>
                    <a:p>
                      <a:pPr algn="ctr"/>
                      <a:r>
                        <a:rPr lang="en-IN" sz="1100" dirty="0">
                          <a:solidFill>
                            <a:schemeClr val="tx1"/>
                          </a:solidFill>
                        </a:rPr>
                        <a:t>--</a:t>
                      </a:r>
                    </a:p>
                  </a:txBody>
                  <a:tcPr marL="68580" marR="68580" marT="0" marB="0" anchor="ctr"/>
                </a:tc>
                <a:tc>
                  <a:txBody>
                    <a:bodyPr/>
                    <a:lstStyle/>
                    <a:p>
                      <a:pPr algn="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48583">
                <a:tc rowSpan="3">
                  <a:txBody>
                    <a:bodyPr/>
                    <a:lstStyle/>
                    <a:p>
                      <a:pPr algn="ctr">
                        <a:lnSpc>
                          <a:spcPct val="115000"/>
                        </a:lnSpc>
                        <a:spcAft>
                          <a:spcPts val="0"/>
                        </a:spcAft>
                      </a:pPr>
                      <a:r>
                        <a:rPr lang="en-IN" sz="1100" dirty="0">
                          <a:solidFill>
                            <a:schemeClr val="tx1"/>
                          </a:solidFill>
                          <a:effectLst/>
                          <a:latin typeface="+mn-lt"/>
                          <a:ea typeface="+mn-ea"/>
                          <a:cs typeface="+mn-cs"/>
                        </a:rPr>
                        <a:t>8</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9EDF4"/>
                    </a:solidFill>
                  </a:tcPr>
                </a:tc>
                <a:tc rowSpan="3">
                  <a:txBody>
                    <a:bodyPr/>
                    <a:lstStyle/>
                    <a:p>
                      <a:pPr>
                        <a:lnSpc>
                          <a:spcPct val="115000"/>
                        </a:lnSpc>
                        <a:spcAft>
                          <a:spcPts val="0"/>
                        </a:spcAft>
                      </a:pPr>
                      <a:r>
                        <a:rPr lang="en-IN" sz="1100" dirty="0">
                          <a:solidFill>
                            <a:schemeClr val="tx1"/>
                          </a:solidFill>
                          <a:effectLst/>
                        </a:rPr>
                        <a:t>Award of Projects </a:t>
                      </a:r>
                    </a:p>
                    <a:p>
                      <a:pPr>
                        <a:lnSpc>
                          <a:spcPct val="115000"/>
                        </a:lnSpc>
                        <a:spcAft>
                          <a:spcPts val="0"/>
                        </a:spcAft>
                      </a:pPr>
                      <a:r>
                        <a:rPr lang="en-IN" sz="1100" dirty="0">
                          <a:solidFill>
                            <a:schemeClr val="tx1"/>
                          </a:solidFill>
                          <a:effectLst/>
                        </a:rPr>
                        <a:t>(Details in</a:t>
                      </a:r>
                      <a:r>
                        <a:rPr lang="en-IN" sz="1100" baseline="0" dirty="0">
                          <a:solidFill>
                            <a:schemeClr val="tx1"/>
                          </a:solidFill>
                          <a:effectLst/>
                        </a:rPr>
                        <a:t> separate slide</a:t>
                      </a: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en-IN" sz="1100" dirty="0">
                          <a:solidFill>
                            <a:schemeClr val="tx1"/>
                          </a:solidFill>
                          <a:effectLst/>
                        </a:rPr>
                        <a:t>Nos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1</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3 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8975912"/>
                  </a:ext>
                </a:extLst>
              </a:tr>
              <a:tr h="464777">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15000"/>
                        </a:lnSpc>
                        <a:spcAft>
                          <a:spcPts val="0"/>
                        </a:spcAft>
                      </a:pPr>
                      <a:r>
                        <a:rPr lang="en-IN" sz="1100" dirty="0">
                          <a:solidFill>
                            <a:schemeClr val="tx1"/>
                          </a:solidFill>
                          <a:effectLst/>
                        </a:rPr>
                        <a:t>Investment </a:t>
                      </a:r>
                      <a:br>
                        <a:rPr lang="en-IN" sz="1100" dirty="0">
                          <a:solidFill>
                            <a:schemeClr val="tx1"/>
                          </a:solidFill>
                          <a:effectLst/>
                        </a:rPr>
                      </a:br>
                      <a:r>
                        <a:rPr lang="en-IN" sz="1100" dirty="0">
                          <a:solidFill>
                            <a:schemeClr val="tx1"/>
                          </a:solidFill>
                          <a:effectLst/>
                        </a:rPr>
                        <a:t>(Rs. in Cr)</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350.00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200.00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490.37</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9476049"/>
                  </a:ext>
                </a:extLst>
              </a:tr>
              <a:tr h="423148">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15000"/>
                        </a:lnSpc>
                        <a:spcAft>
                          <a:spcPts val="0"/>
                        </a:spcAft>
                      </a:pPr>
                      <a:r>
                        <a:rPr lang="en-IN" sz="1100" dirty="0">
                          <a:solidFill>
                            <a:schemeClr val="tx1"/>
                          </a:solidFill>
                          <a:effectLst/>
                        </a:rPr>
                        <a:t>Capacity </a:t>
                      </a:r>
                      <a:br>
                        <a:rPr lang="en-IN" sz="1100" dirty="0">
                          <a:solidFill>
                            <a:schemeClr val="tx1"/>
                          </a:solidFill>
                          <a:effectLst/>
                        </a:rPr>
                      </a:br>
                      <a:r>
                        <a:rPr lang="en-IN" sz="1100" dirty="0">
                          <a:solidFill>
                            <a:schemeClr val="tx1"/>
                          </a:solidFill>
                          <a:effectLst/>
                        </a:rPr>
                        <a:t>(MMTPA)</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3.50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IN" sz="1100" dirty="0">
                          <a:solidFill>
                            <a:schemeClr val="tx1"/>
                          </a:solidFill>
                          <a:effectLst/>
                        </a:rPr>
                        <a:t>8.00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6268000"/>
                  </a:ext>
                </a:extLst>
              </a:tr>
            </a:tbl>
          </a:graphicData>
        </a:graphic>
      </p:graphicFrame>
      <p:sp>
        <p:nvSpPr>
          <p:cNvPr id="7" name="Right Arrow 6">
            <a:hlinkClick r:id="rId2"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fontAlgn="b"/>
            <a:r>
              <a:rPr lang="en-IN" sz="2000" spc="-43" dirty="0">
                <a:solidFill>
                  <a:srgbClr val="002060"/>
                </a:solidFill>
                <a:latin typeface="Tahoma" pitchFamily="34" charset="0"/>
                <a:ea typeface="+mn-ea"/>
                <a:cs typeface="Arial" charset="0"/>
              </a:rPr>
              <a:t>RFD Targets 2018-19 (DPT Kandla)</a:t>
            </a:r>
          </a:p>
          <a:p>
            <a:pPr defTabSz="779526">
              <a:defRPr/>
            </a:pPr>
            <a:endParaRPr lang="en-IN" sz="2000" spc="-43" dirty="0">
              <a:solidFill>
                <a:srgbClr val="002060"/>
              </a:solidFill>
              <a:latin typeface="Tahoma" pitchFamily="34" charset="0"/>
              <a:ea typeface="+mn-ea"/>
              <a:cs typeface="Arial" charset="0"/>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20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idx="4294967295"/>
          </p:nvPr>
        </p:nvSpPr>
        <p:spPr bwMode="auto">
          <a:xfrm>
            <a:off x="1600200" y="215900"/>
            <a:ext cx="7543800" cy="1089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49" tIns="42224" rIns="84449" bIns="42224" numCol="1" rtlCol="0" anchor="t" anchorCtr="0" compatLnSpc="1">
            <a:prstTxWarp prst="textNoShape">
              <a:avLst/>
            </a:prstTxWarp>
            <a:normAutofit/>
          </a:bodyPr>
          <a:lstStyle/>
          <a:p>
            <a:pPr eaLnBrk="1" hangingPunct="1"/>
            <a:r>
              <a:rPr lang="en-IN" sz="2000" b="1" dirty="0"/>
              <a:t/>
            </a:r>
            <a:br>
              <a:rPr lang="en-IN" sz="2000" b="1" dirty="0"/>
            </a:br>
            <a:endParaRPr lang="en-US" sz="1800" dirty="0"/>
          </a:p>
        </p:txBody>
      </p:sp>
      <p:sp>
        <p:nvSpPr>
          <p:cNvPr id="3" name="Slide Number Placeholder 2"/>
          <p:cNvSpPr>
            <a:spLocks noGrp="1"/>
          </p:cNvSpPr>
          <p:nvPr>
            <p:ph type="sldNum" sz="quarter" idx="4294967295"/>
          </p:nvPr>
        </p:nvSpPr>
        <p:spPr>
          <a:xfrm>
            <a:off x="8686800" y="4465638"/>
            <a:ext cx="457200" cy="177800"/>
          </a:xfrm>
        </p:spPr>
        <p:txBody>
          <a:bodyPr/>
          <a:lstStyle/>
          <a:p>
            <a:fld id="{1E769937-25EF-4E4C-BD5F-725263E6A269}" type="slidenum">
              <a:rPr lang="en-US" smtClean="0"/>
              <a:pPr/>
              <a:t>44</a:t>
            </a:fld>
            <a:endParaRPr lang="en-US" dirty="0"/>
          </a:p>
        </p:txBody>
      </p:sp>
      <p:sp>
        <p:nvSpPr>
          <p:cNvPr id="94211" name="AutoShape 2" descr="http://www.moxa.com/Innovation/images/DT-diagram.jpg"/>
          <p:cNvSpPr>
            <a:spLocks noChangeAspect="1" noChangeArrowheads="1"/>
          </p:cNvSpPr>
          <p:nvPr/>
        </p:nvSpPr>
        <p:spPr bwMode="auto">
          <a:xfrm>
            <a:off x="63500" y="396795"/>
            <a:ext cx="304800"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lstStyle/>
          <a:p>
            <a:endParaRPr lang="en-US" dirty="0">
              <a:latin typeface="Calibri" pitchFamily="34" charset="0"/>
            </a:endParaRPr>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77953" tIns="0" rIns="77953" bIns="0"/>
          <a:lstStyle/>
          <a:p>
            <a:pPr algn="just">
              <a:lnSpc>
                <a:spcPct val="150000"/>
              </a:lnSpc>
              <a:defRPr/>
            </a:pPr>
            <a:r>
              <a:rPr lang="en-US" sz="1500" i="1" kern="0" dirty="0">
                <a:solidFill>
                  <a:schemeClr val="tx1">
                    <a:lumMod val="65000"/>
                    <a:lumOff val="35000"/>
                  </a:schemeClr>
                </a:solidFill>
              </a:rPr>
              <a:t>.</a:t>
            </a:r>
          </a:p>
        </p:txBody>
      </p:sp>
      <p:graphicFrame>
        <p:nvGraphicFramePr>
          <p:cNvPr id="2" name="Table 1"/>
          <p:cNvGraphicFramePr>
            <a:graphicFrameLocks noGrp="1"/>
          </p:cNvGraphicFramePr>
          <p:nvPr>
            <p:extLst>
              <p:ext uri="{D42A27DB-BD31-4B8C-83A1-F6EECF244321}">
                <p14:modId xmlns:p14="http://schemas.microsoft.com/office/powerpoint/2010/main" val="1299490287"/>
              </p:ext>
            </p:extLst>
          </p:nvPr>
        </p:nvGraphicFramePr>
        <p:xfrm>
          <a:off x="77143" y="515110"/>
          <a:ext cx="8923246" cy="3994496"/>
        </p:xfrm>
        <a:graphic>
          <a:graphicData uri="http://schemas.openxmlformats.org/drawingml/2006/table">
            <a:tbl>
              <a:tblPr firstRow="1" bandRow="1">
                <a:tableStyleId>{5C22544A-7EE6-4342-B048-85BDC9FD1C3A}</a:tableStyleId>
              </a:tblPr>
              <a:tblGrid>
                <a:gridCol w="506722">
                  <a:extLst>
                    <a:ext uri="{9D8B030D-6E8A-4147-A177-3AD203B41FA5}">
                      <a16:colId xmlns:a16="http://schemas.microsoft.com/office/drawing/2014/main" val="758038093"/>
                    </a:ext>
                  </a:extLst>
                </a:gridCol>
                <a:gridCol w="2152036">
                  <a:extLst>
                    <a:ext uri="{9D8B030D-6E8A-4147-A177-3AD203B41FA5}">
                      <a16:colId xmlns:a16="http://schemas.microsoft.com/office/drawing/2014/main" val="1100063590"/>
                    </a:ext>
                  </a:extLst>
                </a:gridCol>
                <a:gridCol w="1115822">
                  <a:extLst>
                    <a:ext uri="{9D8B030D-6E8A-4147-A177-3AD203B41FA5}">
                      <a16:colId xmlns:a16="http://schemas.microsoft.com/office/drawing/2014/main" val="3213159540"/>
                    </a:ext>
                  </a:extLst>
                </a:gridCol>
                <a:gridCol w="1100410">
                  <a:extLst>
                    <a:ext uri="{9D8B030D-6E8A-4147-A177-3AD203B41FA5}">
                      <a16:colId xmlns:a16="http://schemas.microsoft.com/office/drawing/2014/main" val="1181265832"/>
                    </a:ext>
                  </a:extLst>
                </a:gridCol>
                <a:gridCol w="954212">
                  <a:extLst>
                    <a:ext uri="{9D8B030D-6E8A-4147-A177-3AD203B41FA5}">
                      <a16:colId xmlns:a16="http://schemas.microsoft.com/office/drawing/2014/main" val="539160062"/>
                    </a:ext>
                  </a:extLst>
                </a:gridCol>
                <a:gridCol w="1844434">
                  <a:extLst>
                    <a:ext uri="{9D8B030D-6E8A-4147-A177-3AD203B41FA5}">
                      <a16:colId xmlns:a16="http://schemas.microsoft.com/office/drawing/2014/main" val="1911263809"/>
                    </a:ext>
                  </a:extLst>
                </a:gridCol>
                <a:gridCol w="1249610">
                  <a:extLst>
                    <a:ext uri="{9D8B030D-6E8A-4147-A177-3AD203B41FA5}">
                      <a16:colId xmlns:a16="http://schemas.microsoft.com/office/drawing/2014/main" val="2509332675"/>
                    </a:ext>
                  </a:extLst>
                </a:gridCol>
              </a:tblGrid>
              <a:tr h="403314">
                <a:tc>
                  <a:txBody>
                    <a:bodyPr/>
                    <a:lstStyle/>
                    <a:p>
                      <a:pPr algn="ctr" fontAlgn="ctr"/>
                      <a:r>
                        <a:rPr lang="en-IN" sz="1300" b="1" u="none" strike="noStrike" kern="1200" dirty="0"/>
                        <a:t>S.No.</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Objective</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Unit</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Actual </a:t>
                      </a:r>
                    </a:p>
                    <a:p>
                      <a:pPr algn="ctr" fontAlgn="ctr"/>
                      <a:r>
                        <a:rPr lang="en-IN" sz="1300" b="1" u="none" strike="noStrike" kern="1200" dirty="0"/>
                        <a:t>2016-2017</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Target </a:t>
                      </a:r>
                    </a:p>
                    <a:p>
                      <a:pPr algn="ctr" fontAlgn="ctr"/>
                      <a:r>
                        <a:rPr lang="en-IN" sz="1300" b="1" u="none" strike="noStrike" kern="1200" dirty="0"/>
                        <a:t>2017-18</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Actual </a:t>
                      </a:r>
                    </a:p>
                    <a:p>
                      <a:pPr algn="ctr" fontAlgn="ctr"/>
                      <a:r>
                        <a:rPr lang="en-IN" sz="1300" b="1" u="none" strike="noStrike" kern="1200" dirty="0"/>
                        <a:t>2017-18</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tc>
                  <a:txBody>
                    <a:bodyPr/>
                    <a:lstStyle/>
                    <a:p>
                      <a:pPr algn="ctr" fontAlgn="ctr"/>
                      <a:r>
                        <a:rPr lang="en-IN" sz="1300" b="1" u="none" strike="noStrike" kern="1200" dirty="0"/>
                        <a:t>Target </a:t>
                      </a:r>
                    </a:p>
                    <a:p>
                      <a:pPr algn="ctr" fontAlgn="ctr"/>
                      <a:r>
                        <a:rPr lang="en-IN" sz="1300" b="1" u="none" strike="noStrike" kern="1200" dirty="0"/>
                        <a:t>2018-19</a:t>
                      </a:r>
                      <a:endParaRPr lang="en-IN" sz="1300" b="1" u="none" strike="noStrike" kern="1200" dirty="0">
                        <a:solidFill>
                          <a:schemeClr val="tx1"/>
                        </a:solidFill>
                        <a:latin typeface="+mn-lt"/>
                        <a:ea typeface="+mn-ea"/>
                        <a:cs typeface="+mn-cs"/>
                      </a:endParaRPr>
                    </a:p>
                  </a:txBody>
                  <a:tcPr marL="8247" marR="8247" marT="6707" marB="0" anchor="ctr">
                    <a:solidFill>
                      <a:srgbClr val="002060"/>
                    </a:solidFill>
                  </a:tcPr>
                </a:tc>
                <a:extLst>
                  <a:ext uri="{0D108BD9-81ED-4DB2-BD59-A6C34878D82A}">
                    <a16:rowId xmlns:a16="http://schemas.microsoft.com/office/drawing/2014/main" val="3699057914"/>
                  </a:ext>
                </a:extLst>
              </a:tr>
              <a:tr h="213002">
                <a:tc rowSpan="3">
                  <a:txBody>
                    <a:bodyPr/>
                    <a:lstStyle/>
                    <a:p>
                      <a:pPr algn="ctr">
                        <a:lnSpc>
                          <a:spcPct val="115000"/>
                        </a:lnSpc>
                        <a:spcAft>
                          <a:spcPts val="0"/>
                        </a:spcAft>
                      </a:pPr>
                      <a:r>
                        <a:rPr lang="en-IN" sz="1100" dirty="0">
                          <a:solidFill>
                            <a:schemeClr val="tx1"/>
                          </a:solidFill>
                          <a:effectLst/>
                          <a:latin typeface="+mn-lt"/>
                          <a:ea typeface="+mn-ea"/>
                          <a:cs typeface="+mn-cs"/>
                        </a:rPr>
                        <a:t>9</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nSpc>
                          <a:spcPct val="115000"/>
                        </a:lnSpc>
                        <a:spcAft>
                          <a:spcPts val="0"/>
                        </a:spcAft>
                      </a:pPr>
                      <a:r>
                        <a:rPr lang="en-IN" sz="1100" dirty="0">
                          <a:solidFill>
                            <a:schemeClr val="tx1"/>
                          </a:solidFill>
                          <a:effectLst/>
                        </a:rPr>
                        <a:t>Completion of Projects </a:t>
                      </a:r>
                    </a:p>
                    <a:p>
                      <a:pPr>
                        <a:lnSpc>
                          <a:spcPct val="115000"/>
                        </a:lnSpc>
                        <a:spcAft>
                          <a:spcPts val="0"/>
                        </a:spcAft>
                      </a:pPr>
                      <a:r>
                        <a:rPr lang="en-IN" sz="1100" dirty="0">
                          <a:solidFill>
                            <a:schemeClr val="tx1"/>
                          </a:solidFill>
                          <a:effectLst/>
                        </a:rPr>
                        <a:t>(Details in separate slide)</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kern="1200" dirty="0">
                          <a:solidFill>
                            <a:schemeClr val="tx1"/>
                          </a:solidFill>
                          <a:effectLst/>
                          <a:latin typeface="+mn-lt"/>
                          <a:ea typeface="+mn-ea"/>
                          <a:cs typeface="+mn-cs"/>
                        </a:rPr>
                        <a:t>Nos</a:t>
                      </a:r>
                    </a:p>
                  </a:txBody>
                  <a:tcPr marL="68580" marR="68580" marT="0" marB="0" anchor="ctr"/>
                </a:tc>
                <a:tc>
                  <a:txBody>
                    <a:bodyPr/>
                    <a:lstStyle/>
                    <a:p>
                      <a:pPr algn="ctr">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algn="ctr">
                        <a:lnSpc>
                          <a:spcPct val="115000"/>
                        </a:lnSpc>
                        <a:spcAft>
                          <a:spcPts val="0"/>
                        </a:spcAft>
                      </a:pPr>
                      <a:r>
                        <a:rPr lang="en-IN" sz="1100" kern="1200" dirty="0">
                          <a:solidFill>
                            <a:schemeClr val="tx1"/>
                          </a:solidFill>
                          <a:effectLst/>
                          <a:latin typeface="+mn-lt"/>
                          <a:ea typeface="+mn-ea"/>
                          <a:cs typeface="+mn-cs"/>
                        </a:rPr>
                        <a:t>2</a:t>
                      </a:r>
                    </a:p>
                  </a:txBody>
                  <a:tcPr marL="68580" marR="68580" marT="0" marB="0" anchor="ctr"/>
                </a:tc>
                <a:tc>
                  <a:txBody>
                    <a:bodyPr/>
                    <a:lstStyle/>
                    <a:p>
                      <a:pPr algn="ctr">
                        <a:lnSpc>
                          <a:spcPct val="115000"/>
                        </a:lnSpc>
                        <a:spcAft>
                          <a:spcPts val="0"/>
                        </a:spcAft>
                      </a:pPr>
                      <a:r>
                        <a:rPr lang="en-IN" sz="1100" kern="1200" dirty="0">
                          <a:solidFill>
                            <a:schemeClr val="tx1"/>
                          </a:solidFill>
                          <a:effectLst/>
                          <a:latin typeface="+mn-lt"/>
                          <a:ea typeface="+mn-ea"/>
                          <a:cs typeface="+mn-cs"/>
                        </a:rPr>
                        <a:t>1</a:t>
                      </a:r>
                    </a:p>
                  </a:txBody>
                  <a:tcPr marL="68580" marR="68580" marT="0" marB="0" anchor="ctr"/>
                </a:tc>
                <a:tc>
                  <a:txBody>
                    <a:bodyPr/>
                    <a:lstStyle/>
                    <a:p>
                      <a:pPr algn="ctr">
                        <a:lnSpc>
                          <a:spcPct val="115000"/>
                        </a:lnSpc>
                        <a:spcAft>
                          <a:spcPts val="0"/>
                        </a:spcAft>
                      </a:pPr>
                      <a:r>
                        <a:rPr lang="en-IN" sz="1100" kern="1200" dirty="0">
                          <a:solidFill>
                            <a:schemeClr val="tx1"/>
                          </a:solidFill>
                          <a:effectLst/>
                          <a:latin typeface="+mn-lt"/>
                          <a:ea typeface="+mn-ea"/>
                          <a:cs typeface="+mn-cs"/>
                        </a:rPr>
                        <a:t>5</a:t>
                      </a:r>
                    </a:p>
                  </a:txBody>
                  <a:tcPr marL="68580" marR="68580" marT="0" marB="0" anchor="ctr"/>
                </a:tc>
                <a:extLst>
                  <a:ext uri="{0D108BD9-81ED-4DB2-BD59-A6C34878D82A}">
                    <a16:rowId xmlns:a16="http://schemas.microsoft.com/office/drawing/2014/main" val="3252382962"/>
                  </a:ext>
                </a:extLst>
              </a:tr>
              <a:tr h="399086">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IN" sz="1100" dirty="0">
                          <a:solidFill>
                            <a:schemeClr val="tx1"/>
                          </a:solidFill>
                          <a:effectLst/>
                        </a:rPr>
                        <a:t>Investment </a:t>
                      </a:r>
                      <a:br>
                        <a:rPr lang="en-IN" sz="1100" dirty="0">
                          <a:solidFill>
                            <a:schemeClr val="tx1"/>
                          </a:solidFill>
                          <a:effectLst/>
                        </a:rPr>
                      </a:br>
                      <a:r>
                        <a:rPr lang="en-IN" sz="1100" dirty="0">
                          <a:solidFill>
                            <a:schemeClr val="tx1"/>
                          </a:solidFill>
                          <a:effectLst/>
                        </a:rPr>
                        <a:t>(Rs. in Cr)</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215.18</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122.03</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474.19</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29545"/>
                  </a:ext>
                </a:extLst>
              </a:tr>
              <a:tr h="399086">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IN" sz="1100" dirty="0">
                          <a:solidFill>
                            <a:schemeClr val="tx1"/>
                          </a:solidFill>
                          <a:effectLst/>
                        </a:rPr>
                        <a:t>Capacity </a:t>
                      </a:r>
                      <a:br>
                        <a:rPr lang="en-IN" sz="1100" dirty="0">
                          <a:solidFill>
                            <a:schemeClr val="tx1"/>
                          </a:solidFill>
                          <a:effectLst/>
                        </a:rPr>
                      </a:br>
                      <a:r>
                        <a:rPr lang="en-IN" sz="1100" dirty="0">
                          <a:solidFill>
                            <a:schemeClr val="tx1"/>
                          </a:solidFill>
                          <a:effectLst/>
                        </a:rPr>
                        <a:t>(MMTPA)</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4.90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1.40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4.90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0644994"/>
                  </a:ext>
                </a:extLst>
              </a:tr>
              <a:tr h="986750">
                <a:tc rowSpan="2">
                  <a:txBody>
                    <a:bodyPr/>
                    <a:lstStyle/>
                    <a:p>
                      <a:pPr algn="ctr">
                        <a:lnSpc>
                          <a:spcPct val="115000"/>
                        </a:lnSpc>
                        <a:spcAft>
                          <a:spcPts val="0"/>
                        </a:spcAft>
                      </a:pPr>
                      <a:r>
                        <a:rPr lang="en-IN" sz="1100" dirty="0">
                          <a:solidFill>
                            <a:schemeClr val="tx1"/>
                          </a:solidFill>
                          <a:effectLst/>
                          <a:latin typeface="+mn-lt"/>
                          <a:ea typeface="+mn-ea"/>
                          <a:cs typeface="+mn-cs"/>
                        </a:rPr>
                        <a:t>10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IN" sz="1100" dirty="0">
                          <a:solidFill>
                            <a:schemeClr val="tx1"/>
                          </a:solidFill>
                          <a:effectLst/>
                        </a:rPr>
                        <a:t>Berth Productivity </a:t>
                      </a:r>
                    </a:p>
                    <a:p>
                      <a:pPr>
                        <a:lnSpc>
                          <a:spcPct val="115000"/>
                        </a:lnSpc>
                        <a:spcAft>
                          <a:spcPts val="0"/>
                        </a:spcAft>
                      </a:pPr>
                      <a:r>
                        <a:rPr lang="en-IN" sz="1100" dirty="0">
                          <a:solidFill>
                            <a:schemeClr val="tx1"/>
                          </a:solidFill>
                          <a:effectLst/>
                        </a:rPr>
                        <a:t>Crane productivity (Container Handling) Average No. of Moves per crane hour</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IN" sz="1100" dirty="0">
                          <a:solidFill>
                            <a:schemeClr val="tx1"/>
                          </a:solidFill>
                          <a:effectLst/>
                        </a:rPr>
                        <a:t>No. of Moves per hour</a:t>
                      </a:r>
                    </a:p>
                    <a:p>
                      <a:pPr algn="ctr">
                        <a:lnSpc>
                          <a:spcPct val="115000"/>
                        </a:lnSpc>
                        <a:spcAft>
                          <a:spcPts val="0"/>
                        </a:spcAft>
                      </a:pP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25.27</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25 </a:t>
                      </a:r>
                    </a:p>
                    <a:p>
                      <a:pPr algn="ctr">
                        <a:lnSpc>
                          <a:spcPct val="115000"/>
                        </a:lnSpc>
                        <a:spcAft>
                          <a:spcPts val="0"/>
                        </a:spcAft>
                      </a:pPr>
                      <a:r>
                        <a:rPr lang="en-IN" sz="1100" dirty="0">
                          <a:solidFill>
                            <a:schemeClr val="tx1"/>
                          </a:solidFill>
                          <a:effectLst/>
                        </a:rPr>
                        <a:t>(as per CA)</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p>
                    <a:p>
                      <a:pPr algn="ctr">
                        <a:lnSpc>
                          <a:spcPct val="115000"/>
                        </a:lnSpc>
                        <a:spcAft>
                          <a:spcPts val="0"/>
                        </a:spcAft>
                      </a:pPr>
                      <a:r>
                        <a:rPr lang="en-IN" sz="1100" dirty="0">
                          <a:solidFill>
                            <a:schemeClr val="tx1"/>
                          </a:solidFill>
                          <a:effectLst/>
                        </a:rPr>
                        <a:t>29.28</a:t>
                      </a:r>
                    </a:p>
                    <a:p>
                      <a:pPr algn="ctr">
                        <a:lnSpc>
                          <a:spcPct val="115000"/>
                        </a:lnSpc>
                        <a:spcAft>
                          <a:spcPts val="0"/>
                        </a:spcAft>
                      </a:pP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25 </a:t>
                      </a:r>
                    </a:p>
                    <a:p>
                      <a:pPr algn="ctr">
                        <a:lnSpc>
                          <a:spcPct val="115000"/>
                        </a:lnSpc>
                        <a:spcAft>
                          <a:spcPts val="0"/>
                        </a:spcAft>
                      </a:pPr>
                      <a:r>
                        <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 per CA)</a:t>
                      </a:r>
                    </a:p>
                  </a:txBody>
                  <a:tcPr marL="68580" marR="68580" marT="0" marB="0" anchor="ctr"/>
                </a:tc>
                <a:extLst>
                  <a:ext uri="{0D108BD9-81ED-4DB2-BD59-A6C34878D82A}">
                    <a16:rowId xmlns:a16="http://schemas.microsoft.com/office/drawing/2014/main" val="1695419531"/>
                  </a:ext>
                </a:extLst>
              </a:tr>
              <a:tr h="224347">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N" sz="1100" dirty="0">
                          <a:solidFill>
                            <a:schemeClr val="tx1"/>
                          </a:solidFill>
                          <a:effectLst/>
                        </a:rPr>
                        <a:t>Discharge rate (Edible</a:t>
                      </a:r>
                      <a:r>
                        <a:rPr lang="en-IN" sz="1100" baseline="0" dirty="0">
                          <a:solidFill>
                            <a:schemeClr val="tx1"/>
                          </a:solidFill>
                          <a:effectLst/>
                        </a:rPr>
                        <a:t> Oil and chemicals)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MT per hour</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416</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400</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403</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425</a:t>
                      </a:r>
                    </a:p>
                    <a:p>
                      <a:pPr algn="ctr">
                        <a:lnSpc>
                          <a:spcPct val="115000"/>
                        </a:lnSpc>
                        <a:spcAft>
                          <a:spcPts val="0"/>
                        </a:spcAft>
                      </a:pPr>
                      <a:r>
                        <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a:t>
                      </a:r>
                      <a:r>
                        <a:rPr lang="en-IN" sz="11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per RFD)</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9476049"/>
                  </a:ext>
                </a:extLst>
              </a:tr>
              <a:tr h="204757">
                <a:tc rowSpan="4">
                  <a:txBody>
                    <a:bodyPr/>
                    <a:lstStyle/>
                    <a:p>
                      <a:pPr>
                        <a:lnSpc>
                          <a:spcPct val="115000"/>
                        </a:lnSpc>
                        <a:spcAft>
                          <a:spcPts val="0"/>
                        </a:spcAft>
                      </a:pPr>
                      <a:r>
                        <a:rPr lang="en-IN" sz="1100" dirty="0">
                          <a:solidFill>
                            <a:schemeClr val="tx1"/>
                          </a:solidFill>
                          <a:effectLst/>
                        </a:rPr>
                        <a:t>11</a:t>
                      </a:r>
                    </a:p>
                    <a:p>
                      <a:pPr>
                        <a:lnSpc>
                          <a:spcPct val="115000"/>
                        </a:lnSpc>
                        <a:spcAft>
                          <a:spcPts val="0"/>
                        </a:spcAft>
                      </a:pP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n-IN" sz="1100" dirty="0">
                          <a:solidFill>
                            <a:schemeClr val="tx1"/>
                          </a:solidFill>
                          <a:effectLst/>
                        </a:rPr>
                        <a:t>Leasing of Lands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6268000"/>
                  </a:ext>
                </a:extLst>
              </a:tr>
              <a:tr h="204757">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N" sz="1100" dirty="0">
                          <a:solidFill>
                            <a:schemeClr val="tx1"/>
                          </a:solidFill>
                          <a:effectLst/>
                        </a:rPr>
                        <a:t>Renewal of expired leases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Nos.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05</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5243523"/>
                  </a:ext>
                </a:extLst>
              </a:tr>
              <a:tr h="399086">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N" sz="1100" dirty="0">
                          <a:solidFill>
                            <a:schemeClr val="tx1"/>
                          </a:solidFill>
                          <a:effectLst/>
                        </a:rPr>
                        <a:t>Tender-cum-auction of expired leases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Nos.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32</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8310856"/>
                  </a:ext>
                </a:extLst>
              </a:tr>
              <a:tr h="399086">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N" sz="1100" dirty="0">
                          <a:solidFill>
                            <a:schemeClr val="tx1"/>
                          </a:solidFill>
                          <a:effectLst/>
                        </a:rPr>
                        <a:t>Utilization of vacant land/plots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Nos</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1100" dirty="0">
                          <a:solidFill>
                            <a:schemeClr val="tx1"/>
                          </a:solidFill>
                          <a:effectLst/>
                        </a:rPr>
                        <a:t> 16</a:t>
                      </a:r>
                      <a:endParaRPr lang="en-IN"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8013701"/>
                  </a:ext>
                </a:extLst>
              </a:tr>
            </a:tbl>
          </a:graphicData>
        </a:graphic>
      </p:graphicFrame>
      <p:sp>
        <p:nvSpPr>
          <p:cNvPr id="7" name="Right Arrow 6">
            <a:hlinkClick r:id="rId2" action="ppaction://hlinksldjump"/>
          </p:cNvPr>
          <p:cNvSpPr/>
          <p:nvPr/>
        </p:nvSpPr>
        <p:spPr>
          <a:xfrm>
            <a:off x="7701207" y="47572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fontAlgn="b"/>
            <a:r>
              <a:rPr lang="en-IN" sz="2000" spc="-43" dirty="0">
                <a:solidFill>
                  <a:srgbClr val="002060"/>
                </a:solidFill>
                <a:latin typeface="Tahoma" pitchFamily="34" charset="0"/>
                <a:ea typeface="+mn-ea"/>
                <a:cs typeface="Arial" charset="0"/>
              </a:rPr>
              <a:t>RFD Targets 2018-19 (DPT Kandla)</a:t>
            </a:r>
          </a:p>
          <a:p>
            <a:pPr defTabSz="779526">
              <a:defRPr/>
            </a:pPr>
            <a:endParaRPr lang="en-IN" sz="2000" spc="-43" dirty="0">
              <a:solidFill>
                <a:srgbClr val="002060"/>
              </a:solidFill>
              <a:latin typeface="Tahoma" pitchFamily="34" charset="0"/>
              <a:ea typeface="+mn-ea"/>
              <a:cs typeface="Arial" charset="0"/>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8834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idx="4294967295"/>
          </p:nvPr>
        </p:nvSpPr>
        <p:spPr bwMode="auto">
          <a:xfrm>
            <a:off x="1600200" y="215900"/>
            <a:ext cx="7543800" cy="1089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49" tIns="42224" rIns="84449" bIns="42224" numCol="1" rtlCol="0" anchor="t" anchorCtr="0" compatLnSpc="1">
            <a:prstTxWarp prst="textNoShape">
              <a:avLst/>
            </a:prstTxWarp>
            <a:normAutofit/>
          </a:bodyPr>
          <a:lstStyle/>
          <a:p>
            <a:pPr eaLnBrk="1" hangingPunct="1"/>
            <a:r>
              <a:rPr lang="en-IN" sz="2000" b="1" dirty="0"/>
              <a:t/>
            </a:r>
            <a:br>
              <a:rPr lang="en-IN" sz="2000" b="1" dirty="0"/>
            </a:br>
            <a:endParaRPr lang="en-US" sz="1800" dirty="0"/>
          </a:p>
        </p:txBody>
      </p:sp>
      <p:sp>
        <p:nvSpPr>
          <p:cNvPr id="3" name="Slide Number Placeholder 2"/>
          <p:cNvSpPr>
            <a:spLocks noGrp="1"/>
          </p:cNvSpPr>
          <p:nvPr>
            <p:ph type="sldNum" sz="quarter" idx="4294967295"/>
          </p:nvPr>
        </p:nvSpPr>
        <p:spPr>
          <a:xfrm>
            <a:off x="7010400" y="4519613"/>
            <a:ext cx="2133600" cy="223837"/>
          </a:xfrm>
        </p:spPr>
        <p:txBody>
          <a:bodyPr/>
          <a:lstStyle/>
          <a:p>
            <a:fld id="{1E769937-25EF-4E4C-BD5F-725263E6A269}" type="slidenum">
              <a:rPr lang="en-US" smtClean="0"/>
              <a:pPr/>
              <a:t>45</a:t>
            </a:fld>
            <a:endParaRPr lang="en-US" dirty="0"/>
          </a:p>
        </p:txBody>
      </p:sp>
      <p:sp>
        <p:nvSpPr>
          <p:cNvPr id="94211" name="AutoShape 2" descr="http://www.moxa.com/Innovation/images/DT-diagram.jpg"/>
          <p:cNvSpPr>
            <a:spLocks noChangeAspect="1" noChangeArrowheads="1"/>
          </p:cNvSpPr>
          <p:nvPr/>
        </p:nvSpPr>
        <p:spPr bwMode="auto">
          <a:xfrm>
            <a:off x="63500" y="396795"/>
            <a:ext cx="304800"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lstStyle/>
          <a:p>
            <a:endParaRPr lang="en-US" dirty="0">
              <a:latin typeface="Calibri" pitchFamily="34" charset="0"/>
            </a:endParaRPr>
          </a:p>
        </p:txBody>
      </p:sp>
      <p:sp>
        <p:nvSpPr>
          <p:cNvPr id="65" name="Rectangle 64"/>
          <p:cNvSpPr/>
          <p:nvPr/>
        </p:nvSpPr>
        <p:spPr>
          <a:xfrm>
            <a:off x="228600" y="1445119"/>
            <a:ext cx="5638800" cy="3222431"/>
          </a:xfrm>
          <a:prstGeom prst="rect">
            <a:avLst/>
          </a:prstGeom>
          <a:noFill/>
          <a:ln w="12700" cap="flat" cmpd="sng" algn="ctr">
            <a:noFill/>
            <a:prstDash val="solid"/>
          </a:ln>
          <a:effectLst/>
        </p:spPr>
        <p:txBody>
          <a:bodyPr lIns="77953" tIns="0" rIns="77953" bIns="0"/>
          <a:lstStyle/>
          <a:p>
            <a:pPr algn="just">
              <a:lnSpc>
                <a:spcPct val="150000"/>
              </a:lnSpc>
              <a:defRPr/>
            </a:pPr>
            <a:r>
              <a:rPr lang="en-US" sz="1500" i="1" kern="0" dirty="0">
                <a:solidFill>
                  <a:schemeClr val="tx1">
                    <a:lumMod val="65000"/>
                    <a:lumOff val="35000"/>
                  </a:schemeClr>
                </a:solidFill>
              </a:rPr>
              <a:t>.</a:t>
            </a:r>
          </a:p>
        </p:txBody>
      </p:sp>
      <p:graphicFrame>
        <p:nvGraphicFramePr>
          <p:cNvPr id="2" name="Table 1"/>
          <p:cNvGraphicFramePr>
            <a:graphicFrameLocks noGrp="1"/>
          </p:cNvGraphicFramePr>
          <p:nvPr>
            <p:extLst>
              <p:ext uri="{D42A27DB-BD31-4B8C-83A1-F6EECF244321}">
                <p14:modId xmlns:p14="http://schemas.microsoft.com/office/powerpoint/2010/main" val="1883462475"/>
              </p:ext>
            </p:extLst>
          </p:nvPr>
        </p:nvGraphicFramePr>
        <p:xfrm>
          <a:off x="71407" y="524509"/>
          <a:ext cx="9001188" cy="3956962"/>
        </p:xfrm>
        <a:graphic>
          <a:graphicData uri="http://schemas.openxmlformats.org/drawingml/2006/table">
            <a:tbl>
              <a:tblPr firstCol="1" bandRow="1">
                <a:tableStyleId>{5C22544A-7EE6-4342-B048-85BDC9FD1C3A}</a:tableStyleId>
              </a:tblPr>
              <a:tblGrid>
                <a:gridCol w="540154">
                  <a:extLst>
                    <a:ext uri="{9D8B030D-6E8A-4147-A177-3AD203B41FA5}">
                      <a16:colId xmlns:a16="http://schemas.microsoft.com/office/drawing/2014/main" val="758038093"/>
                    </a:ext>
                  </a:extLst>
                </a:gridCol>
                <a:gridCol w="2785919">
                  <a:extLst>
                    <a:ext uri="{9D8B030D-6E8A-4147-A177-3AD203B41FA5}">
                      <a16:colId xmlns:a16="http://schemas.microsoft.com/office/drawing/2014/main" val="1100063590"/>
                    </a:ext>
                  </a:extLst>
                </a:gridCol>
                <a:gridCol w="94401">
                  <a:extLst>
                    <a:ext uri="{9D8B030D-6E8A-4147-A177-3AD203B41FA5}">
                      <a16:colId xmlns:a16="http://schemas.microsoft.com/office/drawing/2014/main" val="3213159540"/>
                    </a:ext>
                  </a:extLst>
                </a:gridCol>
                <a:gridCol w="687599">
                  <a:extLst>
                    <a:ext uri="{9D8B030D-6E8A-4147-A177-3AD203B41FA5}">
                      <a16:colId xmlns:a16="http://schemas.microsoft.com/office/drawing/2014/main" val="3772312776"/>
                    </a:ext>
                  </a:extLst>
                </a:gridCol>
                <a:gridCol w="916988">
                  <a:extLst>
                    <a:ext uri="{9D8B030D-6E8A-4147-A177-3AD203B41FA5}">
                      <a16:colId xmlns:a16="http://schemas.microsoft.com/office/drawing/2014/main" val="529094049"/>
                    </a:ext>
                  </a:extLst>
                </a:gridCol>
                <a:gridCol w="1405580">
                  <a:extLst>
                    <a:ext uri="{9D8B030D-6E8A-4147-A177-3AD203B41FA5}">
                      <a16:colId xmlns:a16="http://schemas.microsoft.com/office/drawing/2014/main" val="539160062"/>
                    </a:ext>
                  </a:extLst>
                </a:gridCol>
                <a:gridCol w="1441868">
                  <a:extLst>
                    <a:ext uri="{9D8B030D-6E8A-4147-A177-3AD203B41FA5}">
                      <a16:colId xmlns:a16="http://schemas.microsoft.com/office/drawing/2014/main" val="165336126"/>
                    </a:ext>
                  </a:extLst>
                </a:gridCol>
                <a:gridCol w="1128679">
                  <a:extLst>
                    <a:ext uri="{9D8B030D-6E8A-4147-A177-3AD203B41FA5}">
                      <a16:colId xmlns:a16="http://schemas.microsoft.com/office/drawing/2014/main" val="2509332675"/>
                    </a:ext>
                  </a:extLst>
                </a:gridCol>
              </a:tblGrid>
              <a:tr h="488448">
                <a:tc>
                  <a:txBody>
                    <a:bodyPr/>
                    <a:lstStyle/>
                    <a:p>
                      <a:pPr marL="0" algn="ctr" defTabSz="914400" rtl="0" eaLnBrk="1" fontAlgn="ctr" latinLnBrk="0" hangingPunct="1"/>
                      <a:r>
                        <a:rPr lang="en-IN" sz="1300" b="1" u="none" strike="noStrike" kern="1200" dirty="0">
                          <a:solidFill>
                            <a:schemeClr val="bg1"/>
                          </a:solidFill>
                          <a:latin typeface="+mn-lt"/>
                          <a:ea typeface="+mn-ea"/>
                          <a:cs typeface="+mn-cs"/>
                        </a:rPr>
                        <a:t>S.No</a:t>
                      </a:r>
                      <a:r>
                        <a:rPr lang="en-IN" sz="800" kern="1200" dirty="0">
                          <a:solidFill>
                            <a:schemeClr val="bg1"/>
                          </a:solidFill>
                          <a:effectLst/>
                          <a:latin typeface="+mn-lt"/>
                          <a:ea typeface="+mn-ea"/>
                          <a:cs typeface="+mn-cs"/>
                        </a:rPr>
                        <a:t>.</a:t>
                      </a: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Objective</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gridSpan="2">
                  <a:txBody>
                    <a:bodyPr/>
                    <a:lstStyle/>
                    <a:p>
                      <a:pPr marL="0" algn="ctr" defTabSz="914400" rtl="0" eaLnBrk="1" fontAlgn="ctr" latinLnBrk="0" hangingPunct="1"/>
                      <a:r>
                        <a:rPr lang="en-IN" sz="1300" b="1" u="none" strike="noStrike" kern="1200" dirty="0">
                          <a:solidFill>
                            <a:schemeClr val="bg1"/>
                          </a:solidFill>
                        </a:rPr>
                        <a:t>Unit</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hMerge="1">
                  <a:txBody>
                    <a:bodyPr/>
                    <a:lstStyle/>
                    <a:p>
                      <a:endParaRPr lang="en-IN"/>
                    </a:p>
                  </a:txBody>
                  <a:tcPr/>
                </a:tc>
                <a:tc>
                  <a:txBody>
                    <a:bodyPr/>
                    <a:lstStyle/>
                    <a:p>
                      <a:pPr marL="0" algn="ctr" defTabSz="914400" rtl="0" eaLnBrk="1" fontAlgn="ctr" latinLnBrk="0" hangingPunct="1"/>
                      <a:r>
                        <a:rPr lang="en-IN" sz="1300" b="1" u="none" strike="noStrike" kern="1200" dirty="0">
                          <a:solidFill>
                            <a:schemeClr val="bg1"/>
                          </a:solidFill>
                        </a:rPr>
                        <a:t>Actual </a:t>
                      </a:r>
                    </a:p>
                    <a:p>
                      <a:pPr marL="0" algn="ctr" defTabSz="914400" rtl="0" eaLnBrk="1" fontAlgn="ctr" latinLnBrk="0" hangingPunct="1"/>
                      <a:r>
                        <a:rPr lang="en-IN" sz="1300" b="1" u="none" strike="noStrike" kern="1200" dirty="0">
                          <a:solidFill>
                            <a:schemeClr val="bg1"/>
                          </a:solidFill>
                        </a:rPr>
                        <a:t>2016-2017</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Target </a:t>
                      </a:r>
                    </a:p>
                    <a:p>
                      <a:pPr marL="0" algn="ctr" defTabSz="914400" rtl="0" eaLnBrk="1" fontAlgn="ctr" latinLnBrk="0" hangingPunct="1"/>
                      <a:r>
                        <a:rPr lang="en-IN" sz="1300" b="1" u="none" strike="noStrike" kern="1200" dirty="0">
                          <a:solidFill>
                            <a:schemeClr val="bg1"/>
                          </a:solidFill>
                        </a:rPr>
                        <a:t>2017-18</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Actual </a:t>
                      </a:r>
                    </a:p>
                    <a:p>
                      <a:pPr marL="0" algn="ctr" defTabSz="914400" rtl="0" eaLnBrk="1" fontAlgn="ctr" latinLnBrk="0" hangingPunct="1"/>
                      <a:r>
                        <a:rPr lang="en-IN" sz="1300" b="1" u="none" strike="noStrike" kern="1200" dirty="0">
                          <a:solidFill>
                            <a:schemeClr val="bg1"/>
                          </a:solidFill>
                        </a:rPr>
                        <a:t>2017-18</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tc>
                  <a:txBody>
                    <a:bodyPr/>
                    <a:lstStyle/>
                    <a:p>
                      <a:pPr marL="0" algn="ctr" defTabSz="914400" rtl="0" eaLnBrk="1" fontAlgn="ctr" latinLnBrk="0" hangingPunct="1"/>
                      <a:r>
                        <a:rPr lang="en-IN" sz="1300" b="1" u="none" strike="noStrike" kern="1200" dirty="0">
                          <a:solidFill>
                            <a:schemeClr val="bg1"/>
                          </a:solidFill>
                        </a:rPr>
                        <a:t>Target </a:t>
                      </a:r>
                    </a:p>
                    <a:p>
                      <a:pPr marL="0" algn="ctr" defTabSz="914400" rtl="0" eaLnBrk="1" fontAlgn="ctr" latinLnBrk="0" hangingPunct="1"/>
                      <a:r>
                        <a:rPr lang="en-IN" sz="1300" b="1" u="none" strike="noStrike" kern="1200" dirty="0">
                          <a:solidFill>
                            <a:schemeClr val="bg1"/>
                          </a:solidFill>
                        </a:rPr>
                        <a:t>2018-19</a:t>
                      </a:r>
                      <a:endParaRPr lang="en-IN" sz="1300" b="1" u="none" strike="noStrike" kern="1200" dirty="0">
                        <a:solidFill>
                          <a:schemeClr val="bg1"/>
                        </a:solidFill>
                        <a:latin typeface="+mn-lt"/>
                        <a:ea typeface="+mn-ea"/>
                        <a:cs typeface="+mn-cs"/>
                      </a:endParaRPr>
                    </a:p>
                  </a:txBody>
                  <a:tcPr marL="8247" marR="8247" marT="6707" marB="0" anchor="ctr">
                    <a:solidFill>
                      <a:srgbClr val="002060"/>
                    </a:solidFill>
                  </a:tcPr>
                </a:tc>
                <a:extLst>
                  <a:ext uri="{0D108BD9-81ED-4DB2-BD59-A6C34878D82A}">
                    <a16:rowId xmlns:a16="http://schemas.microsoft.com/office/drawing/2014/main" val="3699057914"/>
                  </a:ext>
                </a:extLst>
              </a:tr>
              <a:tr h="281739">
                <a:tc rowSpan="3">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12</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solidFill>
                      <a:srgbClr val="D0D8E8"/>
                    </a:solidFill>
                  </a:tcP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Pension Fund</a:t>
                      </a:r>
                    </a:p>
                  </a:txBody>
                  <a:tcPr marL="68580" marR="68580" marT="0" marB="0" anchor="ctr"/>
                </a:tc>
                <a:tc gridSpan="2">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tc hMerge="1">
                  <a:txBody>
                    <a:bodyPr/>
                    <a:lstStyle/>
                    <a:p>
                      <a:endParaRPr lang="en-IN"/>
                    </a:p>
                  </a:txBody>
                  <a:tcP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3252382962"/>
                  </a:ext>
                </a:extLst>
              </a:tr>
              <a:tr h="370580">
                <a:tc vMerge="1">
                  <a:txBody>
                    <a:bodyPr/>
                    <a:lstStyle/>
                    <a:p>
                      <a:pPr marL="0" algn="l" defTabSz="914400" rtl="0" eaLnBrk="1" latinLnBrk="0" hangingPunct="1">
                        <a:lnSpc>
                          <a:spcPct val="115000"/>
                        </a:lnSpc>
                        <a:spcAft>
                          <a:spcPts val="0"/>
                        </a:spcAft>
                      </a:pPr>
                      <a:endParaRPr lang="en-IN" sz="1300" kern="1200" dirty="0">
                        <a:solidFill>
                          <a:schemeClr val="tx1"/>
                        </a:solidFill>
                        <a:effectLst/>
                        <a:latin typeface="+mn-lt"/>
                        <a:ea typeface="+mn-ea"/>
                        <a:cs typeface="+mn-cs"/>
                      </a:endParaRPr>
                    </a:p>
                  </a:txBody>
                  <a:tcPr marL="68580" marR="68580" marT="0" marB="0" anchor="ctr">
                    <a:solidFill>
                      <a:srgbClr val="E9EDF4"/>
                    </a:solidFill>
                  </a:tcP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Reduction in pension liability fund.</a:t>
                      </a:r>
                    </a:p>
                  </a:txBody>
                  <a:tcPr marL="68580" marR="68580" marT="0" marB="0" anchor="ctr"/>
                </a:tc>
                <a:tc gridSpan="2">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Rs. in Crore</a:t>
                      </a:r>
                    </a:p>
                  </a:txBody>
                  <a:tcPr marL="68580" marR="68580" marT="0" marB="0" anchor="ctr"/>
                </a:tc>
                <a:tc hMerge="1">
                  <a:txBody>
                    <a:bodyPr/>
                    <a:lstStyle/>
                    <a:p>
                      <a:endParaRPr lang="en-IN"/>
                    </a:p>
                  </a:txBody>
                  <a:tcP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356.91</a:t>
                      </a:r>
                    </a:p>
                  </a:txBody>
                  <a:tcPr marL="68580" marR="68580" marT="0" marB="0" anchor="ctr"/>
                </a:tc>
                <a:extLst>
                  <a:ext uri="{0D108BD9-81ED-4DB2-BD59-A6C34878D82A}">
                    <a16:rowId xmlns:a16="http://schemas.microsoft.com/office/drawing/2014/main" val="2369476049"/>
                  </a:ext>
                </a:extLst>
              </a:tr>
              <a:tr h="741159">
                <a:tc vMerge="1">
                  <a:txBody>
                    <a:bodyPr/>
                    <a:lstStyle/>
                    <a:p>
                      <a:pPr marL="0" algn="l" defTabSz="914400" rtl="0" eaLnBrk="1" latinLnBrk="0" hangingPunct="1">
                        <a:lnSpc>
                          <a:spcPct val="115000"/>
                        </a:lnSpc>
                        <a:spcAft>
                          <a:spcPts val="0"/>
                        </a:spcAft>
                      </a:pPr>
                      <a:endParaRPr lang="en-IN" sz="1300" kern="1200" dirty="0">
                        <a:solidFill>
                          <a:schemeClr val="tx1"/>
                        </a:solidFill>
                        <a:effectLst/>
                        <a:latin typeface="+mn-lt"/>
                        <a:ea typeface="+mn-ea"/>
                        <a:cs typeface="+mn-cs"/>
                      </a:endParaRPr>
                    </a:p>
                  </a:txBody>
                  <a:tcPr marL="68580" marR="68580" marT="0" marB="0" anchor="ctr">
                    <a:solidFill>
                      <a:srgbClr val="D0D8E8"/>
                    </a:solidFill>
                  </a:tcPr>
                </a:tc>
                <a:tc gridSpan="7">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IN" sz="1100" u="sng" kern="1200" dirty="0">
                          <a:solidFill>
                            <a:schemeClr val="tx1"/>
                          </a:solidFill>
                          <a:effectLst/>
                          <a:latin typeface="+mn-lt"/>
                          <a:ea typeface="+mn-ea"/>
                          <a:cs typeface="+mn-cs"/>
                        </a:rPr>
                        <a:t>Action plan for reducing pension liability</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As far as DPT is concerned, the Superannuation Fund has already been created. Total Fund</a:t>
                      </a:r>
                      <a:r>
                        <a:rPr lang="en-IN" sz="1100" kern="1200" baseline="0" dirty="0">
                          <a:solidFill>
                            <a:schemeClr val="tx1"/>
                          </a:solidFill>
                          <a:effectLst/>
                          <a:latin typeface="+mn-lt"/>
                          <a:ea typeface="+mn-ea"/>
                          <a:cs typeface="+mn-cs"/>
                        </a:rPr>
                        <a:t> as on 31.03.2018 is Rs. 578.61 Cr. Actuarial valuation as on 01.04.2018 is Rs. 935.52 Cr. Therefore, Gap Funding for the year 2018-19 amounting to Rs. 356.91 Cr will be met by March, 19.</a:t>
                      </a:r>
                      <a:endParaRPr lang="en-IN" sz="1100" kern="1200" dirty="0">
                        <a:solidFill>
                          <a:schemeClr val="tx1"/>
                        </a:solidFill>
                        <a:effectLst/>
                        <a:latin typeface="+mn-lt"/>
                        <a:ea typeface="+mn-ea"/>
                        <a:cs typeface="+mn-cs"/>
                      </a:endParaRPr>
                    </a:p>
                  </a:txBody>
                  <a:tcPr marL="68580" marR="68580" marT="0" marB="0" anchor="ct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268000"/>
                  </a:ext>
                </a:extLst>
              </a:tr>
              <a:tr h="296338">
                <a:tc rowSpan="4">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13</a:t>
                      </a:r>
                    </a:p>
                  </a:txBody>
                  <a:tcPr marL="68580" marR="68580" marT="0" marB="0" anchor="ctr">
                    <a:solidFill>
                      <a:srgbClr val="D0D8E8"/>
                    </a:solidFill>
                  </a:tcPr>
                </a:tc>
                <a:tc gridSpan="7">
                  <a:txBody>
                    <a:bodyPr/>
                    <a:lstStyle/>
                    <a:p>
                      <a:pPr marL="0" algn="l" defTabSz="914400" rtl="0" eaLnBrk="1" latinLnBrk="0" hangingPunct="1">
                        <a:lnSpc>
                          <a:spcPct val="115000"/>
                        </a:lnSpc>
                        <a:spcAft>
                          <a:spcPts val="0"/>
                        </a:spcAft>
                      </a:pPr>
                      <a:endParaRPr lang="en-IN" sz="11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Transhipment of Containers (Recent notification dated 21.5.2018)</a:t>
                      </a:r>
                    </a:p>
                    <a:p>
                      <a:pPr marL="0" algn="l" defTabSz="914400" rtl="0" eaLnBrk="1" latinLnBrk="0" hangingPunct="1">
                        <a:lnSpc>
                          <a:spcPct val="115000"/>
                        </a:lnSpc>
                        <a:spcAft>
                          <a:spcPts val="0"/>
                        </a:spcAft>
                      </a:pPr>
                      <a:endParaRPr lang="en-IN" sz="1100" kern="1200" dirty="0">
                        <a:solidFill>
                          <a:schemeClr val="tx1"/>
                        </a:solidFill>
                        <a:effectLst/>
                        <a:latin typeface="+mn-lt"/>
                        <a:ea typeface="+mn-ea"/>
                        <a:cs typeface="+mn-cs"/>
                      </a:endParaRPr>
                    </a:p>
                  </a:txBody>
                  <a:tcPr marL="68580" marR="68580" marT="0" marB="0" anchor="ct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IN"/>
                    </a:p>
                  </a:txBody>
                  <a:tcPr/>
                </a:tc>
                <a:tc h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8310856"/>
                  </a:ext>
                </a:extLst>
              </a:tr>
              <a:tr h="414880">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Reduction in Transhipment taking place in foreign ports</a:t>
                      </a:r>
                    </a:p>
                  </a:txBody>
                  <a:tcPr marL="68580" marR="68580" marT="0" marB="0" anchor="ctr"/>
                </a:tc>
                <a:tc hMerge="1">
                  <a:txBody>
                    <a:bodyPr/>
                    <a:lstStyle/>
                    <a:p>
                      <a:pPr marL="0" algn="l" defTabSz="914400" rtl="0" eaLnBrk="1" latinLnBrk="0" hangingPunct="1">
                        <a:lnSpc>
                          <a:spcPct val="115000"/>
                        </a:lnSpc>
                        <a:spcAft>
                          <a:spcPts val="0"/>
                        </a:spcAft>
                      </a:pPr>
                      <a:endParaRPr lang="en-IN" sz="1300" kern="1200" dirty="0">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Tonnes</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1057146641"/>
                  </a:ext>
                </a:extLst>
              </a:tr>
              <a:tr h="555870">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Increase in Transhipment from Indian Ports</a:t>
                      </a:r>
                    </a:p>
                  </a:txBody>
                  <a:tcPr marL="68580" marR="68580" marT="0" marB="0" anchor="ctr"/>
                </a:tc>
                <a:tc hMerge="1">
                  <a:txBody>
                    <a:bodyPr/>
                    <a:lstStyle/>
                    <a:p>
                      <a:pPr marL="0" algn="l" defTabSz="914400" rtl="0" eaLnBrk="1" latinLnBrk="0" hangingPunct="1">
                        <a:lnSpc>
                          <a:spcPct val="115000"/>
                        </a:lnSpc>
                        <a:spcAft>
                          <a:spcPts val="0"/>
                        </a:spcAft>
                      </a:pPr>
                      <a:endParaRPr lang="en-IN" sz="1300" kern="1200" dirty="0">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Tonnes</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a:t>
                      </a:r>
                    </a:p>
                  </a:txBody>
                  <a:tcPr marL="68580" marR="68580" marT="0" marB="0" anchor="ctr"/>
                </a:tc>
                <a:tc>
                  <a:txBody>
                    <a:bodyPr/>
                    <a:lstStyle/>
                    <a:p>
                      <a:pPr marL="0" algn="l" defTabSz="914400" rtl="0" eaLnBrk="1" latinLnBrk="0" hangingPunct="1">
                        <a:lnSpc>
                          <a:spcPct val="115000"/>
                        </a:lnSpc>
                        <a:spcAft>
                          <a:spcPts val="0"/>
                        </a:spcAft>
                      </a:pPr>
                      <a:endParaRPr lang="en-IN" sz="11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557 MT</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35 TEUs</a:t>
                      </a:r>
                    </a:p>
                  </a:txBody>
                  <a:tcPr marL="68580" marR="68580" marT="0" marB="0"/>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3246 MT</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204 TEUs</a:t>
                      </a:r>
                    </a:p>
                  </a:txBody>
                  <a:tcPr marL="68580" marR="68580" marT="0" marB="0" anchor="ctr"/>
                </a:tc>
                <a:extLst>
                  <a:ext uri="{0D108BD9-81ED-4DB2-BD59-A6C34878D82A}">
                    <a16:rowId xmlns:a16="http://schemas.microsoft.com/office/drawing/2014/main" val="436213346"/>
                  </a:ext>
                </a:extLst>
              </a:tr>
              <a:tr h="488448">
                <a:tc vMerge="1">
                  <a:txBody>
                    <a:bodyPr/>
                    <a:lstStyle/>
                    <a:p>
                      <a:endParaRPr lang="en-I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Increase in Coastal Traffic</a:t>
                      </a:r>
                    </a:p>
                  </a:txBody>
                  <a:tcPr marL="68580" marR="68580" marT="0" marB="0" anchor="ctr"/>
                </a:tc>
                <a:tc hMerge="1">
                  <a:txBody>
                    <a:bodyPr/>
                    <a:lstStyle/>
                    <a:p>
                      <a:pPr marL="0" algn="l" defTabSz="914400" rtl="0" eaLnBrk="1" latinLnBrk="0" hangingPunct="1">
                        <a:lnSpc>
                          <a:spcPct val="115000"/>
                        </a:lnSpc>
                        <a:spcAft>
                          <a:spcPts val="0"/>
                        </a:spcAft>
                      </a:pPr>
                      <a:endParaRPr lang="en-IN" sz="1300" kern="1200">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Tonnes</a:t>
                      </a: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7.4</a:t>
                      </a:r>
                      <a:r>
                        <a:rPr lang="en-IN" sz="1100" kern="1200" baseline="0" dirty="0">
                          <a:solidFill>
                            <a:schemeClr val="tx1"/>
                          </a:solidFill>
                          <a:effectLst/>
                          <a:latin typeface="+mn-lt"/>
                          <a:ea typeface="+mn-ea"/>
                          <a:cs typeface="+mn-cs"/>
                        </a:rPr>
                        <a:t> MMT</a:t>
                      </a:r>
                      <a:endParaRPr lang="en-IN" sz="1100" kern="1200" dirty="0">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9.0</a:t>
                      </a:r>
                      <a:r>
                        <a:rPr lang="en-IN" sz="1100" kern="1200" baseline="0" dirty="0">
                          <a:solidFill>
                            <a:schemeClr val="tx1"/>
                          </a:solidFill>
                          <a:effectLst/>
                          <a:latin typeface="+mn-lt"/>
                          <a:ea typeface="+mn-ea"/>
                          <a:cs typeface="+mn-cs"/>
                        </a:rPr>
                        <a:t> MMT</a:t>
                      </a:r>
                      <a:endParaRPr lang="en-IN" sz="1100" kern="1200" dirty="0">
                        <a:solidFill>
                          <a:schemeClr val="tx1"/>
                        </a:solidFill>
                        <a:effectLst/>
                        <a:latin typeface="+mn-lt"/>
                        <a:ea typeface="+mn-ea"/>
                        <a:cs typeface="+mn-cs"/>
                      </a:endParaRPr>
                    </a:p>
                  </a:txBody>
                  <a:tcPr marL="68580" marR="68580" marT="0" marB="0" anchor="ctr"/>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a:t>
                      </a:r>
                    </a:p>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11.3 MMT</a:t>
                      </a:r>
                    </a:p>
                  </a:txBody>
                  <a:tcPr marL="68580" marR="68580" marT="0" marB="0"/>
                </a:tc>
                <a:tc>
                  <a:txBody>
                    <a:bodyPr/>
                    <a:lstStyle/>
                    <a:p>
                      <a:pPr marL="0" algn="l" defTabSz="914400" rtl="0" eaLnBrk="1" latinLnBrk="0" hangingPunct="1">
                        <a:lnSpc>
                          <a:spcPct val="115000"/>
                        </a:lnSpc>
                        <a:spcAft>
                          <a:spcPts val="0"/>
                        </a:spcAft>
                      </a:pPr>
                      <a:r>
                        <a:rPr lang="en-IN" sz="1100" kern="1200" dirty="0">
                          <a:solidFill>
                            <a:schemeClr val="tx1"/>
                          </a:solidFill>
                          <a:effectLst/>
                          <a:latin typeface="+mn-lt"/>
                          <a:ea typeface="+mn-ea"/>
                          <a:cs typeface="+mn-cs"/>
                        </a:rPr>
                        <a:t> 12.5 MMT</a:t>
                      </a:r>
                    </a:p>
                  </a:txBody>
                  <a:tcPr marL="68580" marR="68580" marT="0" marB="0" anchor="ctr"/>
                </a:tc>
                <a:extLst>
                  <a:ext uri="{0D108BD9-81ED-4DB2-BD59-A6C34878D82A}">
                    <a16:rowId xmlns:a16="http://schemas.microsoft.com/office/drawing/2014/main" val="1988013701"/>
                  </a:ext>
                </a:extLst>
              </a:tr>
            </a:tbl>
          </a:graphicData>
        </a:graphic>
      </p:graphicFrame>
      <p:sp>
        <p:nvSpPr>
          <p:cNvPr id="7" name="Right Arrow 6">
            <a:hlinkClick r:id="rId3" action="ppaction://hlinksldjump"/>
          </p:cNvPr>
          <p:cNvSpPr/>
          <p:nvPr/>
        </p:nvSpPr>
        <p:spPr>
          <a:xfrm>
            <a:off x="7713695" y="4812680"/>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4" action="ppaction://hlinksldjump"/>
              </a:rPr>
              <a:t>Back</a:t>
            </a:r>
            <a:endParaRPr lang="en-US" sz="1200" dirty="0">
              <a:solidFill>
                <a:prstClr val="white"/>
              </a:solidFill>
              <a:latin typeface="Arial"/>
            </a:endParaRPr>
          </a:p>
        </p:txBody>
      </p:sp>
      <p:sp>
        <p:nvSpPr>
          <p:cNvPr id="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fontAlgn="b"/>
            <a:r>
              <a:rPr lang="en-IN" sz="2000" spc="-43" dirty="0">
                <a:solidFill>
                  <a:srgbClr val="002060"/>
                </a:solidFill>
                <a:latin typeface="Tahoma" pitchFamily="34" charset="0"/>
                <a:ea typeface="+mn-ea"/>
                <a:cs typeface="Arial" charset="0"/>
              </a:rPr>
              <a:t>RFD Targets 2018-19 (DPT Kandla)</a:t>
            </a:r>
          </a:p>
          <a:p>
            <a:pPr defTabSz="779526">
              <a:defRPr/>
            </a:pPr>
            <a:endParaRPr lang="en-IN" sz="2000" spc="-43" dirty="0">
              <a:solidFill>
                <a:srgbClr val="002060"/>
              </a:solidFill>
              <a:latin typeface="Tahoma" pitchFamily="34" charset="0"/>
              <a:ea typeface="+mn-ea"/>
              <a:cs typeface="Arial" charset="0"/>
            </a:endParaRPr>
          </a:p>
        </p:txBody>
      </p:sp>
      <p:cxnSp>
        <p:nvCxnSpPr>
          <p:cNvPr id="9" name="Straight Connector 8"/>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862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5788"/>
            <a:ext cx="8229600" cy="696912"/>
          </a:xfrm>
          <a:prstGeom prst="rect">
            <a:avLst/>
          </a:prstGeom>
        </p:spPr>
        <p:txBody>
          <a:bodyPr lIns="77953" tIns="38976" rIns="77953" bIns="38976"/>
          <a:lstStyle/>
          <a:p>
            <a:pPr marL="211115" indent="-211115">
              <a:defRPr/>
            </a:pPr>
            <a:r>
              <a:rPr lang="en-US" sz="1800" b="1" dirty="0">
                <a:latin typeface="Verdana" panose="020B0604030504040204" pitchFamily="34" charset="0"/>
                <a:ea typeface="Verdana" panose="020B0604030504040204" pitchFamily="34" charset="0"/>
                <a:cs typeface="Verdana" panose="020B0604030504040204" pitchFamily="34" charset="0"/>
              </a:rPr>
              <a:t>AWARD OF PROJECTS 2018-19 (DPT - KANDLA)</a:t>
            </a:r>
            <a:endParaRPr lang="en-GB" sz="18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Slide Number Placeholder 2"/>
          <p:cNvSpPr>
            <a:spLocks noGrp="1"/>
          </p:cNvSpPr>
          <p:nvPr>
            <p:ph type="sldNum" sz="quarter" idx="4294967295"/>
          </p:nvPr>
        </p:nvSpPr>
        <p:spPr>
          <a:xfrm>
            <a:off x="7010400" y="4772025"/>
            <a:ext cx="2133600" cy="273050"/>
          </a:xfrm>
        </p:spPr>
        <p:txBody>
          <a:bodyPr/>
          <a:lstStyle/>
          <a:p>
            <a:fld id="{1E769937-25EF-4E4C-BD5F-725263E6A269}" type="slidenum">
              <a:rPr lang="en-US" smtClean="0"/>
              <a:pPr/>
              <a:t>46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13181860"/>
              </p:ext>
            </p:extLst>
          </p:nvPr>
        </p:nvGraphicFramePr>
        <p:xfrm>
          <a:off x="76200" y="627266"/>
          <a:ext cx="8991599" cy="3622602"/>
        </p:xfrm>
        <a:graphic>
          <a:graphicData uri="http://schemas.openxmlformats.org/drawingml/2006/table">
            <a:tbl>
              <a:tblPr firstRow="1" bandRow="1">
                <a:tableStyleId>{5C22544A-7EE6-4342-B048-85BDC9FD1C3A}</a:tableStyleId>
              </a:tblPr>
              <a:tblGrid>
                <a:gridCol w="910386">
                  <a:extLst>
                    <a:ext uri="{9D8B030D-6E8A-4147-A177-3AD203B41FA5}">
                      <a16:colId xmlns:a16="http://schemas.microsoft.com/office/drawing/2014/main" val="20000"/>
                    </a:ext>
                  </a:extLst>
                </a:gridCol>
                <a:gridCol w="3557795">
                  <a:extLst>
                    <a:ext uri="{9D8B030D-6E8A-4147-A177-3AD203B41FA5}">
                      <a16:colId xmlns:a16="http://schemas.microsoft.com/office/drawing/2014/main" val="20001"/>
                    </a:ext>
                  </a:extLst>
                </a:gridCol>
                <a:gridCol w="2185164">
                  <a:extLst>
                    <a:ext uri="{9D8B030D-6E8A-4147-A177-3AD203B41FA5}">
                      <a16:colId xmlns:a16="http://schemas.microsoft.com/office/drawing/2014/main" val="20002"/>
                    </a:ext>
                  </a:extLst>
                </a:gridCol>
                <a:gridCol w="2338254">
                  <a:extLst>
                    <a:ext uri="{9D8B030D-6E8A-4147-A177-3AD203B41FA5}">
                      <a16:colId xmlns:a16="http://schemas.microsoft.com/office/drawing/2014/main" val="20003"/>
                    </a:ext>
                  </a:extLst>
                </a:gridCol>
              </a:tblGrid>
              <a:tr h="871604">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Sr. </a:t>
                      </a:r>
                    </a:p>
                    <a:p>
                      <a:pPr algn="ctr">
                        <a:spcAft>
                          <a:spcPts val="0"/>
                        </a:spcAft>
                      </a:pPr>
                      <a:r>
                        <a:rPr lang="en-US" sz="1300" b="1" dirty="0">
                          <a:effectLst/>
                          <a:latin typeface="Verdana" panose="020B0604030504040204" pitchFamily="34" charset="0"/>
                          <a:cs typeface="Times New Roman" panose="02020603050405020304" pitchFamily="18" charset="0"/>
                        </a:rPr>
                        <a:t>No.</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indent="22225">
                        <a:spcAft>
                          <a:spcPts val="0"/>
                        </a:spcAft>
                      </a:pPr>
                      <a:endParaRPr lang="en-US" sz="1300" b="1" dirty="0">
                        <a:effectLst/>
                        <a:latin typeface="Verdana" panose="020B0604030504040204" pitchFamily="34" charset="0"/>
                        <a:cs typeface="Times New Roman" panose="02020603050405020304" pitchFamily="18" charset="0"/>
                      </a:endParaRPr>
                    </a:p>
                    <a:p>
                      <a:pPr indent="22225">
                        <a:spcAft>
                          <a:spcPts val="0"/>
                        </a:spcAft>
                      </a:pPr>
                      <a:r>
                        <a:rPr lang="en-US" sz="1300" b="1" dirty="0">
                          <a:effectLst/>
                          <a:latin typeface="Verdana" panose="020B0604030504040204" pitchFamily="34" charset="0"/>
                          <a:cs typeface="Times New Roman" panose="02020603050405020304" pitchFamily="18" charset="0"/>
                        </a:rPr>
                        <a:t>Name of the project</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Investment</a:t>
                      </a:r>
                    </a:p>
                    <a:p>
                      <a:pPr algn="ctr">
                        <a:spcAft>
                          <a:spcPts val="0"/>
                        </a:spcAft>
                      </a:pPr>
                      <a:r>
                        <a:rPr lang="en-US" sz="1300" b="1" dirty="0">
                          <a:effectLst/>
                          <a:latin typeface="Verdana" panose="020B0604030504040204" pitchFamily="34" charset="0"/>
                          <a:cs typeface="Times New Roman" panose="02020603050405020304" pitchFamily="18" charset="0"/>
                        </a:rPr>
                        <a:t> (Rs. In Cr.)</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Capacity </a:t>
                      </a:r>
                    </a:p>
                    <a:p>
                      <a:pPr algn="ctr">
                        <a:spcAft>
                          <a:spcPts val="0"/>
                        </a:spcAft>
                      </a:pPr>
                      <a:r>
                        <a:rPr lang="en-US" sz="1300" b="1" dirty="0">
                          <a:effectLst/>
                          <a:latin typeface="Verdana" panose="020B0604030504040204" pitchFamily="34" charset="0"/>
                          <a:cs typeface="Times New Roman" panose="02020603050405020304" pitchFamily="18" charset="0"/>
                        </a:rPr>
                        <a:t>(MMTPA)</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0000"/>
                  </a:ext>
                </a:extLst>
              </a:tr>
              <a:tr h="786242">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1</a:t>
                      </a:r>
                    </a:p>
                  </a:txBody>
                  <a:tcPr marL="68580" marR="68580" marT="0" marB="0"/>
                </a:tc>
                <a:tc>
                  <a:txBody>
                    <a:bodyPr/>
                    <a:lstStyle/>
                    <a:p>
                      <a:pP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Development of</a:t>
                      </a:r>
                      <a:r>
                        <a:rPr lang="en-IN" sz="1100" b="0"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Oil Jetty no. 8 at Old Kandla through Internal resources</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150.00</a:t>
                      </a:r>
                    </a:p>
                  </a:txBody>
                  <a:tcPr marL="68580" marR="68580" marT="0" marB="0"/>
                </a:tc>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3.50</a:t>
                      </a:r>
                    </a:p>
                  </a:txBody>
                  <a:tcPr marL="68580" marR="68580" marT="0" marB="0"/>
                </a:tc>
                <a:extLst>
                  <a:ext uri="{0D108BD9-81ED-4DB2-BD59-A6C34878D82A}">
                    <a16:rowId xmlns:a16="http://schemas.microsoft.com/office/drawing/2014/main" val="842074090"/>
                  </a:ext>
                </a:extLst>
              </a:tr>
              <a:tr h="786242">
                <a:tc>
                  <a:txBody>
                    <a:bodyPr/>
                    <a:lstStyle/>
                    <a:p>
                      <a:pPr algn="ctr">
                        <a:spcAft>
                          <a:spcPts val="0"/>
                        </a:spcAft>
                      </a:pPr>
                      <a:endPar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2</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spcAft>
                          <a:spcPts val="0"/>
                        </a:spcAft>
                      </a:pPr>
                      <a:endPar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Mechanization of fertilizer handling at Berth no. 14</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338.51</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4.50</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val="10001"/>
                  </a:ext>
                </a:extLst>
              </a:tr>
              <a:tr h="589257">
                <a:tc>
                  <a:txBody>
                    <a:bodyPr/>
                    <a:lstStyle/>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3</a:t>
                      </a:r>
                    </a:p>
                  </a:txBody>
                  <a:tcPr marL="68580" marR="68580" marT="0" marB="0"/>
                </a:tc>
                <a:tc>
                  <a:txBody>
                    <a:bodyPr/>
                    <a:lstStyle/>
                    <a:p>
                      <a:pPr indent="22225" algn="l">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Solar Power Plant</a:t>
                      </a:r>
                      <a:r>
                        <a:rPr lang="en-US" sz="1100" b="0"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of 175 KWP decentralized grid connected on roof top of AO Building.</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US" sz="1100" b="0" dirty="0">
                        <a:effectLst/>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dirty="0">
                          <a:effectLst/>
                          <a:latin typeface="Verdana" panose="020B0604030504040204" pitchFamily="34" charset="0"/>
                          <a:ea typeface="Verdana" panose="020B0604030504040204" pitchFamily="34" charset="0"/>
                          <a:cs typeface="Verdana" panose="020B0604030504040204" pitchFamily="34" charset="0"/>
                        </a:rPr>
                        <a:t>0.75</a:t>
                      </a:r>
                      <a:endParaRPr lang="en-IN" sz="1100" b="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a:t>
                      </a:r>
                    </a:p>
                  </a:txBody>
                  <a:tcPr marL="68580" marR="68580" marT="0" marB="0"/>
                </a:tc>
                <a:extLst>
                  <a:ext uri="{0D108BD9-81ED-4DB2-BD59-A6C34878D82A}">
                    <a16:rowId xmlns:a16="http://schemas.microsoft.com/office/drawing/2014/main" val="10002"/>
                  </a:ext>
                </a:extLst>
              </a:tr>
              <a:tr h="589257">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indent="22225" algn="ctr">
                        <a:spcAft>
                          <a:spcPts val="0"/>
                        </a:spcAft>
                      </a:pPr>
                      <a:endPar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indent="22225" algn="ctr">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Total</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US" sz="1100" b="0" dirty="0">
                        <a:effectLst/>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dirty="0">
                          <a:effectLst/>
                          <a:latin typeface="Verdana" panose="020B0604030504040204" pitchFamily="34" charset="0"/>
                          <a:ea typeface="Verdana" panose="020B0604030504040204" pitchFamily="34" charset="0"/>
                          <a:cs typeface="Verdana" panose="020B0604030504040204" pitchFamily="34" charset="0"/>
                        </a:rPr>
                        <a:t>489.26</a:t>
                      </a:r>
                      <a:endParaRPr lang="en-IN" sz="1100" b="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8.00</a:t>
                      </a:r>
                    </a:p>
                  </a:txBody>
                  <a:tcPr marL="68580" marR="68580" marT="0" marB="0"/>
                </a:tc>
                <a:extLst>
                  <a:ext uri="{0D108BD9-81ED-4DB2-BD59-A6C34878D82A}">
                    <a16:rowId xmlns:a16="http://schemas.microsoft.com/office/drawing/2014/main" val="2023193332"/>
                  </a:ext>
                </a:extLst>
              </a:tr>
            </a:tbl>
          </a:graphicData>
        </a:graphic>
      </p:graphicFrame>
      <p:sp>
        <p:nvSpPr>
          <p:cNvPr id="5"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AWARD OF PROJECTS 2018-19 (DPT - KANDLA)</a:t>
            </a:r>
          </a:p>
          <a:p>
            <a:pPr defTabSz="779526">
              <a:defRPr/>
            </a:pPr>
            <a:endParaRPr lang="en-IN" sz="2000" spc="-43" dirty="0">
              <a:solidFill>
                <a:srgbClr val="002060"/>
              </a:solidFill>
              <a:latin typeface="Tahoma" pitchFamily="34" charset="0"/>
              <a:ea typeface="+mn-ea"/>
              <a:cs typeface="Arial" charset="0"/>
            </a:endParaRPr>
          </a:p>
        </p:txBody>
      </p:sp>
      <p:cxnSp>
        <p:nvCxnSpPr>
          <p:cNvPr id="6" name="Straight Connector 5"/>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ight Arrow 6">
            <a:hlinkClick r:id="rId3"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4"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3848766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57402337"/>
              </p:ext>
            </p:extLst>
          </p:nvPr>
        </p:nvGraphicFramePr>
        <p:xfrm>
          <a:off x="76201" y="520003"/>
          <a:ext cx="8991599" cy="3783921"/>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3591131">
                  <a:extLst>
                    <a:ext uri="{9D8B030D-6E8A-4147-A177-3AD203B41FA5}">
                      <a16:colId xmlns:a16="http://schemas.microsoft.com/office/drawing/2014/main" val="20001"/>
                    </a:ext>
                  </a:extLst>
                </a:gridCol>
                <a:gridCol w="2224014">
                  <a:extLst>
                    <a:ext uri="{9D8B030D-6E8A-4147-A177-3AD203B41FA5}">
                      <a16:colId xmlns:a16="http://schemas.microsoft.com/office/drawing/2014/main" val="20002"/>
                    </a:ext>
                  </a:extLst>
                </a:gridCol>
                <a:gridCol w="2338254">
                  <a:extLst>
                    <a:ext uri="{9D8B030D-6E8A-4147-A177-3AD203B41FA5}">
                      <a16:colId xmlns:a16="http://schemas.microsoft.com/office/drawing/2014/main" val="20003"/>
                    </a:ext>
                  </a:extLst>
                </a:gridCol>
              </a:tblGrid>
              <a:tr h="839070">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Sr. No.</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indent="22225">
                        <a:spcAft>
                          <a:spcPts val="0"/>
                        </a:spcAft>
                      </a:pPr>
                      <a:endParaRPr lang="en-US" sz="1300" b="1" dirty="0">
                        <a:effectLst/>
                        <a:latin typeface="Verdana" panose="020B0604030504040204" pitchFamily="34" charset="0"/>
                        <a:cs typeface="Times New Roman" panose="02020603050405020304" pitchFamily="18" charset="0"/>
                      </a:endParaRPr>
                    </a:p>
                    <a:p>
                      <a:pPr indent="22225">
                        <a:spcAft>
                          <a:spcPts val="0"/>
                        </a:spcAft>
                      </a:pPr>
                      <a:endParaRPr lang="en-US" sz="1300" b="1" dirty="0">
                        <a:effectLst/>
                        <a:latin typeface="Verdana" panose="020B0604030504040204" pitchFamily="34" charset="0"/>
                        <a:cs typeface="Times New Roman" panose="02020603050405020304" pitchFamily="18" charset="0"/>
                      </a:endParaRPr>
                    </a:p>
                    <a:p>
                      <a:pPr indent="22225">
                        <a:spcAft>
                          <a:spcPts val="0"/>
                        </a:spcAft>
                      </a:pPr>
                      <a:r>
                        <a:rPr lang="en-US" sz="1300" b="1" dirty="0">
                          <a:effectLst/>
                          <a:latin typeface="Verdana" panose="020B0604030504040204" pitchFamily="34" charset="0"/>
                          <a:cs typeface="Times New Roman" panose="02020603050405020304" pitchFamily="18" charset="0"/>
                        </a:rPr>
                        <a:t>Name of the project</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Investment</a:t>
                      </a:r>
                    </a:p>
                    <a:p>
                      <a:pPr algn="ctr">
                        <a:spcAft>
                          <a:spcPts val="0"/>
                        </a:spcAft>
                      </a:pPr>
                      <a:r>
                        <a:rPr lang="en-US" sz="1300" b="1" dirty="0">
                          <a:effectLst/>
                          <a:latin typeface="Verdana" panose="020B0604030504040204" pitchFamily="34" charset="0"/>
                          <a:cs typeface="Times New Roman" panose="02020603050405020304" pitchFamily="18" charset="0"/>
                        </a:rPr>
                        <a:t> (Rs. In Cr.)</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endParaRPr lang="en-US" sz="1300" b="1" dirty="0">
                        <a:effectLst/>
                        <a:latin typeface="Verdana" panose="020B0604030504040204" pitchFamily="34" charset="0"/>
                        <a:cs typeface="Times New Roman" panose="02020603050405020304" pitchFamily="18" charset="0"/>
                      </a:endParaRPr>
                    </a:p>
                    <a:p>
                      <a:pPr algn="ctr">
                        <a:spcAft>
                          <a:spcPts val="0"/>
                        </a:spcAft>
                      </a:pPr>
                      <a:r>
                        <a:rPr lang="en-US" sz="1300" b="1" dirty="0">
                          <a:effectLst/>
                          <a:latin typeface="Verdana" panose="020B0604030504040204" pitchFamily="34" charset="0"/>
                          <a:cs typeface="Times New Roman" panose="02020603050405020304" pitchFamily="18" charset="0"/>
                        </a:rPr>
                        <a:t>Capacity </a:t>
                      </a:r>
                    </a:p>
                    <a:p>
                      <a:pPr algn="ctr">
                        <a:spcAft>
                          <a:spcPts val="0"/>
                        </a:spcAft>
                      </a:pPr>
                      <a:r>
                        <a:rPr lang="en-US" sz="1300" b="1" dirty="0">
                          <a:effectLst/>
                          <a:latin typeface="Verdana" panose="020B0604030504040204" pitchFamily="34" charset="0"/>
                          <a:cs typeface="Times New Roman" panose="02020603050405020304" pitchFamily="18" charset="0"/>
                        </a:rPr>
                        <a:t>(MMTPA)</a:t>
                      </a:r>
                      <a:endParaRPr lang="en-IN" sz="1300" dirty="0">
                        <a:effectLst/>
                        <a:latin typeface="Calibri" panose="020F0502020204030204" pitchFamily="34"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10000"/>
                  </a:ext>
                </a:extLst>
              </a:tr>
              <a:tr h="424456">
                <a:tc>
                  <a:txBody>
                    <a:bodyPr/>
                    <a:lstStyle/>
                    <a:p>
                      <a:pPr indent="-11430" algn="ctr">
                        <a:spcAft>
                          <a:spcPts val="0"/>
                        </a:spcAft>
                      </a:pPr>
                      <a:r>
                        <a:rPr lang="en-US" sz="1100" dirty="0">
                          <a:effectLst/>
                          <a:latin typeface="Verdana" panose="020B0604030504040204" pitchFamily="34" charset="0"/>
                          <a:cs typeface="Times New Roman" panose="02020603050405020304" pitchFamily="18" charset="0"/>
                        </a:rPr>
                        <a:t>1</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marL="22225" algn="just">
                        <a:spcAft>
                          <a:spcPts val="0"/>
                        </a:spcAft>
                      </a:pPr>
                      <a:r>
                        <a:rPr lang="en-US" sz="1100" dirty="0">
                          <a:effectLst/>
                          <a:latin typeface="Verdana" panose="020B0604030504040204" pitchFamily="34" charset="0"/>
                          <a:cs typeface="Times New Roman" panose="02020603050405020304" pitchFamily="18" charset="0"/>
                        </a:rPr>
                        <a:t>Deployment of two Mobile Harbour Cranes (Completed).</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94.00</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3.50</a:t>
                      </a:r>
                      <a:endParaRPr lang="en-IN"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7093">
                <a:tc>
                  <a:txBody>
                    <a:bodyPr/>
                    <a:lstStyle/>
                    <a:p>
                      <a:pPr indent="-11430" algn="ctr">
                        <a:spcAft>
                          <a:spcPts val="0"/>
                        </a:spcAft>
                      </a:pPr>
                      <a:r>
                        <a:rPr lang="en-US" sz="1100" dirty="0">
                          <a:effectLst/>
                          <a:latin typeface="Verdana" panose="020B0604030504040204" pitchFamily="34" charset="0"/>
                          <a:cs typeface="Times New Roman" panose="02020603050405020304" pitchFamily="18" charset="0"/>
                        </a:rPr>
                        <a:t>2</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marL="22225" algn="just">
                        <a:spcAft>
                          <a:spcPts val="0"/>
                        </a:spcAft>
                      </a:pPr>
                      <a:r>
                        <a:rPr lang="en-US" sz="1100" dirty="0">
                          <a:effectLst/>
                          <a:latin typeface="Verdana" panose="020B0604030504040204" pitchFamily="34" charset="0"/>
                          <a:cs typeface="Times New Roman" panose="02020603050405020304" pitchFamily="18" charset="0"/>
                        </a:rPr>
                        <a:t>Setting up of a 14MW wind power project (September</a:t>
                      </a:r>
                      <a:r>
                        <a:rPr lang="en-US" sz="1100" baseline="0" dirty="0">
                          <a:effectLst/>
                          <a:latin typeface="Verdana" panose="020B0604030504040204" pitchFamily="34" charset="0"/>
                          <a:cs typeface="Times New Roman" panose="02020603050405020304" pitchFamily="18" charset="0"/>
                        </a:rPr>
                        <a:t> 2018)</a:t>
                      </a:r>
                      <a:r>
                        <a:rPr lang="en-US" sz="1100" dirty="0">
                          <a:effectLst/>
                          <a:latin typeface="Verdana" panose="020B0604030504040204" pitchFamily="34" charset="0"/>
                          <a:cs typeface="Times New Roman" panose="02020603050405020304" pitchFamily="18" charset="0"/>
                        </a:rPr>
                        <a:t>.</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147.00</a:t>
                      </a:r>
                      <a:endParaRPr lang="en-IN" sz="1100" dirty="0">
                        <a:effectLst/>
                        <a:latin typeface="Calibri" panose="020F0502020204030204" pitchFamily="34" charset="0"/>
                        <a:cs typeface="Times New Roman" panose="02020603050405020304" pitchFamily="18" charset="0"/>
                      </a:endParaRPr>
                    </a:p>
                    <a:p>
                      <a:pPr algn="ctr">
                        <a:spcAft>
                          <a:spcPts val="0"/>
                        </a:spcAft>
                      </a:pPr>
                      <a:r>
                        <a:rPr lang="en-IN" sz="1100" dirty="0">
                          <a:effectLst/>
                          <a:latin typeface="Verdana" panose="020B0604030504040204" pitchFamily="34" charset="0"/>
                          <a:cs typeface="Times New Roman" panose="02020603050405020304" pitchFamily="18" charset="0"/>
                        </a:rPr>
                        <a:t> </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a:t>
                      </a:r>
                      <a:endParaRPr lang="en-IN"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09064">
                <a:tc>
                  <a:txBody>
                    <a:bodyPr/>
                    <a:lstStyle/>
                    <a:p>
                      <a:pPr indent="-11430" algn="ctr">
                        <a:spcAft>
                          <a:spcPts val="0"/>
                        </a:spcAft>
                      </a:pPr>
                      <a:r>
                        <a:rPr lang="en-US" sz="1100" dirty="0">
                          <a:effectLst/>
                          <a:latin typeface="Verdana" panose="020B0604030504040204" pitchFamily="34" charset="0"/>
                          <a:cs typeface="Times New Roman" panose="02020603050405020304" pitchFamily="18" charset="0"/>
                        </a:rPr>
                        <a:t>3</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marL="22225" algn="just">
                        <a:spcAft>
                          <a:spcPts val="0"/>
                        </a:spcAft>
                      </a:pPr>
                      <a:r>
                        <a:rPr lang="en-US" sz="1100" dirty="0">
                          <a:effectLst/>
                          <a:latin typeface="Verdana" panose="020B0604030504040204" pitchFamily="34" charset="0"/>
                          <a:cs typeface="Times New Roman" panose="02020603050405020304" pitchFamily="18" charset="0"/>
                        </a:rPr>
                        <a:t>Mechanization of fertilizer bagging and wagon loading (July</a:t>
                      </a:r>
                      <a:r>
                        <a:rPr lang="en-US" sz="1100" baseline="0" dirty="0">
                          <a:effectLst/>
                          <a:latin typeface="Verdana" panose="020B0604030504040204" pitchFamily="34" charset="0"/>
                          <a:cs typeface="Times New Roman" panose="02020603050405020304" pitchFamily="18" charset="0"/>
                        </a:rPr>
                        <a:t> 2018)</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IN" sz="1100" dirty="0">
                          <a:effectLst/>
                          <a:latin typeface="Verdana" panose="020B0604030504040204" pitchFamily="34" charset="0"/>
                          <a:cs typeface="Times New Roman" panose="02020603050405020304" pitchFamily="18" charset="0"/>
                        </a:rPr>
                        <a:t>122.03</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1.40</a:t>
                      </a:r>
                      <a:endParaRPr lang="en-IN"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063310"/>
                  </a:ext>
                </a:extLst>
              </a:tr>
              <a:tr h="495569">
                <a:tc>
                  <a:txBody>
                    <a:bodyPr/>
                    <a:lstStyle/>
                    <a:p>
                      <a:pPr indent="-11430" algn="ctr">
                        <a:spcAft>
                          <a:spcPts val="0"/>
                        </a:spcAft>
                      </a:pPr>
                      <a:r>
                        <a:rPr lang="en-US" sz="1100" dirty="0">
                          <a:effectLst/>
                          <a:latin typeface="Verdana" panose="020B0604030504040204" pitchFamily="34" charset="0"/>
                          <a:cs typeface="Times New Roman" panose="02020603050405020304" pitchFamily="18" charset="0"/>
                        </a:rPr>
                        <a:t>4</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marL="22225" algn="just">
                        <a:spcAft>
                          <a:spcPts val="0"/>
                        </a:spcAft>
                      </a:pPr>
                      <a:r>
                        <a:rPr lang="en-US" sz="1100" dirty="0">
                          <a:effectLst/>
                          <a:latin typeface="Verdana" panose="020B0604030504040204" pitchFamily="34" charset="0"/>
                          <a:cs typeface="Times New Roman" panose="02020603050405020304" pitchFamily="18" charset="0"/>
                        </a:rPr>
                        <a:t>Rail Connectivity from takeoff point to western corner of Berth No.</a:t>
                      </a:r>
                      <a:r>
                        <a:rPr lang="en-US" sz="1100" baseline="0" dirty="0">
                          <a:effectLst/>
                          <a:latin typeface="Verdana" panose="020B0604030504040204" pitchFamily="34" charset="0"/>
                          <a:cs typeface="Times New Roman" panose="02020603050405020304" pitchFamily="18" charset="0"/>
                        </a:rPr>
                        <a:t> 13 to 16(September 2019).</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IN" sz="1100" dirty="0">
                          <a:effectLst/>
                          <a:latin typeface="Verdana" panose="020B0604030504040204" pitchFamily="34" charset="0"/>
                          <a:cs typeface="Times New Roman" panose="02020603050405020304" pitchFamily="18" charset="0"/>
                        </a:rPr>
                        <a:t>109.30</a:t>
                      </a:r>
                      <a:endParaRPr lang="en-IN"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dirty="0">
                          <a:effectLst/>
                          <a:latin typeface="Verdana" panose="020B0604030504040204" pitchFamily="34" charset="0"/>
                          <a:cs typeface="Times New Roman" panose="02020603050405020304" pitchFamily="18" charset="0"/>
                        </a:rPr>
                        <a:t>-</a:t>
                      </a:r>
                      <a:endParaRPr lang="en-IN"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474879"/>
                  </a:ext>
                </a:extLst>
              </a:tr>
              <a:tr h="681407">
                <a:tc>
                  <a:txBody>
                    <a:bodyPr/>
                    <a:lstStyle/>
                    <a:p>
                      <a:pPr indent="-11430" algn="ctr">
                        <a:spcAft>
                          <a:spcPts val="0"/>
                        </a:spcAft>
                      </a:pPr>
                      <a:r>
                        <a:rPr lang="en-IN" sz="1100" dirty="0">
                          <a:effectLst/>
                          <a:latin typeface="Calibri" panose="020F0502020204030204" pitchFamily="34" charset="0"/>
                          <a:cs typeface="Times New Roman" panose="02020603050405020304" pitchFamily="18" charset="0"/>
                        </a:rPr>
                        <a:t>5</a:t>
                      </a:r>
                    </a:p>
                  </a:txBody>
                  <a:tcPr marL="68580" marR="68580" marT="0" marB="0"/>
                </a:tc>
                <a:tc>
                  <a:txBody>
                    <a:bodyPr/>
                    <a:lstStyle/>
                    <a:p>
                      <a:pPr indent="22225" algn="l">
                        <a:spcAft>
                          <a:spcPts val="0"/>
                        </a:spcAft>
                      </a:pPr>
                      <a:r>
                        <a:rPr lang="en-US"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Solar Power Plant</a:t>
                      </a:r>
                      <a:r>
                        <a:rPr lang="en-US" sz="1100" b="0"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of 175 KWP decentralized grid connected on roof top of AO Building (December 2018).</a:t>
                      </a: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US" sz="1100" b="0" dirty="0">
                        <a:effectLst/>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US" sz="1100" b="0" dirty="0">
                          <a:effectLst/>
                          <a:latin typeface="Verdana" panose="020B0604030504040204" pitchFamily="34" charset="0"/>
                          <a:ea typeface="Verdana" panose="020B0604030504040204" pitchFamily="34" charset="0"/>
                          <a:cs typeface="Verdana" panose="020B0604030504040204" pitchFamily="34" charset="0"/>
                        </a:rPr>
                        <a:t>1.86</a:t>
                      </a:r>
                      <a:endParaRPr lang="en-IN" sz="1100" b="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spcAft>
                          <a:spcPts val="0"/>
                        </a:spcAft>
                      </a:pPr>
                      <a:endPar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spcAft>
                          <a:spcPts val="0"/>
                        </a:spcAft>
                      </a:pPr>
                      <a:r>
                        <a:rPr lang="en-IN" sz="1100" b="0" kern="1200" dirty="0">
                          <a:solidFill>
                            <a:schemeClr val="tx1"/>
                          </a:solidFill>
                          <a:latin typeface="Verdana" panose="020B0604030504040204" pitchFamily="34" charset="0"/>
                          <a:ea typeface="Verdana" panose="020B0604030504040204" pitchFamily="34" charset="0"/>
                          <a:cs typeface="Verdana" panose="020B0604030504040204" pitchFamily="34" charset="0"/>
                        </a:rPr>
                        <a:t>-</a:t>
                      </a:r>
                    </a:p>
                  </a:txBody>
                  <a:tcPr marL="68580" marR="68580" marT="0" marB="0"/>
                </a:tc>
                <a:extLst>
                  <a:ext uri="{0D108BD9-81ED-4DB2-BD59-A6C34878D82A}">
                    <a16:rowId xmlns:a16="http://schemas.microsoft.com/office/drawing/2014/main" val="2949106066"/>
                  </a:ext>
                </a:extLst>
              </a:tr>
              <a:tr h="567262">
                <a:tc>
                  <a:txBody>
                    <a:bodyPr/>
                    <a:lstStyle/>
                    <a:p>
                      <a:pPr indent="-11430" algn="ctr">
                        <a:spcAft>
                          <a:spcPts val="0"/>
                        </a:spcAft>
                      </a:pPr>
                      <a:r>
                        <a:rPr lang="en-US" sz="800" dirty="0">
                          <a:effectLst/>
                          <a:latin typeface="Verdana" panose="020B0604030504040204" pitchFamily="34" charset="0"/>
                          <a:cs typeface="Times New Roman" panose="02020603050405020304" pitchFamily="18" charset="0"/>
                        </a:rPr>
                        <a:t> </a:t>
                      </a:r>
                      <a:endParaRPr lang="en-IN" sz="800" dirty="0">
                        <a:effectLst/>
                        <a:latin typeface="Calibri" panose="020F0502020204030204" pitchFamily="34" charset="0"/>
                        <a:cs typeface="Times New Roman" panose="02020603050405020304" pitchFamily="18" charset="0"/>
                      </a:endParaRPr>
                    </a:p>
                  </a:txBody>
                  <a:tcPr marL="68580" marR="68580" marT="0" marB="0"/>
                </a:tc>
                <a:tc>
                  <a:txBody>
                    <a:bodyPr/>
                    <a:lstStyle/>
                    <a:p>
                      <a:pPr marL="22225" algn="just">
                        <a:spcAft>
                          <a:spcPts val="0"/>
                        </a:spcAft>
                      </a:pPr>
                      <a:endParaRPr lang="en-US" sz="1100" kern="1200" dirty="0">
                        <a:solidFill>
                          <a:schemeClr val="dk1"/>
                        </a:solidFill>
                        <a:effectLst/>
                        <a:latin typeface="Verdana" panose="020B0604030504040204" pitchFamily="34" charset="0"/>
                        <a:ea typeface="+mn-ea"/>
                        <a:cs typeface="Times New Roman" panose="02020603050405020304" pitchFamily="18" charset="0"/>
                      </a:endParaRPr>
                    </a:p>
                    <a:p>
                      <a:pPr marL="22225" algn="ctr">
                        <a:spcAft>
                          <a:spcPts val="0"/>
                        </a:spcAft>
                      </a:pPr>
                      <a:r>
                        <a:rPr lang="en-US" sz="1100" kern="1200" dirty="0">
                          <a:solidFill>
                            <a:schemeClr val="dk1"/>
                          </a:solidFill>
                          <a:effectLst/>
                          <a:latin typeface="Verdana" panose="020B0604030504040204" pitchFamily="34" charset="0"/>
                          <a:ea typeface="+mn-ea"/>
                          <a:cs typeface="Times New Roman" panose="02020603050405020304" pitchFamily="18" charset="0"/>
                        </a:rPr>
                        <a:t>Total</a:t>
                      </a:r>
                      <a:endParaRPr lang="en-IN" sz="1100" kern="1200" dirty="0">
                        <a:solidFill>
                          <a:schemeClr val="dk1"/>
                        </a:solidFill>
                        <a:effectLst/>
                        <a:latin typeface="Verdana" panose="020B0604030504040204" pitchFamily="34" charset="0"/>
                        <a:ea typeface="+mn-ea"/>
                        <a:cs typeface="Times New Roman" panose="02020603050405020304" pitchFamily="18" charset="0"/>
                      </a:endParaRPr>
                    </a:p>
                  </a:txBody>
                  <a:tcPr marL="68580" marR="68580" marT="0" marB="0"/>
                </a:tc>
                <a:tc>
                  <a:txBody>
                    <a:bodyPr/>
                    <a:lstStyle/>
                    <a:p>
                      <a:pPr algn="ctr">
                        <a:spcAft>
                          <a:spcPts val="0"/>
                        </a:spcAft>
                      </a:pPr>
                      <a:endParaRPr lang="en-US" sz="1100" kern="1200" dirty="0">
                        <a:solidFill>
                          <a:schemeClr val="dk1"/>
                        </a:solidFill>
                        <a:effectLst/>
                        <a:latin typeface="Verdana" panose="020B0604030504040204" pitchFamily="34" charset="0"/>
                        <a:ea typeface="+mn-ea"/>
                        <a:cs typeface="Times New Roman" panose="02020603050405020304" pitchFamily="18" charset="0"/>
                      </a:endParaRPr>
                    </a:p>
                    <a:p>
                      <a:pPr algn="ctr">
                        <a:spcAft>
                          <a:spcPts val="0"/>
                        </a:spcAft>
                      </a:pPr>
                      <a:r>
                        <a:rPr lang="en-US" sz="1100" kern="1200" dirty="0">
                          <a:solidFill>
                            <a:schemeClr val="dk1"/>
                          </a:solidFill>
                          <a:effectLst/>
                          <a:latin typeface="Verdana" panose="020B0604030504040204" pitchFamily="34" charset="0"/>
                          <a:ea typeface="+mn-ea"/>
                          <a:cs typeface="Times New Roman" panose="02020603050405020304" pitchFamily="18" charset="0"/>
                        </a:rPr>
                        <a:t>474.19</a:t>
                      </a:r>
                      <a:endParaRPr lang="en-IN" sz="1100" kern="1200" dirty="0">
                        <a:solidFill>
                          <a:schemeClr val="dk1"/>
                        </a:solidFill>
                        <a:effectLst/>
                        <a:latin typeface="Verdana" panose="020B0604030504040204" pitchFamily="34" charset="0"/>
                        <a:ea typeface="+mn-ea"/>
                        <a:cs typeface="Times New Roman" panose="02020603050405020304" pitchFamily="18" charset="0"/>
                      </a:endParaRPr>
                    </a:p>
                  </a:txBody>
                  <a:tcPr marL="68580" marR="68580" marT="0" marB="0"/>
                </a:tc>
                <a:tc>
                  <a:txBody>
                    <a:bodyPr/>
                    <a:lstStyle/>
                    <a:p>
                      <a:pPr algn="ctr">
                        <a:spcAft>
                          <a:spcPts val="0"/>
                        </a:spcAft>
                      </a:pPr>
                      <a:endParaRPr lang="en-US" sz="1100" kern="1200" dirty="0">
                        <a:solidFill>
                          <a:schemeClr val="dk1"/>
                        </a:solidFill>
                        <a:effectLst/>
                        <a:latin typeface="Verdana" panose="020B0604030504040204" pitchFamily="34" charset="0"/>
                        <a:ea typeface="+mn-ea"/>
                        <a:cs typeface="Times New Roman" panose="02020603050405020304" pitchFamily="18" charset="0"/>
                      </a:endParaRPr>
                    </a:p>
                    <a:p>
                      <a:pPr algn="ctr">
                        <a:spcAft>
                          <a:spcPts val="0"/>
                        </a:spcAft>
                      </a:pPr>
                      <a:r>
                        <a:rPr lang="en-US" sz="1100" kern="1200" dirty="0">
                          <a:solidFill>
                            <a:schemeClr val="dk1"/>
                          </a:solidFill>
                          <a:effectLst/>
                          <a:latin typeface="Verdana" panose="020B0604030504040204" pitchFamily="34" charset="0"/>
                          <a:ea typeface="+mn-ea"/>
                          <a:cs typeface="Times New Roman" panose="02020603050405020304" pitchFamily="18" charset="0"/>
                        </a:rPr>
                        <a:t>4.90</a:t>
                      </a:r>
                      <a:endParaRPr lang="en-IN" sz="1100" kern="1200" dirty="0">
                        <a:solidFill>
                          <a:schemeClr val="dk1"/>
                        </a:solidFill>
                        <a:effectLst/>
                        <a:latin typeface="Verdana" panose="020B060403050404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680256423"/>
                  </a:ext>
                </a:extLst>
              </a:tr>
            </a:tbl>
          </a:graphicData>
        </a:graphic>
      </p:graphicFrame>
      <p:sp>
        <p:nvSpPr>
          <p:cNvPr id="6"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COMPLETION OF PROJECTS 2018-19 (DPT - KANDLA)</a:t>
            </a:r>
          </a:p>
          <a:p>
            <a:pPr defTabSz="779526">
              <a:defRPr/>
            </a:pPr>
            <a:endParaRPr lang="en-IN" sz="2000" dirty="0">
              <a:solidFill>
                <a:srgbClr val="234091"/>
              </a:solidFill>
              <a:latin typeface="Arial"/>
            </a:endParaRPr>
          </a:p>
        </p:txBody>
      </p:sp>
      <p:cxnSp>
        <p:nvCxnSpPr>
          <p:cNvPr id="7" name="Straight Connector 6"/>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ight Arrow 7">
            <a:hlinkClick r:id="rId3" action="ppaction://hlinksldjump"/>
          </p:cNvPr>
          <p:cNvSpPr/>
          <p:nvPr/>
        </p:nvSpPr>
        <p:spPr>
          <a:xfrm>
            <a:off x="7584577" y="442651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4" action="ppaction://hlinksldjump"/>
              </a:rPr>
              <a:t>Back</a:t>
            </a:r>
            <a:endParaRPr lang="en-US" sz="1200" dirty="0">
              <a:solidFill>
                <a:prstClr val="white"/>
              </a:solidFill>
              <a:latin typeface="Arial"/>
            </a:endParaRPr>
          </a:p>
        </p:txBody>
      </p:sp>
      <p:sp>
        <p:nvSpPr>
          <p:cNvPr id="2" name="Slide Number Placeholder 1"/>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47</a:t>
            </a:fld>
            <a:endParaRPr lang="en-IN" dirty="0"/>
          </a:p>
        </p:txBody>
      </p:sp>
    </p:spTree>
    <p:extLst>
      <p:ext uri="{BB962C8B-B14F-4D97-AF65-F5344CB8AC3E}">
        <p14:creationId xmlns:p14="http://schemas.microsoft.com/office/powerpoint/2010/main" val="29283683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368516815"/>
              </p:ext>
            </p:extLst>
          </p:nvPr>
        </p:nvGraphicFramePr>
        <p:xfrm>
          <a:off x="-233258" y="428809"/>
          <a:ext cx="8410778" cy="353456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521148" y="4065155"/>
            <a:ext cx="8101708" cy="755236"/>
          </a:xfrm>
          <a:prstGeom prst="rect">
            <a:avLst/>
          </a:prstGeom>
          <a:noFill/>
        </p:spPr>
        <p:txBody>
          <a:bodyPr wrap="square" lIns="77881" tIns="38940" rIns="77881" bIns="38940" rtlCol="0">
            <a:spAutoFit/>
          </a:bodyPr>
          <a:lstStyle/>
          <a:p>
            <a:pPr marL="197744" indent="-197744" algn="just">
              <a:buFont typeface="Wingdings" panose="05000000000000000000" pitchFamily="2" charset="2"/>
              <a:buChar char="§"/>
            </a:pPr>
            <a:r>
              <a:rPr lang="en-IN" sz="1099" dirty="0"/>
              <a:t>Operating income is increased from Rs.885 crore to Rs. 1475 crore in 2017-18.</a:t>
            </a:r>
          </a:p>
          <a:p>
            <a:pPr marL="197744" indent="-197744" algn="just">
              <a:buFont typeface="Wingdings" panose="05000000000000000000" pitchFamily="2" charset="2"/>
              <a:buChar char="§"/>
            </a:pPr>
            <a:r>
              <a:rPr lang="en-IN" sz="1099" dirty="0"/>
              <a:t>Operating surplus is increasing regularly.</a:t>
            </a:r>
          </a:p>
          <a:p>
            <a:pPr marL="197744" indent="-197744" algn="just">
              <a:buFont typeface="Wingdings" panose="05000000000000000000" pitchFamily="2" charset="2"/>
              <a:buChar char="§"/>
            </a:pPr>
            <a:r>
              <a:rPr lang="en-IN" sz="1099" dirty="0"/>
              <a:t>Operating margin is increasing regularly.</a:t>
            </a:r>
          </a:p>
          <a:p>
            <a:pPr marL="197744" indent="-197744" algn="just">
              <a:buFont typeface="Wingdings" panose="05000000000000000000" pitchFamily="2" charset="2"/>
              <a:buChar char="§"/>
            </a:pPr>
            <a:r>
              <a:rPr lang="en-IN" sz="1099" dirty="0"/>
              <a:t>Net income increase by 12 times.</a:t>
            </a:r>
            <a:endParaRPr lang="en-US" sz="1399" dirty="0"/>
          </a:p>
        </p:txBody>
      </p:sp>
      <p:sp>
        <p:nvSpPr>
          <p:cNvPr id="9" name="Title 1"/>
          <p:cNvSpPr txBox="1">
            <a:spLocks/>
          </p:cNvSpPr>
          <p:nvPr/>
        </p:nvSpPr>
        <p:spPr>
          <a:xfrm>
            <a:off x="4229" y="138576"/>
            <a:ext cx="9135542" cy="275316"/>
          </a:xfrm>
          <a:prstGeom prst="rect">
            <a:avLst/>
          </a:prstGeom>
        </p:spPr>
        <p:txBody>
          <a:bodyPr vert="horz" lIns="77881" tIns="38940" rIns="77881" bIns="38940"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8805">
              <a:defRPr/>
            </a:pPr>
            <a:r>
              <a:rPr lang="en-IN" sz="2298" spc="-43" dirty="0">
                <a:solidFill>
                  <a:srgbClr val="002060"/>
                </a:solidFill>
                <a:latin typeface="Tahoma" pitchFamily="34" charset="0"/>
                <a:ea typeface="+mn-ea"/>
                <a:cs typeface="Arial" charset="0"/>
              </a:rPr>
              <a:t>FINANCIALS</a:t>
            </a:r>
          </a:p>
          <a:p>
            <a:pPr defTabSz="778805">
              <a:defRPr/>
            </a:pPr>
            <a:endParaRPr lang="en-IN" sz="1998" dirty="0">
              <a:solidFill>
                <a:srgbClr val="234091"/>
              </a:solidFill>
              <a:latin typeface="Arial"/>
            </a:endParaRPr>
          </a:p>
        </p:txBody>
      </p:sp>
      <p:cxnSp>
        <p:nvCxnSpPr>
          <p:cNvPr id="10" name="Straight Connector 9"/>
          <p:cNvCxnSpPr/>
          <p:nvPr/>
        </p:nvCxnSpPr>
        <p:spPr>
          <a:xfrm>
            <a:off x="1052406" y="428809"/>
            <a:ext cx="69727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ight Arrow 11">
            <a:hlinkClick r:id="" action="ppaction://noaction"/>
          </p:cNvPr>
          <p:cNvSpPr/>
          <p:nvPr/>
        </p:nvSpPr>
        <p:spPr>
          <a:xfrm>
            <a:off x="8025188" y="4823958"/>
            <a:ext cx="664937" cy="321925"/>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881" tIns="38940" rIns="77881" bIns="38940" rtlCol="0" anchor="ctr"/>
          <a:lstStyle/>
          <a:p>
            <a:pPr algn="ctr" defTabSz="632780"/>
            <a:r>
              <a:rPr lang="en-US" sz="1199" dirty="0">
                <a:solidFill>
                  <a:prstClr val="white"/>
                </a:solidFill>
                <a:latin typeface="Arial"/>
                <a:hlinkClick r:id="rId3" action="ppaction://hlinksldjump"/>
              </a:rPr>
              <a:t>Back</a:t>
            </a:r>
            <a:endParaRPr lang="en-US" sz="1199" dirty="0">
              <a:solidFill>
                <a:prstClr val="white"/>
              </a:solidFill>
              <a:latin typeface="Arial"/>
            </a:endParaRPr>
          </a:p>
        </p:txBody>
      </p:sp>
    </p:spTree>
    <p:extLst>
      <p:ext uri="{BB962C8B-B14F-4D97-AF65-F5344CB8AC3E}">
        <p14:creationId xmlns:p14="http://schemas.microsoft.com/office/powerpoint/2010/main" val="2167669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7. IT INITIATIVES</a:t>
            </a:r>
          </a:p>
        </p:txBody>
      </p:sp>
      <p:cxnSp>
        <p:nvCxnSpPr>
          <p:cNvPr id="21" name="Straight Connector 20"/>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703827018"/>
              </p:ext>
            </p:extLst>
          </p:nvPr>
        </p:nvGraphicFramePr>
        <p:xfrm>
          <a:off x="450927" y="464138"/>
          <a:ext cx="8308614" cy="4378347"/>
        </p:xfrm>
        <a:graphic>
          <a:graphicData uri="http://schemas.openxmlformats.org/drawingml/2006/table">
            <a:tbl>
              <a:tblPr firstRow="1" firstCol="1" bandRow="1">
                <a:tableStyleId>{BC89EF96-8CEA-46FF-86C4-4CE0E7609802}</a:tableStyleId>
              </a:tblPr>
              <a:tblGrid>
                <a:gridCol w="274664">
                  <a:extLst>
                    <a:ext uri="{9D8B030D-6E8A-4147-A177-3AD203B41FA5}">
                      <a16:colId xmlns:a16="http://schemas.microsoft.com/office/drawing/2014/main" val="1304243668"/>
                    </a:ext>
                  </a:extLst>
                </a:gridCol>
                <a:gridCol w="961327">
                  <a:extLst>
                    <a:ext uri="{9D8B030D-6E8A-4147-A177-3AD203B41FA5}">
                      <a16:colId xmlns:a16="http://schemas.microsoft.com/office/drawing/2014/main" val="673019328"/>
                    </a:ext>
                  </a:extLst>
                </a:gridCol>
                <a:gridCol w="5477370">
                  <a:extLst>
                    <a:ext uri="{9D8B030D-6E8A-4147-A177-3AD203B41FA5}">
                      <a16:colId xmlns:a16="http://schemas.microsoft.com/office/drawing/2014/main" val="1467661966"/>
                    </a:ext>
                  </a:extLst>
                </a:gridCol>
                <a:gridCol w="1595253">
                  <a:extLst>
                    <a:ext uri="{9D8B030D-6E8A-4147-A177-3AD203B41FA5}">
                      <a16:colId xmlns:a16="http://schemas.microsoft.com/office/drawing/2014/main" val="2695061295"/>
                    </a:ext>
                  </a:extLst>
                </a:gridCol>
              </a:tblGrid>
              <a:tr h="491207">
                <a:tc>
                  <a:txBody>
                    <a:bodyPr/>
                    <a:lstStyle/>
                    <a:p>
                      <a:pPr algn="ctr" fontAlgn="ctr"/>
                      <a:r>
                        <a:rPr lang="en-US" sz="1200" u="none" strike="noStrike" dirty="0">
                          <a:solidFill>
                            <a:schemeClr val="bg1"/>
                          </a:solidFill>
                          <a:effectLst/>
                        </a:rPr>
                        <a:t>#</a:t>
                      </a:r>
                      <a:endParaRPr lang="en-US" sz="1200" b="1" i="0" u="none" strike="noStrike" dirty="0">
                        <a:solidFill>
                          <a:schemeClr val="bg1"/>
                        </a:solidFill>
                        <a:effectLst/>
                        <a:latin typeface="Calibri" panose="020F0502020204030204" pitchFamily="34" charset="0"/>
                      </a:endParaRPr>
                    </a:p>
                  </a:txBody>
                  <a:tcPr marL="8790" marR="8790" marT="7149" marB="0" anchor="ctr">
                    <a:solidFill>
                      <a:srgbClr val="002060"/>
                    </a:solidFill>
                  </a:tcPr>
                </a:tc>
                <a:tc>
                  <a:txBody>
                    <a:bodyPr/>
                    <a:lstStyle/>
                    <a:p>
                      <a:pPr algn="ctr" fontAlgn="ctr"/>
                      <a:r>
                        <a:rPr lang="en-US" sz="1200" u="none" strike="noStrike" kern="1200" dirty="0">
                          <a:solidFill>
                            <a:schemeClr val="bg1"/>
                          </a:solidFill>
                          <a:effectLst/>
                        </a:rPr>
                        <a:t>Name</a:t>
                      </a:r>
                      <a:endParaRPr lang="en-US" sz="1200" b="1" u="none" strike="noStrike" kern="1200" dirty="0">
                        <a:solidFill>
                          <a:schemeClr val="bg1"/>
                        </a:solidFill>
                        <a:effectLst/>
                        <a:latin typeface="+mn-lt"/>
                        <a:ea typeface="+mn-ea"/>
                        <a:cs typeface="+mn-cs"/>
                      </a:endParaRPr>
                    </a:p>
                  </a:txBody>
                  <a:tcPr marL="8790" marR="8790" marT="7149" marB="0" anchor="ctr">
                    <a:solidFill>
                      <a:srgbClr val="002060"/>
                    </a:solidFill>
                  </a:tcPr>
                </a:tc>
                <a:tc>
                  <a:txBody>
                    <a:bodyPr/>
                    <a:lstStyle/>
                    <a:p>
                      <a:pPr marL="0" indent="0" algn="just" fontAlgn="ctr">
                        <a:buFont typeface="Arial" pitchFamily="34" charset="0"/>
                        <a:buNone/>
                      </a:pPr>
                      <a:r>
                        <a:rPr lang="en-US" sz="1200" kern="1200" dirty="0">
                          <a:solidFill>
                            <a:schemeClr val="bg1"/>
                          </a:solidFill>
                          <a:effectLst/>
                        </a:rPr>
                        <a:t>Description</a:t>
                      </a:r>
                      <a:endParaRPr lang="en-US" sz="1200" b="1" kern="1200" dirty="0">
                        <a:solidFill>
                          <a:schemeClr val="bg1"/>
                        </a:solidFill>
                        <a:effectLst/>
                        <a:latin typeface="+mn-lt"/>
                        <a:ea typeface="+mn-ea"/>
                        <a:cs typeface="+mn-cs"/>
                      </a:endParaRPr>
                    </a:p>
                  </a:txBody>
                  <a:tcPr marL="8790" marR="8790" marT="7149" marB="0" anchor="ctr">
                    <a:solidFill>
                      <a:srgbClr val="002060"/>
                    </a:solidFill>
                  </a:tcPr>
                </a:tc>
                <a:tc>
                  <a:txBody>
                    <a:bodyPr/>
                    <a:lstStyle/>
                    <a:p>
                      <a:pPr marL="0" indent="0" algn="just" fontAlgn="ctr">
                        <a:buFont typeface="Arial" pitchFamily="34" charset="0"/>
                        <a:buNone/>
                      </a:pPr>
                      <a:r>
                        <a:rPr lang="en-US" sz="1200" b="1" kern="1200" dirty="0">
                          <a:solidFill>
                            <a:schemeClr val="bg1"/>
                          </a:solidFill>
                          <a:effectLst/>
                          <a:latin typeface="+mn-lt"/>
                          <a:ea typeface="+mn-ea"/>
                          <a:cs typeface="+mn-cs"/>
                        </a:rPr>
                        <a:t>Timeline</a:t>
                      </a:r>
                    </a:p>
                  </a:txBody>
                  <a:tcPr marL="8790" marR="8790" marT="7149" marB="0" anchor="ctr">
                    <a:solidFill>
                      <a:srgbClr val="002060"/>
                    </a:solidFill>
                  </a:tcPr>
                </a:tc>
                <a:extLst>
                  <a:ext uri="{0D108BD9-81ED-4DB2-BD59-A6C34878D82A}">
                    <a16:rowId xmlns:a16="http://schemas.microsoft.com/office/drawing/2014/main" val="2592598358"/>
                  </a:ext>
                </a:extLst>
              </a:tr>
              <a:tr h="523608">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8790" marR="8790" marT="7149" marB="0" anchor="ctr"/>
                </a:tc>
                <a:tc>
                  <a:txBody>
                    <a:bodyPr/>
                    <a:lstStyle/>
                    <a:p>
                      <a:pPr algn="ctr" fontAlgn="ctr"/>
                      <a:r>
                        <a:rPr lang="en-US" sz="1100" u="none" strike="noStrike" kern="1200" dirty="0">
                          <a:effectLst/>
                        </a:rPr>
                        <a:t>ERP</a:t>
                      </a:r>
                      <a:endParaRPr lang="en-US" sz="1100" b="0" u="none" strike="noStrike" kern="1200" dirty="0">
                        <a:solidFill>
                          <a:schemeClr val="tx1"/>
                        </a:solidFill>
                        <a:effectLst/>
                        <a:latin typeface="+mn-lt"/>
                        <a:ea typeface="+mn-ea"/>
                        <a:cs typeface="+mn-cs"/>
                      </a:endParaRPr>
                    </a:p>
                  </a:txBody>
                  <a:tcPr marL="8790" marR="8790" marT="7149" marB="0" anchor="ctr"/>
                </a:tc>
                <a:tc>
                  <a:txBody>
                    <a:bodyPr/>
                    <a:lstStyle/>
                    <a:p>
                      <a:pPr marL="0" indent="0" algn="just" fontAlgn="ctr">
                        <a:buFont typeface="Arial" pitchFamily="34" charset="0"/>
                        <a:buNone/>
                      </a:pPr>
                      <a:r>
                        <a:rPr lang="en-US" sz="1100" kern="1200" dirty="0">
                          <a:effectLst/>
                        </a:rPr>
                        <a:t>Deendayal Port Trust is one of the Ports participating in ERP project for Six Major Ports to be finalized by IPA, New Delhi. The System Integrator to be appointed by IPA, New Delhi, for implementation of ERP.</a:t>
                      </a:r>
                      <a:endParaRPr lang="en-US" sz="1100" b="0" kern="1200" dirty="0">
                        <a:solidFill>
                          <a:schemeClr val="tx1"/>
                        </a:solidFill>
                        <a:effectLst/>
                        <a:latin typeface="+mn-lt"/>
                        <a:ea typeface="+mn-ea"/>
                        <a:cs typeface="+mn-cs"/>
                      </a:endParaRPr>
                    </a:p>
                  </a:txBody>
                  <a:tcPr marL="8790" marR="8790" marT="7149" marB="0" anchor="ctr"/>
                </a:tc>
                <a:tc>
                  <a:txBody>
                    <a:bodyPr/>
                    <a:lstStyle/>
                    <a:p>
                      <a:pPr marL="0" indent="0" algn="just" fontAlgn="ctr">
                        <a:buFont typeface="Arial" pitchFamily="34" charset="0"/>
                        <a:buNone/>
                      </a:pPr>
                      <a:r>
                        <a:rPr lang="en-US" sz="1100" b="0" kern="1200" dirty="0">
                          <a:solidFill>
                            <a:schemeClr val="tx1"/>
                          </a:solidFill>
                          <a:effectLst/>
                          <a:latin typeface="+mn-lt"/>
                          <a:ea typeface="+mn-ea"/>
                          <a:cs typeface="+mn-cs"/>
                        </a:rPr>
                        <a:t>July 2019</a:t>
                      </a:r>
                    </a:p>
                  </a:txBody>
                  <a:tcPr marL="8790" marR="8790" marT="7149" marB="0" anchor="ctr"/>
                </a:tc>
                <a:extLst>
                  <a:ext uri="{0D108BD9-81ED-4DB2-BD59-A6C34878D82A}">
                    <a16:rowId xmlns:a16="http://schemas.microsoft.com/office/drawing/2014/main" val="3394501098"/>
                  </a:ext>
                </a:extLst>
              </a:tr>
              <a:tr h="800841">
                <a:tc>
                  <a:txBody>
                    <a:bodyPr/>
                    <a:lstStyle/>
                    <a:p>
                      <a:pPr algn="ctr" fontAlgn="ctr"/>
                      <a:r>
                        <a:rPr lang="en-US" sz="1100" u="none" strike="noStrike" dirty="0">
                          <a:effectLst/>
                        </a:rPr>
                        <a:t>2</a:t>
                      </a:r>
                      <a:endParaRPr lang="en-US" sz="1100" b="1" i="0" u="none" strike="noStrike" dirty="0">
                        <a:solidFill>
                          <a:srgbClr val="000000"/>
                        </a:solidFill>
                        <a:effectLst/>
                        <a:latin typeface="Calibri" panose="020F0502020204030204" pitchFamily="34" charset="0"/>
                      </a:endParaRPr>
                    </a:p>
                  </a:txBody>
                  <a:tcPr marL="8790" marR="8790" marT="7149" marB="0" anchor="ctr"/>
                </a:tc>
                <a:tc>
                  <a:txBody>
                    <a:bodyPr/>
                    <a:lstStyle/>
                    <a:p>
                      <a:pPr algn="ctr" fontAlgn="ctr"/>
                      <a:r>
                        <a:rPr lang="en-US" sz="1100" u="none" strike="noStrike" dirty="0">
                          <a:effectLst/>
                        </a:rPr>
                        <a:t>E-Office and E-Platform</a:t>
                      </a:r>
                      <a:endParaRPr lang="en-US" sz="1100" b="0" i="0" u="none" strike="noStrike" dirty="0">
                        <a:solidFill>
                          <a:srgbClr val="000000"/>
                        </a:solidFill>
                        <a:effectLst/>
                        <a:latin typeface="Calibri" panose="020F0502020204030204" pitchFamily="34" charset="0"/>
                      </a:endParaRPr>
                    </a:p>
                  </a:txBody>
                  <a:tcPr marL="8790" marR="8790" marT="7149" marB="0" anchor="ctr"/>
                </a:tc>
                <a:tc>
                  <a:txBody>
                    <a:bodyPr/>
                    <a:lstStyle/>
                    <a:p>
                      <a:pPr marL="0" marR="0" indent="0" algn="just" defTabSz="914400" rtl="0" eaLnBrk="1" fontAlgn="ctr" latinLnBrk="0" hangingPunct="1">
                        <a:spcBef>
                          <a:spcPts val="0"/>
                        </a:spcBef>
                        <a:spcAft>
                          <a:spcPts val="0"/>
                        </a:spcAft>
                        <a:buFont typeface="Arial" pitchFamily="34" charset="0"/>
                        <a:buNone/>
                      </a:pPr>
                      <a:r>
                        <a:rPr lang="en-US" sz="1100" kern="1200" dirty="0">
                          <a:effectLst/>
                        </a:rPr>
                        <a:t>The case has been submitted for Technical, Administrative and Budgetary Sanctions from competent authority.  The draft Expression of Interest and Draft DTPs have also been submitted for Finance concurrence and Administrative approval of competent authority. The Project is envisaged to Go Live by Dec., 2018.</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indent="0" algn="just" defTabSz="914400" rtl="0" eaLnBrk="1" fontAlgn="ctr" latinLnBrk="0" hangingPunct="1">
                        <a:spcBef>
                          <a:spcPts val="0"/>
                        </a:spcBef>
                        <a:spcAft>
                          <a:spcPts val="0"/>
                        </a:spcAft>
                        <a:buFont typeface="Arial" pitchFamily="34" charset="0"/>
                        <a:buNone/>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ctr" latinLnBrk="0" hangingPunct="1">
                        <a:spcBef>
                          <a:spcPts val="0"/>
                        </a:spcBef>
                        <a:spcAft>
                          <a:spcPts val="0"/>
                        </a:spcAft>
                        <a:buFont typeface="Arial" pitchFamily="34" charset="0"/>
                        <a:buNone/>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ctr" latinLnBrk="0" hangingPunct="1">
                        <a:spcBef>
                          <a:spcPts val="0"/>
                        </a:spcBef>
                        <a:spcAft>
                          <a:spcPts val="0"/>
                        </a:spcAft>
                        <a:buFont typeface="Arial" pitchFamily="34" charset="0"/>
                        <a:buNone/>
                      </a:pPr>
                      <a:r>
                        <a:rPr lang="en-IN" sz="1100" dirty="0">
                          <a:effectLst/>
                          <a:latin typeface="Arial" panose="020B0604020202020204" pitchFamily="34" charset="0"/>
                          <a:ea typeface="Times New Roman" panose="02020603050405020304" pitchFamily="18" charset="0"/>
                          <a:cs typeface="Arial" panose="020B0604020202020204" pitchFamily="34" charset="0"/>
                        </a:rPr>
                        <a:t>Dec 2018</a:t>
                      </a:r>
                    </a:p>
                  </a:txBody>
                  <a:tcPr marL="63305" marR="63305" marT="0" marB="0"/>
                </a:tc>
                <a:extLst>
                  <a:ext uri="{0D108BD9-81ED-4DB2-BD59-A6C34878D82A}">
                    <a16:rowId xmlns:a16="http://schemas.microsoft.com/office/drawing/2014/main" val="2404766416"/>
                  </a:ext>
                </a:extLst>
              </a:tr>
              <a:tr h="1441514">
                <a:tc>
                  <a:txBody>
                    <a:bodyPr/>
                    <a:lstStyle/>
                    <a:p>
                      <a:pPr algn="ctr" fontAlgn="ctr"/>
                      <a:r>
                        <a:rPr lang="en-US" sz="1100" u="none" strike="noStrike" dirty="0">
                          <a:effectLst/>
                        </a:rPr>
                        <a:t>3</a:t>
                      </a:r>
                      <a:endParaRPr lang="en-US" sz="1100" b="1" i="0" u="none" strike="noStrike" dirty="0">
                        <a:solidFill>
                          <a:srgbClr val="000000"/>
                        </a:solidFill>
                        <a:effectLst/>
                        <a:latin typeface="Calibri" panose="020F0502020204030204" pitchFamily="34" charset="0"/>
                      </a:endParaRPr>
                    </a:p>
                  </a:txBody>
                  <a:tcPr marL="8790" marR="8790" marT="7149" marB="0" anchor="ctr"/>
                </a:tc>
                <a:tc>
                  <a:txBody>
                    <a:bodyPr/>
                    <a:lstStyle/>
                    <a:p>
                      <a:pPr algn="ctr" fontAlgn="ctr"/>
                      <a:r>
                        <a:rPr lang="en-US" sz="1100" u="none" strike="noStrike" dirty="0">
                          <a:effectLst/>
                        </a:rPr>
                        <a:t>Port Community System (PCS) 1</a:t>
                      </a:r>
                      <a:r>
                        <a:rPr lang="en-US" sz="1100" u="none" strike="noStrike" baseline="0" dirty="0">
                          <a:effectLst/>
                        </a:rPr>
                        <a:t> Plus</a:t>
                      </a:r>
                      <a:endParaRPr lang="en-US" sz="1100" b="0" i="0" u="none" strike="noStrike" dirty="0">
                        <a:solidFill>
                          <a:srgbClr val="000000"/>
                        </a:solidFill>
                        <a:effectLst/>
                        <a:latin typeface="Calibri" panose="020F0502020204030204" pitchFamily="34" charset="0"/>
                      </a:endParaRPr>
                    </a:p>
                  </a:txBody>
                  <a:tcPr marL="8790" marR="8790" marT="7149"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dirty="0">
                          <a:effectLst/>
                        </a:rPr>
                        <a:t>DPT is operating a Help desk for last two years for facilitating smooth operations of PCS for the Port Users.  The difficulties faced by the Port Users and expectation of the Port &amp; Port Users, in line with latest online Platforms / applications, for Ease of Doing Business, have been communicated to the PCS team through Joint Meeting with Port Users, PCS team and Port Officials headed by Dy. Chairman, DPT.  The upgradation to PCS 1.x Project is handled by IPA, New Delhi.  The system Integrator “M/s. Portall” has commenced the work and the Port is awaiting upgradation guided by the System Integrator “M/s. Portall”.  </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IN" sz="1100" dirty="0">
                          <a:effectLst/>
                          <a:latin typeface="Arial" panose="020B0604020202020204" pitchFamily="34" charset="0"/>
                          <a:ea typeface="Times New Roman" panose="02020603050405020304" pitchFamily="18" charset="0"/>
                          <a:cs typeface="Arial" panose="020B0604020202020204" pitchFamily="34" charset="0"/>
                        </a:rPr>
                        <a:t>Dec 2018</a:t>
                      </a:r>
                    </a:p>
                    <a:p>
                      <a:pPr marL="0" marR="0" indent="0" algn="just" defTabSz="914400" rtl="0" eaLnBrk="1" fontAlgn="auto" latinLnBrk="0" hangingPunct="1">
                        <a:lnSpc>
                          <a:spcPct val="100000"/>
                        </a:lnSpc>
                        <a:spcBef>
                          <a:spcPts val="0"/>
                        </a:spcBef>
                        <a:spcAft>
                          <a:spcPts val="0"/>
                        </a:spcAft>
                        <a:buClrTx/>
                        <a:buSzTx/>
                        <a:buFontTx/>
                        <a:buNone/>
                        <a:tabLst/>
                        <a:defRPr/>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IN" sz="1100" dirty="0">
                          <a:effectLst/>
                          <a:latin typeface="Arial" panose="020B0604020202020204" pitchFamily="34" charset="0"/>
                          <a:ea typeface="Times New Roman" panose="02020603050405020304" pitchFamily="18" charset="0"/>
                          <a:cs typeface="Arial" panose="020B0604020202020204" pitchFamily="34" charset="0"/>
                        </a:rPr>
                        <a:t>IPA</a:t>
                      </a:r>
                      <a:r>
                        <a:rPr lang="en-IN" sz="1100" baseline="0" dirty="0">
                          <a:effectLst/>
                          <a:latin typeface="Arial" panose="020B0604020202020204" pitchFamily="34" charset="0"/>
                          <a:ea typeface="Times New Roman" panose="02020603050405020304" pitchFamily="18" charset="0"/>
                          <a:cs typeface="Arial" panose="020B0604020202020204" pitchFamily="34" charset="0"/>
                        </a:rPr>
                        <a:t> is executing the work.</a:t>
                      </a: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IN" sz="1100" dirty="0">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4023174021"/>
                  </a:ext>
                </a:extLst>
              </a:tr>
              <a:tr h="1121177">
                <a:tc>
                  <a:txBody>
                    <a:bodyPr/>
                    <a:lstStyle/>
                    <a:p>
                      <a:pPr algn="ctr" fontAlgn="ctr"/>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8790" marR="8790" marT="7149" marB="0" anchor="ctr"/>
                </a:tc>
                <a:tc>
                  <a:txBody>
                    <a:bodyPr/>
                    <a:lstStyle/>
                    <a:p>
                      <a:pPr marL="0" marR="0" lvl="0" indent="0" algn="ctr" defTabSz="1088348" rtl="0" eaLnBrk="1" fontAlgn="ctr" latinLnBrk="0" hangingPunct="1">
                        <a:lnSpc>
                          <a:spcPct val="100000"/>
                        </a:lnSpc>
                        <a:spcBef>
                          <a:spcPts val="0"/>
                        </a:spcBef>
                        <a:spcAft>
                          <a:spcPts val="0"/>
                        </a:spcAft>
                        <a:buClrTx/>
                        <a:buSzTx/>
                        <a:buFontTx/>
                        <a:buNone/>
                        <a:tabLst/>
                        <a:defRPr/>
                      </a:pPr>
                      <a:r>
                        <a:rPr lang="en-US" sz="1100" u="none" strike="noStrike" dirty="0">
                          <a:effectLst/>
                        </a:rPr>
                        <a:t>Port Community System (PCS) 2.0</a:t>
                      </a:r>
                      <a:endParaRPr lang="en-US" sz="1100" b="0" i="0" u="none" strike="noStrike" dirty="0">
                        <a:solidFill>
                          <a:srgbClr val="000000"/>
                        </a:solidFill>
                        <a:effectLst/>
                        <a:latin typeface="Calibri" panose="020F0502020204030204" pitchFamily="34" charset="0"/>
                      </a:endParaRPr>
                    </a:p>
                  </a:txBody>
                  <a:tcPr marL="8790" marR="8790" marT="7149" marB="0" anchor="ctr"/>
                </a:tc>
                <a:tc>
                  <a:txBody>
                    <a:bodyPr/>
                    <a:lstStyle/>
                    <a:p>
                      <a:pPr marL="0" marR="0" algn="just" defTabSz="914400" rtl="0" eaLnBrk="1" latinLnBrk="0" hangingPunct="1">
                        <a:spcBef>
                          <a:spcPts val="0"/>
                        </a:spcBef>
                        <a:spcAft>
                          <a:spcPts val="0"/>
                        </a:spcAft>
                      </a:pPr>
                      <a:r>
                        <a:rPr lang="en-US" sz="1100" kern="1200" dirty="0">
                          <a:effectLst/>
                        </a:rPr>
                        <a:t>PCS 2.0 is a Central Govt. project for all Major Ports which will have new architecture, design &amp; covering other trade requirements in line with International Conventions for Harmonized Trade Platforms.  DPT’s EDP team has provided necessary initial information and expectations for PCS 2.0.  The Port has called for</a:t>
                      </a:r>
                      <a:r>
                        <a:rPr lang="en-US" sz="1100" kern="1200" baseline="0" dirty="0">
                          <a:effectLst/>
                        </a:rPr>
                        <a:t> nomination in the</a:t>
                      </a:r>
                      <a:r>
                        <a:rPr lang="en-US" sz="1100" kern="1200" dirty="0">
                          <a:effectLst/>
                        </a:rPr>
                        <a:t> Working Group</a:t>
                      </a:r>
                      <a:r>
                        <a:rPr lang="en-US" sz="1100" kern="1200" baseline="0" dirty="0">
                          <a:effectLst/>
                        </a:rPr>
                        <a:t> for the purpose of implementation of PCS 2.0 from stakeholders. M/s. E&amp;Y have been appointed as Consultant by the IPA, New Delhi.</a:t>
                      </a:r>
                      <a:endParaRPr lang="en-IN"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tc>
                  <a:txBody>
                    <a:bodyPr/>
                    <a:lstStyle/>
                    <a:p>
                      <a:pPr marL="0" marR="0" algn="just" defTabSz="914400" rtl="0" eaLnBrk="1" latinLnBrk="0" hangingPunct="1">
                        <a:spcBef>
                          <a:spcPts val="0"/>
                        </a:spcBef>
                        <a:spcAft>
                          <a:spcPts val="0"/>
                        </a:spcAft>
                      </a:pPr>
                      <a:r>
                        <a:rPr lang="en-IN"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IPA</a:t>
                      </a:r>
                      <a:r>
                        <a:rPr lang="en-IN" sz="1100" kern="120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executing the project.</a:t>
                      </a:r>
                      <a:endParaRPr lang="en-IN"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3305" marR="63305" marT="0" marB="0"/>
                </a:tc>
                <a:extLst>
                  <a:ext uri="{0D108BD9-81ED-4DB2-BD59-A6C34878D82A}">
                    <a16:rowId xmlns:a16="http://schemas.microsoft.com/office/drawing/2014/main" val="2383958097"/>
                  </a:ext>
                </a:extLst>
              </a:tr>
            </a:tbl>
          </a:graphicData>
        </a:graphic>
      </p:graphicFrame>
      <p:sp>
        <p:nvSpPr>
          <p:cNvPr id="6" name="Right Arrow 5">
            <a:hlinkClick r:id="rId3" action="ppaction://hlinksldjump"/>
          </p:cNvPr>
          <p:cNvSpPr/>
          <p:nvPr/>
        </p:nvSpPr>
        <p:spPr>
          <a:xfrm>
            <a:off x="7493708" y="4821824"/>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4"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2333000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791" y="557714"/>
            <a:ext cx="7426064" cy="4179095"/>
          </a:xfrm>
          <a:prstGeom prst="rect">
            <a:avLst/>
          </a:prstGeom>
        </p:spPr>
      </p:pic>
      <p:sp>
        <p:nvSpPr>
          <p:cNvPr id="5" name="TextBox 4"/>
          <p:cNvSpPr txBox="1"/>
          <p:nvPr/>
        </p:nvSpPr>
        <p:spPr>
          <a:xfrm>
            <a:off x="2345215" y="1135104"/>
            <a:ext cx="1106393" cy="242246"/>
          </a:xfrm>
          <a:prstGeom prst="rect">
            <a:avLst/>
          </a:prstGeom>
          <a:noFill/>
        </p:spPr>
        <p:txBody>
          <a:bodyPr wrap="none" rtlCol="0">
            <a:spAutoFit/>
          </a:bodyPr>
          <a:lstStyle/>
          <a:p>
            <a:r>
              <a:rPr lang="en-US" sz="974" dirty="0">
                <a:solidFill>
                  <a:schemeClr val="bg2"/>
                </a:solidFill>
              </a:rPr>
              <a:t>Existing ESSR SBM</a:t>
            </a:r>
          </a:p>
        </p:txBody>
      </p:sp>
      <p:sp>
        <p:nvSpPr>
          <p:cNvPr id="7" name="TextBox 6"/>
          <p:cNvSpPr txBox="1"/>
          <p:nvPr/>
        </p:nvSpPr>
        <p:spPr>
          <a:xfrm>
            <a:off x="4434865" y="1135103"/>
            <a:ext cx="1011815" cy="242246"/>
          </a:xfrm>
          <a:prstGeom prst="rect">
            <a:avLst/>
          </a:prstGeom>
          <a:noFill/>
        </p:spPr>
        <p:txBody>
          <a:bodyPr wrap="none" rtlCol="0">
            <a:spAutoFit/>
          </a:bodyPr>
          <a:lstStyle/>
          <a:p>
            <a:r>
              <a:rPr lang="en-US" sz="974" dirty="0">
                <a:solidFill>
                  <a:schemeClr val="bg2"/>
                </a:solidFill>
              </a:rPr>
              <a:t>Existing 2</a:t>
            </a:r>
            <a:r>
              <a:rPr lang="en-US" sz="974" baseline="30000" dirty="0">
                <a:solidFill>
                  <a:schemeClr val="bg2"/>
                </a:solidFill>
              </a:rPr>
              <a:t>nd</a:t>
            </a:r>
            <a:r>
              <a:rPr lang="en-US" sz="974" dirty="0">
                <a:solidFill>
                  <a:schemeClr val="bg2"/>
                </a:solidFill>
              </a:rPr>
              <a:t> SBM</a:t>
            </a:r>
          </a:p>
        </p:txBody>
      </p:sp>
      <p:sp>
        <p:nvSpPr>
          <p:cNvPr id="8" name="TextBox 7"/>
          <p:cNvSpPr txBox="1"/>
          <p:nvPr/>
        </p:nvSpPr>
        <p:spPr>
          <a:xfrm>
            <a:off x="5843364" y="1149690"/>
            <a:ext cx="1013419" cy="242246"/>
          </a:xfrm>
          <a:prstGeom prst="rect">
            <a:avLst/>
          </a:prstGeom>
          <a:noFill/>
        </p:spPr>
        <p:txBody>
          <a:bodyPr wrap="none" rtlCol="0">
            <a:spAutoFit/>
          </a:bodyPr>
          <a:lstStyle/>
          <a:p>
            <a:r>
              <a:rPr lang="en-US" sz="974" dirty="0">
                <a:solidFill>
                  <a:schemeClr val="bg2"/>
                </a:solidFill>
              </a:rPr>
              <a:t>Existing 1</a:t>
            </a:r>
            <a:r>
              <a:rPr lang="en-US" sz="974" baseline="30000" dirty="0">
                <a:solidFill>
                  <a:schemeClr val="bg2"/>
                </a:solidFill>
              </a:rPr>
              <a:t>st</a:t>
            </a:r>
            <a:r>
              <a:rPr lang="en-US" sz="974" dirty="0">
                <a:solidFill>
                  <a:schemeClr val="bg2"/>
                </a:solidFill>
              </a:rPr>
              <a:t>  SBM</a:t>
            </a:r>
          </a:p>
        </p:txBody>
      </p:sp>
      <p:sp>
        <p:nvSpPr>
          <p:cNvPr id="10" name="TextBox 9"/>
          <p:cNvSpPr txBox="1"/>
          <p:nvPr/>
        </p:nvSpPr>
        <p:spPr>
          <a:xfrm>
            <a:off x="4017354" y="2872306"/>
            <a:ext cx="1792478" cy="242246"/>
          </a:xfrm>
          <a:prstGeom prst="rect">
            <a:avLst/>
          </a:prstGeom>
          <a:noFill/>
        </p:spPr>
        <p:txBody>
          <a:bodyPr wrap="none" rtlCol="0">
            <a:spAutoFit/>
          </a:bodyPr>
          <a:lstStyle/>
          <a:p>
            <a:r>
              <a:rPr lang="en-US" sz="974" dirty="0">
                <a:solidFill>
                  <a:schemeClr val="accent2"/>
                </a:solidFill>
              </a:rPr>
              <a:t>Proposed ESSAR Product Jetties</a:t>
            </a:r>
          </a:p>
        </p:txBody>
      </p:sp>
      <p:sp>
        <p:nvSpPr>
          <p:cNvPr id="11" name="TextBox 10"/>
          <p:cNvSpPr txBox="1"/>
          <p:nvPr/>
        </p:nvSpPr>
        <p:spPr>
          <a:xfrm>
            <a:off x="4041140" y="3503247"/>
            <a:ext cx="1199367" cy="242246"/>
          </a:xfrm>
          <a:prstGeom prst="rect">
            <a:avLst/>
          </a:prstGeom>
          <a:noFill/>
        </p:spPr>
        <p:txBody>
          <a:bodyPr wrap="none" rtlCol="0">
            <a:spAutoFit/>
          </a:bodyPr>
          <a:lstStyle/>
          <a:p>
            <a:r>
              <a:rPr lang="en-US" sz="974" dirty="0">
                <a:solidFill>
                  <a:schemeClr val="bg2"/>
                </a:solidFill>
              </a:rPr>
              <a:t>ESSAR Product Jetty</a:t>
            </a:r>
          </a:p>
        </p:txBody>
      </p:sp>
      <p:sp>
        <p:nvSpPr>
          <p:cNvPr id="13" name="TextBox 12"/>
          <p:cNvSpPr txBox="1"/>
          <p:nvPr/>
        </p:nvSpPr>
        <p:spPr>
          <a:xfrm>
            <a:off x="4464260" y="4540920"/>
            <a:ext cx="1600375" cy="276999"/>
          </a:xfrm>
          <a:prstGeom prst="rect">
            <a:avLst/>
          </a:prstGeom>
          <a:noFill/>
        </p:spPr>
        <p:txBody>
          <a:bodyPr wrap="none" rtlCol="0">
            <a:spAutoFit/>
          </a:bodyPr>
          <a:lstStyle/>
          <a:p>
            <a:r>
              <a:rPr lang="en-US" sz="1200" b="1" dirty="0">
                <a:solidFill>
                  <a:schemeClr val="accent2"/>
                </a:solidFill>
              </a:rPr>
              <a:t>Existing Berthing Jetty</a:t>
            </a:r>
          </a:p>
        </p:txBody>
      </p:sp>
      <p:sp>
        <p:nvSpPr>
          <p:cNvPr id="14" name="TextBox 13"/>
          <p:cNvSpPr txBox="1"/>
          <p:nvPr/>
        </p:nvSpPr>
        <p:spPr>
          <a:xfrm>
            <a:off x="982242" y="4078322"/>
            <a:ext cx="1432003" cy="807785"/>
          </a:xfrm>
          <a:prstGeom prst="rect">
            <a:avLst/>
          </a:prstGeom>
          <a:noFill/>
        </p:spPr>
        <p:txBody>
          <a:bodyPr wrap="square" rtlCol="0">
            <a:spAutoFit/>
          </a:bodyPr>
          <a:lstStyle/>
          <a:p>
            <a:r>
              <a:rPr lang="en-US" sz="1949" b="1" dirty="0">
                <a:solidFill>
                  <a:schemeClr val="bg1"/>
                </a:solidFill>
                <a:effectLst>
                  <a:outerShdw blurRad="38100" dist="38100" dir="2700000" algn="tl">
                    <a:srgbClr val="000000">
                      <a:alpha val="43137"/>
                    </a:srgbClr>
                  </a:outerShdw>
                </a:effectLst>
              </a:rPr>
              <a:t>VADINAR</a:t>
            </a:r>
          </a:p>
          <a:p>
            <a:pPr indent="132160">
              <a:buFont typeface="Arial" pitchFamily="34" charset="0"/>
              <a:buChar char="•"/>
            </a:pPr>
            <a:r>
              <a:rPr lang="en-US" sz="1350" dirty="0">
                <a:solidFill>
                  <a:schemeClr val="bg1"/>
                </a:solidFill>
                <a:cs typeface="Times New Roman" pitchFamily="18" charset="0"/>
              </a:rPr>
              <a:t> Three SBMs</a:t>
            </a:r>
          </a:p>
          <a:p>
            <a:pPr indent="198835">
              <a:buFont typeface="Arial" pitchFamily="34" charset="0"/>
              <a:buChar char="•"/>
            </a:pPr>
            <a:r>
              <a:rPr lang="en-US" sz="1350" dirty="0">
                <a:solidFill>
                  <a:schemeClr val="bg1"/>
                </a:solidFill>
                <a:cs typeface="Times New Roman" pitchFamily="18" charset="0"/>
              </a:rPr>
              <a:t>Two OJs</a:t>
            </a:r>
            <a:endParaRPr lang="en-US" sz="1350" b="1" dirty="0">
              <a:solidFill>
                <a:schemeClr val="bg1"/>
              </a:solidFill>
              <a:effectLst>
                <a:outerShdw blurRad="38100" dist="38100" dir="2700000" algn="tl">
                  <a:srgbClr val="000000">
                    <a:alpha val="43137"/>
                  </a:srgbClr>
                </a:outerShdw>
              </a:effectLst>
            </a:endParaRPr>
          </a:p>
        </p:txBody>
      </p:sp>
      <p:sp>
        <p:nvSpPr>
          <p:cNvPr id="15" name="Oval 14"/>
          <p:cNvSpPr/>
          <p:nvPr/>
        </p:nvSpPr>
        <p:spPr>
          <a:xfrm>
            <a:off x="2283379" y="1197294"/>
            <a:ext cx="63179" cy="423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18" name="Oval 17"/>
          <p:cNvSpPr/>
          <p:nvPr/>
        </p:nvSpPr>
        <p:spPr>
          <a:xfrm>
            <a:off x="4395799" y="1185030"/>
            <a:ext cx="63179" cy="423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19" name="Oval 18"/>
          <p:cNvSpPr/>
          <p:nvPr/>
        </p:nvSpPr>
        <p:spPr>
          <a:xfrm>
            <a:off x="5796283" y="1195540"/>
            <a:ext cx="63179" cy="423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20" name="Oval 19"/>
          <p:cNvSpPr/>
          <p:nvPr/>
        </p:nvSpPr>
        <p:spPr>
          <a:xfrm>
            <a:off x="3509043" y="1502620"/>
            <a:ext cx="149751" cy="143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21" name="TextBox 20"/>
          <p:cNvSpPr txBox="1"/>
          <p:nvPr/>
        </p:nvSpPr>
        <p:spPr>
          <a:xfrm>
            <a:off x="3658793" y="1486127"/>
            <a:ext cx="1271502" cy="242246"/>
          </a:xfrm>
          <a:prstGeom prst="rect">
            <a:avLst/>
          </a:prstGeom>
          <a:noFill/>
        </p:spPr>
        <p:txBody>
          <a:bodyPr wrap="none" rtlCol="0">
            <a:spAutoFit/>
          </a:bodyPr>
          <a:lstStyle/>
          <a:p>
            <a:r>
              <a:rPr lang="en-US" sz="974" dirty="0">
                <a:solidFill>
                  <a:schemeClr val="accent2"/>
                </a:solidFill>
              </a:rPr>
              <a:t>Proposed ESSAR SBM</a:t>
            </a:r>
          </a:p>
        </p:txBody>
      </p:sp>
      <p:sp>
        <p:nvSpPr>
          <p:cNvPr id="22" name="Rectangle 2"/>
          <p:cNvSpPr>
            <a:spLocks noGrp="1" noChangeArrowheads="1"/>
          </p:cNvSpPr>
          <p:nvPr>
            <p:ph type="title" idx="4294967295"/>
          </p:nvPr>
        </p:nvSpPr>
        <p:spPr>
          <a:xfrm>
            <a:off x="7313613" y="3978275"/>
            <a:ext cx="1830387" cy="373063"/>
          </a:xfrm>
          <a:prstGeom prst="rect">
            <a:avLst/>
          </a:prstGeom>
          <a:effectLst>
            <a:outerShdw sx="1000" sy="1000" algn="ctr" rotWithShape="0">
              <a:schemeClr val="accent1"/>
            </a:outerShdw>
          </a:effectLst>
        </p:spPr>
        <p:txBody>
          <a:bodyPr anchorCtr="1">
            <a:noAutofit/>
          </a:bodyPr>
          <a:lstStyle/>
          <a:p>
            <a:pPr>
              <a:spcBef>
                <a:spcPct val="50000"/>
              </a:spcBef>
            </a:pPr>
            <a:r>
              <a:rPr lang="en-US" sz="2700" b="1" dirty="0">
                <a:latin typeface="Times New Roman" panose="02020603050405020304" pitchFamily="18" charset="0"/>
                <a:cs typeface="Times New Roman" panose="02020603050405020304" pitchFamily="18" charset="0"/>
              </a:rPr>
              <a:t>VADINAR</a:t>
            </a:r>
          </a:p>
        </p:txBody>
      </p:sp>
      <p:sp>
        <p:nvSpPr>
          <p:cNvPr id="23" name="Oval 22"/>
          <p:cNvSpPr/>
          <p:nvPr/>
        </p:nvSpPr>
        <p:spPr>
          <a:xfrm>
            <a:off x="3889329" y="2924455"/>
            <a:ext cx="149751" cy="143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24" name="Rectangle 23"/>
          <p:cNvSpPr/>
          <p:nvPr/>
        </p:nvSpPr>
        <p:spPr>
          <a:xfrm>
            <a:off x="857250" y="4399794"/>
            <a:ext cx="2803916" cy="674031"/>
          </a:xfrm>
          <a:prstGeom prst="rect">
            <a:avLst/>
          </a:prstGeom>
        </p:spPr>
        <p:txBody>
          <a:bodyPr wrap="square">
            <a:spAutoFit/>
          </a:bodyPr>
          <a:lstStyle/>
          <a:p>
            <a:pPr marL="404813" indent="-267891">
              <a:lnSpc>
                <a:spcPct val="80000"/>
              </a:lnSpc>
              <a:spcBef>
                <a:spcPct val="50000"/>
              </a:spcBef>
            </a:pPr>
            <a:endParaRPr lang="en-US" b="1" dirty="0">
              <a:solidFill>
                <a:schemeClr val="bg1"/>
              </a:solidFill>
              <a:cs typeface="Times New Roman" pitchFamily="18" charset="0"/>
            </a:endParaRPr>
          </a:p>
          <a:p>
            <a:pPr marL="404813" indent="-267891">
              <a:lnSpc>
                <a:spcPct val="80000"/>
              </a:lnSpc>
              <a:spcBef>
                <a:spcPct val="50000"/>
              </a:spcBef>
            </a:pPr>
            <a:endParaRPr lang="en-US" dirty="0">
              <a:solidFill>
                <a:schemeClr val="bg1"/>
              </a:solidFill>
              <a:cs typeface="Times New Roman" pitchFamily="18" charset="0"/>
            </a:endParaRPr>
          </a:p>
        </p:txBody>
      </p:sp>
      <p:sp>
        <p:nvSpPr>
          <p:cNvPr id="25" name="Rectangle 2"/>
          <p:cNvSpPr txBox="1">
            <a:spLocks noChangeArrowheads="1"/>
          </p:cNvSpPr>
          <p:nvPr/>
        </p:nvSpPr>
        <p:spPr>
          <a:xfrm>
            <a:off x="1698243" y="31319"/>
            <a:ext cx="6151960" cy="451037"/>
          </a:xfrm>
          <a:prstGeom prst="rect">
            <a:avLst/>
          </a:prstGeom>
        </p:spPr>
        <p:txBody>
          <a:bodyPr vert="horz" lIns="68580" tIns="34290" rIns="68580" bIns="34290" rtlCol="0" anchor="b" anchorCtr="1">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3000" b="1" spc="-32" dirty="0">
                <a:solidFill>
                  <a:srgbClr val="002060"/>
                </a:solidFill>
                <a:latin typeface="Tahoma" pitchFamily="34" charset="0"/>
                <a:ea typeface="+mn-ea"/>
                <a:cs typeface="Arial" charset="0"/>
              </a:rPr>
              <a:t>EXISTING FACILITIES AT VADINAR</a:t>
            </a:r>
          </a:p>
        </p:txBody>
      </p:sp>
    </p:spTree>
    <p:extLst>
      <p:ext uri="{BB962C8B-B14F-4D97-AF65-F5344CB8AC3E}">
        <p14:creationId xmlns:p14="http://schemas.microsoft.com/office/powerpoint/2010/main" val="414276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188939620"/>
              </p:ext>
            </p:extLst>
          </p:nvPr>
        </p:nvGraphicFramePr>
        <p:xfrm>
          <a:off x="486023" y="845939"/>
          <a:ext cx="3798277" cy="1544477"/>
        </p:xfrm>
        <a:graphic>
          <a:graphicData uri="http://schemas.openxmlformats.org/drawingml/2006/table">
            <a:tbl>
              <a:tblPr firstRow="1" bandRow="1">
                <a:tableStyleId>{5C22544A-7EE6-4342-B048-85BDC9FD1C3A}</a:tableStyleId>
              </a:tblPr>
              <a:tblGrid>
                <a:gridCol w="2146853">
                  <a:extLst>
                    <a:ext uri="{9D8B030D-6E8A-4147-A177-3AD203B41FA5}">
                      <a16:colId xmlns:a16="http://schemas.microsoft.com/office/drawing/2014/main" val="20000"/>
                    </a:ext>
                  </a:extLst>
                </a:gridCol>
                <a:gridCol w="1651424">
                  <a:extLst>
                    <a:ext uri="{9D8B030D-6E8A-4147-A177-3AD203B41FA5}">
                      <a16:colId xmlns:a16="http://schemas.microsoft.com/office/drawing/2014/main" val="20001"/>
                    </a:ext>
                  </a:extLst>
                </a:gridCol>
              </a:tblGrid>
              <a:tr h="274574">
                <a:tc>
                  <a:txBody>
                    <a:bodyPr/>
                    <a:lstStyle/>
                    <a:p>
                      <a:pPr algn="ctr"/>
                      <a:r>
                        <a:rPr lang="en-IN" sz="1400" dirty="0"/>
                        <a:t>Investment</a:t>
                      </a:r>
                    </a:p>
                  </a:txBody>
                  <a:tcPr marL="84406" marR="84406" marT="34322" marB="34322">
                    <a:solidFill>
                      <a:srgbClr val="002060"/>
                    </a:solidFill>
                  </a:tcPr>
                </a:tc>
                <a:tc>
                  <a:txBody>
                    <a:bodyPr/>
                    <a:lstStyle/>
                    <a:p>
                      <a:pPr algn="ctr"/>
                      <a:r>
                        <a:rPr lang="en-IN" sz="1400" dirty="0"/>
                        <a:t>Capacity</a:t>
                      </a:r>
                    </a:p>
                  </a:txBody>
                  <a:tcPr marL="84406" marR="84406" marT="34322" marB="34322">
                    <a:solidFill>
                      <a:srgbClr val="002060"/>
                    </a:solidFill>
                  </a:tcPr>
                </a:tc>
                <a:extLst>
                  <a:ext uri="{0D108BD9-81ED-4DB2-BD59-A6C34878D82A}">
                    <a16:rowId xmlns:a16="http://schemas.microsoft.com/office/drawing/2014/main" val="10000"/>
                  </a:ext>
                </a:extLst>
              </a:tr>
              <a:tr h="276256">
                <a:tc>
                  <a:txBody>
                    <a:bodyPr/>
                    <a:lstStyle/>
                    <a:p>
                      <a:pPr algn="ctr"/>
                      <a:r>
                        <a:rPr kumimoji="0" lang="en-IN" sz="1200" b="0" i="0" kern="1200" dirty="0">
                          <a:solidFill>
                            <a:schemeClr val="dk1"/>
                          </a:solidFill>
                          <a:effectLst/>
                          <a:latin typeface="+mn-lt"/>
                          <a:ea typeface="+mn-ea"/>
                          <a:cs typeface="+mn-cs"/>
                        </a:rPr>
                        <a:t>₹.</a:t>
                      </a:r>
                      <a:r>
                        <a:rPr kumimoji="0" lang="en-US" sz="1200" kern="1200" dirty="0">
                          <a:effectLst/>
                        </a:rPr>
                        <a:t> 63.59 cr. </a:t>
                      </a:r>
                      <a:endParaRPr lang="en-IN" sz="1200" dirty="0"/>
                    </a:p>
                  </a:txBody>
                  <a:tcPr marL="84406" marR="84406" marT="34322" marB="34322"/>
                </a:tc>
                <a:tc>
                  <a:txBody>
                    <a:bodyPr/>
                    <a:lstStyle/>
                    <a:p>
                      <a:pPr algn="ctr"/>
                      <a:r>
                        <a:rPr lang="en-IN" sz="1200" dirty="0"/>
                        <a:t>6 MW</a:t>
                      </a:r>
                      <a:endParaRPr lang="en-IN" sz="1200" dirty="0">
                        <a:latin typeface="Albertus Medium" pitchFamily="34" charset="0"/>
                      </a:endParaRPr>
                    </a:p>
                  </a:txBody>
                  <a:tcPr marL="84406" marR="84406" marT="34322" marB="34322"/>
                </a:tc>
                <a:extLst>
                  <a:ext uri="{0D108BD9-81ED-4DB2-BD59-A6C34878D82A}">
                    <a16:rowId xmlns:a16="http://schemas.microsoft.com/office/drawing/2014/main" val="10001"/>
                  </a:ext>
                </a:extLst>
              </a:tr>
              <a:tr h="986217">
                <a:tc gridSpan="2">
                  <a:txBody>
                    <a:bodyPr/>
                    <a:lstStyle/>
                    <a:p>
                      <a:pPr marL="285750" indent="-285750" algn="just">
                        <a:buFont typeface="Wingdings" pitchFamily="2" charset="2"/>
                        <a:buChar char="Ø"/>
                      </a:pPr>
                      <a:r>
                        <a:rPr lang="en-IN" sz="1200" baseline="0" dirty="0"/>
                        <a:t>3 Nos. of turbines have been set up in village: Sukhpur, Dist: Amreli, Gujarat.</a:t>
                      </a:r>
                    </a:p>
                    <a:p>
                      <a:pPr marL="285750" indent="-285750" algn="just">
                        <a:buFont typeface="Wingdings" pitchFamily="2" charset="2"/>
                        <a:buChar char="Ø"/>
                      </a:pPr>
                      <a:r>
                        <a:rPr lang="en-IN" sz="1200" baseline="0" dirty="0"/>
                        <a:t>Project commissioned on 31.03.2017</a:t>
                      </a:r>
                    </a:p>
                    <a:p>
                      <a:pPr marL="285750" indent="-285750" algn="just">
                        <a:buFont typeface="Wingdings" pitchFamily="2" charset="2"/>
                        <a:buChar char="Ø"/>
                      </a:pPr>
                      <a:r>
                        <a:rPr lang="en-IN" sz="1200" dirty="0"/>
                        <a:t>For captive consumption of DPT.</a:t>
                      </a:r>
                      <a:endParaRPr lang="en-IN" sz="1200" baseline="0" dirty="0"/>
                    </a:p>
                  </a:txBody>
                  <a:tcPr marL="84406" marR="84406" marT="34322" marB="34322"/>
                </a:tc>
                <a:tc hMerge="1">
                  <a:txBody>
                    <a:bodyPr/>
                    <a:lstStyle/>
                    <a:p>
                      <a:pPr algn="ctr"/>
                      <a:endParaRPr lang="en-IN" sz="1800" dirty="0">
                        <a:latin typeface="Albertus Medium" pitchFamily="34" charset="0"/>
                      </a:endParaRPr>
                    </a:p>
                  </a:txBody>
                  <a:tcPr/>
                </a:tc>
                <a:extLst>
                  <a:ext uri="{0D108BD9-81ED-4DB2-BD59-A6C34878D82A}">
                    <a16:rowId xmlns:a16="http://schemas.microsoft.com/office/drawing/2014/main" val="10002"/>
                  </a:ext>
                </a:extLst>
              </a:tr>
            </a:tbl>
          </a:graphicData>
        </a:graphic>
      </p:graphicFrame>
      <p:sp>
        <p:nvSpPr>
          <p:cNvPr id="6" name="Rounded Rectangle 5"/>
          <p:cNvSpPr/>
          <p:nvPr/>
        </p:nvSpPr>
        <p:spPr>
          <a:xfrm>
            <a:off x="630657" y="2628188"/>
            <a:ext cx="3727938" cy="196612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IN" b="1" dirty="0"/>
              <a:t>The estimated generation capacity of the wind farm is 1.45 cr. units per year.  With this project, reduction of 13000 Tonnes of CO2 emissions each year will be achieved, thereby contributing to the saving of earth’s environment</a:t>
            </a:r>
            <a:r>
              <a:rPr lang="en-IN" dirty="0"/>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454" y="977368"/>
            <a:ext cx="3489827" cy="3616941"/>
          </a:xfrm>
          <a:prstGeom prst="rect">
            <a:avLst/>
          </a:prstGeom>
        </p:spPr>
      </p:pic>
      <p:sp>
        <p:nvSpPr>
          <p:cNvPr id="10" name="Title 1"/>
          <p:cNvSpPr txBox="1">
            <a:spLocks/>
          </p:cNvSpPr>
          <p:nvPr/>
        </p:nvSpPr>
        <p:spPr>
          <a:xfrm>
            <a:off x="251520" y="157523"/>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6 MW WIND POWER PROJECT</a:t>
            </a:r>
          </a:p>
          <a:p>
            <a:pPr defTabSz="779526">
              <a:defRPr/>
            </a:pPr>
            <a:endParaRPr lang="en-IN" sz="2000" dirty="0">
              <a:solidFill>
                <a:srgbClr val="234091"/>
              </a:solidFill>
              <a:latin typeface="Arial"/>
            </a:endParaRPr>
          </a:p>
        </p:txBody>
      </p:sp>
      <p:cxnSp>
        <p:nvCxnSpPr>
          <p:cNvPr id="15" name="Straight Connector 14"/>
          <p:cNvCxnSpPr/>
          <p:nvPr/>
        </p:nvCxnSpPr>
        <p:spPr>
          <a:xfrm>
            <a:off x="941705" y="433094"/>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ight Arrow 15">
            <a:hlinkClick r:id="rId3" action="ppaction://hlinksldjump"/>
          </p:cNvPr>
          <p:cNvSpPr/>
          <p:nvPr/>
        </p:nvSpPr>
        <p:spPr>
          <a:xfrm>
            <a:off x="7695608" y="4729482"/>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4"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867872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oogle Drive\Selected Photos\IMG201611291344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4" y="851284"/>
            <a:ext cx="3873623" cy="30385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Google Drive\Selected Photos\IMG20161129124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394" y="851284"/>
            <a:ext cx="4079631" cy="303851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51520" y="157523"/>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6 MW WIND POWER PROJECT</a:t>
            </a:r>
          </a:p>
          <a:p>
            <a:pPr defTabSz="779526">
              <a:defRPr/>
            </a:pPr>
            <a:endParaRPr lang="en-IN" sz="2000" dirty="0">
              <a:solidFill>
                <a:srgbClr val="234091"/>
              </a:solidFill>
              <a:latin typeface="Arial"/>
            </a:endParaRPr>
          </a:p>
        </p:txBody>
      </p:sp>
      <p:cxnSp>
        <p:nvCxnSpPr>
          <p:cNvPr id="9" name="Straight Connector 8"/>
          <p:cNvCxnSpPr/>
          <p:nvPr/>
        </p:nvCxnSpPr>
        <p:spPr>
          <a:xfrm>
            <a:off x="941705" y="433094"/>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ight Arrow 9">
            <a:hlinkClick r:id="rId4" action="ppaction://hlinksldjump"/>
          </p:cNvPr>
          <p:cNvSpPr/>
          <p:nvPr/>
        </p:nvSpPr>
        <p:spPr>
          <a:xfrm>
            <a:off x="7695608" y="4729482"/>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5"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2724479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179872521"/>
              </p:ext>
            </p:extLst>
          </p:nvPr>
        </p:nvGraphicFramePr>
        <p:xfrm>
          <a:off x="316525" y="575915"/>
          <a:ext cx="5080783" cy="2127106"/>
        </p:xfrm>
        <a:graphic>
          <a:graphicData uri="http://schemas.openxmlformats.org/drawingml/2006/table">
            <a:tbl>
              <a:tblPr firstRow="1" bandRow="1">
                <a:tableStyleId>{5C22544A-7EE6-4342-B048-85BDC9FD1C3A}</a:tableStyleId>
              </a:tblPr>
              <a:tblGrid>
                <a:gridCol w="3387188">
                  <a:extLst>
                    <a:ext uri="{9D8B030D-6E8A-4147-A177-3AD203B41FA5}">
                      <a16:colId xmlns:a16="http://schemas.microsoft.com/office/drawing/2014/main" val="20000"/>
                    </a:ext>
                  </a:extLst>
                </a:gridCol>
                <a:gridCol w="1693595">
                  <a:extLst>
                    <a:ext uri="{9D8B030D-6E8A-4147-A177-3AD203B41FA5}">
                      <a16:colId xmlns:a16="http://schemas.microsoft.com/office/drawing/2014/main" val="20001"/>
                    </a:ext>
                  </a:extLst>
                </a:gridCol>
              </a:tblGrid>
              <a:tr h="274574">
                <a:tc>
                  <a:txBody>
                    <a:bodyPr/>
                    <a:lstStyle/>
                    <a:p>
                      <a:pPr algn="ctr"/>
                      <a:r>
                        <a:rPr lang="en-IN" sz="1400" dirty="0"/>
                        <a:t>Investment</a:t>
                      </a:r>
                    </a:p>
                  </a:txBody>
                  <a:tcPr marL="84406" marR="84406" marT="34322" marB="34322">
                    <a:solidFill>
                      <a:srgbClr val="002060"/>
                    </a:solidFill>
                  </a:tcPr>
                </a:tc>
                <a:tc>
                  <a:txBody>
                    <a:bodyPr/>
                    <a:lstStyle/>
                    <a:p>
                      <a:pPr algn="ctr"/>
                      <a:r>
                        <a:rPr lang="en-IN" sz="1400" dirty="0"/>
                        <a:t>Capacity</a:t>
                      </a:r>
                    </a:p>
                  </a:txBody>
                  <a:tcPr marL="84406" marR="84406" marT="34322" marB="34322">
                    <a:solidFill>
                      <a:srgbClr val="002060"/>
                    </a:solidFill>
                  </a:tcPr>
                </a:tc>
                <a:extLst>
                  <a:ext uri="{0D108BD9-81ED-4DB2-BD59-A6C34878D82A}">
                    <a16:rowId xmlns:a16="http://schemas.microsoft.com/office/drawing/2014/main" val="10000"/>
                  </a:ext>
                </a:extLst>
              </a:tr>
              <a:tr h="1166940">
                <a:tc>
                  <a:txBody>
                    <a:bodyPr/>
                    <a:lstStyle/>
                    <a:p>
                      <a:r>
                        <a:rPr lang="en-IN" sz="1200" kern="1200" dirty="0">
                          <a:solidFill>
                            <a:schemeClr val="dk1"/>
                          </a:solidFill>
                          <a:effectLst/>
                          <a:latin typeface="+mn-lt"/>
                          <a:ea typeface="+mn-ea"/>
                          <a:cs typeface="+mn-cs"/>
                        </a:rPr>
                        <a:t>Total cost              : Rs.142.32 crores</a:t>
                      </a:r>
                    </a:p>
                    <a:p>
                      <a:endParaRPr lang="en-IN" sz="1200" kern="1200" dirty="0">
                        <a:solidFill>
                          <a:schemeClr val="dk1"/>
                        </a:solidFill>
                        <a:effectLst/>
                        <a:latin typeface="+mn-lt"/>
                        <a:ea typeface="+mn-ea"/>
                        <a:cs typeface="+mn-cs"/>
                      </a:endParaRPr>
                    </a:p>
                    <a:p>
                      <a:r>
                        <a:rPr lang="en-IN" sz="1200" kern="1200" dirty="0">
                          <a:solidFill>
                            <a:schemeClr val="dk1"/>
                          </a:solidFill>
                          <a:effectLst/>
                          <a:latin typeface="+mn-lt"/>
                          <a:ea typeface="+mn-ea"/>
                          <a:cs typeface="+mn-cs"/>
                        </a:rPr>
                        <a:t>Capital Cost          : Rs.96.86 crores</a:t>
                      </a:r>
                    </a:p>
                    <a:p>
                      <a:endParaRPr lang="en-IN" sz="1200" kern="1200" dirty="0">
                        <a:solidFill>
                          <a:schemeClr val="dk1"/>
                        </a:solidFill>
                        <a:effectLst/>
                        <a:latin typeface="+mn-lt"/>
                        <a:ea typeface="+mn-ea"/>
                        <a:cs typeface="+mn-cs"/>
                      </a:endParaRPr>
                    </a:p>
                    <a:p>
                      <a:r>
                        <a:rPr lang="en-IN" sz="1200" kern="1200" dirty="0">
                          <a:solidFill>
                            <a:schemeClr val="dk1"/>
                          </a:solidFill>
                          <a:effectLst/>
                          <a:latin typeface="+mn-lt"/>
                          <a:ea typeface="+mn-ea"/>
                          <a:cs typeface="+mn-cs"/>
                        </a:rPr>
                        <a:t>O&amp;Mcost              : Rs.45.46 crores</a:t>
                      </a:r>
                    </a:p>
                    <a:p>
                      <a:endParaRPr lang="en-IN" sz="1200" dirty="0"/>
                    </a:p>
                  </a:txBody>
                  <a:tcPr marL="84406" marR="84406" marT="34322" marB="34322"/>
                </a:tc>
                <a:tc>
                  <a:txBody>
                    <a:bodyPr/>
                    <a:lstStyle/>
                    <a:p>
                      <a:pPr algn="ctr"/>
                      <a:r>
                        <a:rPr lang="en-IN" sz="1200" dirty="0"/>
                        <a:t>14 MW</a:t>
                      </a:r>
                      <a:endParaRPr lang="en-IN" sz="1200" dirty="0">
                        <a:latin typeface="Albertus Medium" pitchFamily="34" charset="0"/>
                      </a:endParaRPr>
                    </a:p>
                  </a:txBody>
                  <a:tcPr marL="84406" marR="84406" marT="34322" marB="34322"/>
                </a:tc>
                <a:extLst>
                  <a:ext uri="{0D108BD9-81ED-4DB2-BD59-A6C34878D82A}">
                    <a16:rowId xmlns:a16="http://schemas.microsoft.com/office/drawing/2014/main" val="10001"/>
                  </a:ext>
                </a:extLst>
              </a:tr>
              <a:tr h="678162">
                <a:tc gridSpan="2">
                  <a:txBody>
                    <a:bodyPr/>
                    <a:lstStyle/>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7 nos. Wind Turbines to be installed of 2.1 MW each</a:t>
                      </a:r>
                    </a:p>
                  </a:txBody>
                  <a:tcPr marL="84406" marR="84406" marT="34322" marB="34322"/>
                </a:tc>
                <a:tc hMerge="1">
                  <a:txBody>
                    <a:bodyPr/>
                    <a:lstStyle/>
                    <a:p>
                      <a:pPr algn="ctr"/>
                      <a:endParaRPr lang="en-IN" sz="1800" dirty="0">
                        <a:latin typeface="Albertus Medium" pitchFamily="34" charset="0"/>
                      </a:endParaRPr>
                    </a:p>
                  </a:txBody>
                  <a:tcPr/>
                </a:tc>
                <a:extLst>
                  <a:ext uri="{0D108BD9-81ED-4DB2-BD59-A6C34878D82A}">
                    <a16:rowId xmlns:a16="http://schemas.microsoft.com/office/drawing/2014/main" val="10002"/>
                  </a:ext>
                </a:extLst>
              </a:tr>
            </a:tbl>
          </a:graphicData>
        </a:graphic>
      </p:graphicFrame>
      <p:sp>
        <p:nvSpPr>
          <p:cNvPr id="6" name="Rounded Rectangle 5"/>
          <p:cNvSpPr/>
          <p:nvPr/>
        </p:nvSpPr>
        <p:spPr>
          <a:xfrm>
            <a:off x="316525" y="2819241"/>
            <a:ext cx="4747845" cy="179859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marL="243602" indent="-243602" algn="just">
              <a:buFont typeface="Wingdings" panose="05000000000000000000" pitchFamily="2" charset="2"/>
              <a:buChar char="ü"/>
            </a:pPr>
            <a:r>
              <a:rPr lang="en-US" sz="1500" b="1" dirty="0"/>
              <a:t>Estimated Annual Energy Production – 3.9 crore units</a:t>
            </a:r>
            <a:endParaRPr lang="en-IN" sz="1500" b="1" dirty="0"/>
          </a:p>
          <a:p>
            <a:pPr marL="243602" indent="-243602" algn="just">
              <a:buFont typeface="Wingdings" panose="05000000000000000000" pitchFamily="2" charset="2"/>
              <a:buChar char="ü"/>
            </a:pPr>
            <a:r>
              <a:rPr lang="en-US" sz="1500" b="1" dirty="0"/>
              <a:t>With this project, reduction of approximately 30000 Tonnes of CO2 emissions each year will be achieved, thereby contributing to the saving of earth’s environment</a:t>
            </a:r>
            <a:endParaRPr lang="en-IN" sz="1500" b="1" dirty="0"/>
          </a:p>
          <a:p>
            <a:pPr marL="243602" indent="-243602" algn="just">
              <a:buFont typeface="Wingdings" panose="05000000000000000000" pitchFamily="2" charset="2"/>
              <a:buChar char="ü"/>
            </a:pPr>
            <a:r>
              <a:rPr lang="en-IN" sz="1500" b="1" dirty="0"/>
              <a:t>Partly for captive consumption and remaining for sale to third party.</a:t>
            </a:r>
          </a:p>
        </p:txBody>
      </p:sp>
      <p:pic>
        <p:nvPicPr>
          <p:cNvPr id="10" name="Picture 9"/>
          <p:cNvPicPr/>
          <p:nvPr/>
        </p:nvPicPr>
        <p:blipFill>
          <a:blip r:embed="rId3" cstate="print">
            <a:extLst>
              <a:ext uri="{28A0092B-C50C-407E-A947-70E740481C1C}">
                <a14:useLocalDpi xmlns:a14="http://schemas.microsoft.com/office/drawing/2010/main" val="0"/>
              </a:ext>
            </a:extLst>
          </a:blip>
          <a:srcRect l="18539" t="1314" r="20966"/>
          <a:stretch>
            <a:fillRect/>
          </a:stretch>
        </p:blipFill>
        <p:spPr bwMode="auto">
          <a:xfrm>
            <a:off x="5701972" y="471703"/>
            <a:ext cx="2659189" cy="4264670"/>
          </a:xfrm>
          <a:prstGeom prst="rect">
            <a:avLst/>
          </a:prstGeom>
          <a:noFill/>
          <a:ln>
            <a:noFill/>
          </a:ln>
          <a:extLst/>
        </p:spPr>
      </p:pic>
      <p:sp>
        <p:nvSpPr>
          <p:cNvPr id="15" name="Title 1"/>
          <p:cNvSpPr txBox="1">
            <a:spLocks/>
          </p:cNvSpPr>
          <p:nvPr/>
        </p:nvSpPr>
        <p:spPr>
          <a:xfrm>
            <a:off x="251520" y="157523"/>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14 MW WIND POWER PROJECT</a:t>
            </a:r>
          </a:p>
          <a:p>
            <a:pPr defTabSz="779526">
              <a:defRPr/>
            </a:pPr>
            <a:endParaRPr lang="en-IN" sz="2000" dirty="0">
              <a:solidFill>
                <a:srgbClr val="234091"/>
              </a:solidFill>
              <a:latin typeface="Arial"/>
            </a:endParaRPr>
          </a:p>
        </p:txBody>
      </p:sp>
      <p:cxnSp>
        <p:nvCxnSpPr>
          <p:cNvPr id="16" name="Straight Connector 15"/>
          <p:cNvCxnSpPr/>
          <p:nvPr/>
        </p:nvCxnSpPr>
        <p:spPr>
          <a:xfrm>
            <a:off x="941705" y="433094"/>
            <a:ext cx="69792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ight Arrow 16">
            <a:hlinkClick r:id="rId4" action="ppaction://hlinksldjump"/>
          </p:cNvPr>
          <p:cNvSpPr/>
          <p:nvPr/>
        </p:nvSpPr>
        <p:spPr>
          <a:xfrm>
            <a:off x="7588165" y="4832930"/>
            <a:ext cx="665553" cy="31533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5"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2058276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10" name="TextBox 9"/>
          <p:cNvSpPr txBox="1"/>
          <p:nvPr/>
        </p:nvSpPr>
        <p:spPr>
          <a:xfrm>
            <a:off x="16871" y="3331787"/>
            <a:ext cx="1555888" cy="309546"/>
          </a:xfrm>
          <a:prstGeom prst="rect">
            <a:avLst/>
          </a:prstGeom>
          <a:noFill/>
        </p:spPr>
        <p:txBody>
          <a:bodyPr wrap="none" lIns="77953" tIns="38976" rIns="77953" bIns="38976" rtlCol="0">
            <a:spAutoFit/>
          </a:bodyPr>
          <a:lstStyle/>
          <a:p>
            <a:pPr algn="ctr" defTabSz="779526">
              <a:defRPr/>
            </a:pPr>
            <a:r>
              <a:rPr lang="en-IN" sz="1500" b="1" spc="-43" dirty="0">
                <a:solidFill>
                  <a:srgbClr val="002060"/>
                </a:solidFill>
              </a:rPr>
              <a:t>PRESENT STATUS:- </a:t>
            </a:r>
          </a:p>
        </p:txBody>
      </p:sp>
      <p:sp>
        <p:nvSpPr>
          <p:cNvPr id="11" name="TextBox 10"/>
          <p:cNvSpPr txBox="1"/>
          <p:nvPr/>
        </p:nvSpPr>
        <p:spPr>
          <a:xfrm>
            <a:off x="2001161" y="3146865"/>
            <a:ext cx="7112174" cy="1648374"/>
          </a:xfrm>
          <a:prstGeom prst="rect">
            <a:avLst/>
          </a:prstGeom>
          <a:noFill/>
        </p:spPr>
        <p:txBody>
          <a:bodyPr wrap="square" lIns="77953" tIns="38976" rIns="77953" bIns="38976" rtlCol="0">
            <a:spAutoFit/>
          </a:bodyPr>
          <a:lstStyle/>
          <a:p>
            <a:pPr marL="243602" indent="-243602">
              <a:buFont typeface="Wingdings" panose="05000000000000000000" pitchFamily="2" charset="2"/>
              <a:buChar char="ü"/>
            </a:pPr>
            <a:r>
              <a:rPr lang="en-GB" sz="1200" dirty="0"/>
              <a:t>M/s. Kargwal Construction Co., Mumbai have been issued LOI on 14.09.2015.</a:t>
            </a:r>
          </a:p>
          <a:p>
            <a:pPr marL="243602" indent="-243602">
              <a:buFont typeface="Wingdings" panose="05000000000000000000" pitchFamily="2" charset="2"/>
              <a:buChar char="ü"/>
            </a:pPr>
            <a:r>
              <a:rPr lang="en-GB" sz="1200" dirty="0"/>
              <a:t>Work order issued on 26.10.2015.</a:t>
            </a:r>
            <a:endParaRPr lang="en-IN" sz="1200" dirty="0"/>
          </a:p>
          <a:p>
            <a:pPr marL="243602" indent="-243602">
              <a:buFont typeface="Wingdings" panose="05000000000000000000" pitchFamily="2" charset="2"/>
              <a:buChar char="ü"/>
            </a:pPr>
            <a:r>
              <a:rPr lang="en-GB" sz="1200" dirty="0"/>
              <a:t>CRZ and Environmental Clearances are awaited.</a:t>
            </a:r>
            <a:endParaRPr lang="en-IN" sz="1200" dirty="0"/>
          </a:p>
          <a:p>
            <a:r>
              <a:rPr lang="en-US" dirty="0"/>
              <a:t> </a:t>
            </a:r>
            <a:endParaRPr lang="en-IN" dirty="0"/>
          </a:p>
          <a:p>
            <a:pPr marL="243602" indent="-243602" algn="just">
              <a:buFont typeface="Wingdings" panose="05000000000000000000" pitchFamily="2" charset="2"/>
              <a:buChar char="ü"/>
            </a:pPr>
            <a:r>
              <a:rPr lang="en-GB" sz="1200" dirty="0"/>
              <a:t>The Expert Appraisal Committee (Infra.2) has recommended the proposal in its meeting held on 25/1/2018 (Minutes uploaded on the website on 5/2/2018) for grant of EC &amp; CRZ Clearance, subject to final outcome of the NGT Order dated 22/11/2017 in O.A. 424/2016. The EC &amp; CRZ Clearance from MoEF&amp;CC, GoI is awaited.</a:t>
            </a:r>
            <a:endParaRPr lang="en-IN" sz="1200" dirty="0"/>
          </a:p>
          <a:p>
            <a:pPr marL="243602" indent="-243602" algn="just" defTabSz="779526">
              <a:buFont typeface="Wingdings" panose="05000000000000000000" pitchFamily="2" charset="2"/>
              <a:buChar char="ü"/>
              <a:defRPr/>
            </a:pPr>
            <a:endParaRPr lang="en-IN" sz="1200" dirty="0"/>
          </a:p>
        </p:txBody>
      </p:sp>
      <p:sp>
        <p:nvSpPr>
          <p:cNvPr id="13" name="Title 1"/>
          <p:cNvSpPr txBox="1">
            <a:spLocks/>
          </p:cNvSpPr>
          <p:nvPr/>
        </p:nvSpPr>
        <p:spPr>
          <a:xfrm>
            <a:off x="-23863" y="34176"/>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lnSpc>
                <a:spcPct val="100000"/>
              </a:lnSpc>
              <a:defRPr/>
            </a:pPr>
            <a:r>
              <a:rPr lang="en-IN" sz="2000" spc="-43" dirty="0">
                <a:solidFill>
                  <a:srgbClr val="002060"/>
                </a:solidFill>
                <a:latin typeface="Tahoma" pitchFamily="34" charset="0"/>
                <a:ea typeface="+mn-ea"/>
                <a:cs typeface="Arial" charset="0"/>
              </a:rPr>
              <a:t>CONSTRUCTION OF OIL JETTY 7</a:t>
            </a:r>
          </a:p>
        </p:txBody>
      </p:sp>
      <p:sp>
        <p:nvSpPr>
          <p:cNvPr id="14" name="TextBox 13"/>
          <p:cNvSpPr txBox="1"/>
          <p:nvPr/>
        </p:nvSpPr>
        <p:spPr>
          <a:xfrm>
            <a:off x="79018" y="3934420"/>
            <a:ext cx="1514338" cy="771211"/>
          </a:xfrm>
          <a:prstGeom prst="rect">
            <a:avLst/>
          </a:prstGeom>
          <a:noFill/>
        </p:spPr>
        <p:txBody>
          <a:bodyPr wrap="none" lIns="77953" tIns="38976" rIns="77953" bIns="38976" rtlCol="0">
            <a:spAutoFit/>
          </a:bodyPr>
          <a:lstStyle/>
          <a:p>
            <a:pPr algn="ctr">
              <a:defRPr/>
            </a:pPr>
            <a:r>
              <a:rPr lang="en-IN" sz="1500" b="1" spc="-43" dirty="0">
                <a:solidFill>
                  <a:srgbClr val="002060"/>
                </a:solidFill>
              </a:rPr>
              <a:t>STATUS OF EC </a:t>
            </a:r>
          </a:p>
          <a:p>
            <a:pPr algn="ctr">
              <a:defRPr/>
            </a:pPr>
            <a:r>
              <a:rPr lang="en-IN" sz="1500" b="1" spc="-43" dirty="0">
                <a:solidFill>
                  <a:srgbClr val="002060"/>
                </a:solidFill>
              </a:rPr>
              <a:t>&amp;</a:t>
            </a:r>
          </a:p>
          <a:p>
            <a:pPr algn="ctr">
              <a:defRPr/>
            </a:pPr>
            <a:r>
              <a:rPr lang="en-IN" sz="1500" b="1" spc="-43" dirty="0">
                <a:solidFill>
                  <a:srgbClr val="002060"/>
                </a:solidFill>
              </a:rPr>
              <a:t>CRZ CLEARANCE :-</a:t>
            </a:r>
          </a:p>
        </p:txBody>
      </p:sp>
      <p:sp>
        <p:nvSpPr>
          <p:cNvPr id="16" name="Rectangle 15"/>
          <p:cNvSpPr/>
          <p:nvPr/>
        </p:nvSpPr>
        <p:spPr>
          <a:xfrm>
            <a:off x="0" y="1161071"/>
            <a:ext cx="9144000" cy="386490"/>
          </a:xfrm>
          <a:prstGeom prst="rect">
            <a:avLst/>
          </a:prstGeom>
        </p:spPr>
        <p:txBody>
          <a:bodyPr wrap="square" lIns="77953" tIns="38976" rIns="77953" bIns="38976">
            <a:spAutoFit/>
          </a:bodyPr>
          <a:lstStyle/>
          <a:p>
            <a:pPr algn="ctr"/>
            <a:r>
              <a:rPr lang="en-GB" sz="2000" b="1" spc="-43" dirty="0">
                <a:solidFill>
                  <a:srgbClr val="002060"/>
                </a:solidFill>
              </a:rPr>
              <a:t>STAGES/MILESTONES:-</a:t>
            </a:r>
            <a:endParaRPr lang="en-IN" sz="2000" b="1" spc="-43" dirty="0">
              <a:solidFill>
                <a:srgbClr val="002060"/>
              </a:solidFill>
            </a:endParaRPr>
          </a:p>
        </p:txBody>
      </p:sp>
      <p:sp>
        <p:nvSpPr>
          <p:cNvPr id="18" name="Rectangle 17"/>
          <p:cNvSpPr/>
          <p:nvPr/>
        </p:nvSpPr>
        <p:spPr>
          <a:xfrm>
            <a:off x="0" y="558974"/>
            <a:ext cx="9144000" cy="632711"/>
          </a:xfrm>
          <a:prstGeom prst="rect">
            <a:avLst/>
          </a:prstGeom>
        </p:spPr>
        <p:txBody>
          <a:bodyPr wrap="square" lIns="77953" tIns="38976" rIns="77953" bIns="38976">
            <a:spAutoFit/>
          </a:bodyPr>
          <a:lstStyle/>
          <a:p>
            <a:pPr algn="ctr"/>
            <a:r>
              <a:rPr lang="en-GB" b="1" dirty="0">
                <a:latin typeface="Times New Roman" panose="02020603050405020304" pitchFamily="18" charset="0"/>
                <a:ea typeface="Times New Roman" panose="02020603050405020304" pitchFamily="18" charset="0"/>
              </a:rPr>
              <a:t>LOA issued for :- Rs. 42.40 Cr</a:t>
            </a:r>
          </a:p>
          <a:p>
            <a:pPr algn="ctr"/>
            <a:r>
              <a:rPr lang="en-GB" b="1" dirty="0">
                <a:latin typeface="Times New Roman" panose="02020603050405020304" pitchFamily="18" charset="0"/>
                <a:ea typeface="Times New Roman" panose="02020603050405020304" pitchFamily="18" charset="0"/>
              </a:rPr>
              <a:t>Estimated Capacity :-  2 MMTPA</a:t>
            </a:r>
            <a:endParaRPr lang="en-IN" b="1" dirty="0"/>
          </a:p>
        </p:txBody>
      </p:sp>
      <p:graphicFrame>
        <p:nvGraphicFramePr>
          <p:cNvPr id="19" name="Table 18"/>
          <p:cNvGraphicFramePr>
            <a:graphicFrameLocks noGrp="1"/>
          </p:cNvGraphicFramePr>
          <p:nvPr>
            <p:extLst>
              <p:ext uri="{D42A27DB-BD31-4B8C-83A1-F6EECF244321}">
                <p14:modId xmlns:p14="http://schemas.microsoft.com/office/powerpoint/2010/main" val="2733419868"/>
              </p:ext>
            </p:extLst>
          </p:nvPr>
        </p:nvGraphicFramePr>
        <p:xfrm>
          <a:off x="1182086" y="1597915"/>
          <a:ext cx="6364400" cy="1391400"/>
        </p:xfrm>
        <a:graphic>
          <a:graphicData uri="http://schemas.openxmlformats.org/drawingml/2006/table">
            <a:tbl>
              <a:tblPr firstRow="1" firstCol="1" bandRow="1">
                <a:tableStyleId>{5C22544A-7EE6-4342-B048-85BDC9FD1C3A}</a:tableStyleId>
              </a:tblPr>
              <a:tblGrid>
                <a:gridCol w="568885">
                  <a:extLst>
                    <a:ext uri="{9D8B030D-6E8A-4147-A177-3AD203B41FA5}">
                      <a16:colId xmlns:a16="http://schemas.microsoft.com/office/drawing/2014/main" val="2051754594"/>
                    </a:ext>
                  </a:extLst>
                </a:gridCol>
                <a:gridCol w="4100944">
                  <a:extLst>
                    <a:ext uri="{9D8B030D-6E8A-4147-A177-3AD203B41FA5}">
                      <a16:colId xmlns:a16="http://schemas.microsoft.com/office/drawing/2014/main" val="2071635049"/>
                    </a:ext>
                  </a:extLst>
                </a:gridCol>
                <a:gridCol w="1694571">
                  <a:extLst>
                    <a:ext uri="{9D8B030D-6E8A-4147-A177-3AD203B41FA5}">
                      <a16:colId xmlns:a16="http://schemas.microsoft.com/office/drawing/2014/main" val="701631606"/>
                    </a:ext>
                  </a:extLst>
                </a:gridCol>
              </a:tblGrid>
              <a:tr h="210507">
                <a:tc>
                  <a:txBody>
                    <a:bodyPr/>
                    <a:lstStyle/>
                    <a:p>
                      <a:pPr>
                        <a:lnSpc>
                          <a:spcPct val="115000"/>
                        </a:lnSpc>
                        <a:spcAft>
                          <a:spcPts val="1000"/>
                        </a:spcAft>
                      </a:pPr>
                      <a:r>
                        <a:rPr lang="en-GB" sz="1200" dirty="0">
                          <a:effectLst/>
                        </a:rPr>
                        <a:t>Sr. no</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200" dirty="0">
                          <a:effectLst/>
                        </a:rPr>
                        <a:t>Stages/Milestones</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200" dirty="0">
                          <a:effectLst/>
                        </a:rPr>
                        <a:t>Target Date</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extLst>
                  <a:ext uri="{0D108BD9-81ED-4DB2-BD59-A6C34878D82A}">
                    <a16:rowId xmlns:a16="http://schemas.microsoft.com/office/drawing/2014/main" val="3476065255"/>
                  </a:ext>
                </a:extLst>
              </a:tr>
              <a:tr h="184193">
                <a:tc>
                  <a:txBody>
                    <a:bodyPr/>
                    <a:lstStyle/>
                    <a:p>
                      <a:pPr>
                        <a:lnSpc>
                          <a:spcPct val="115000"/>
                        </a:lnSpc>
                        <a:spcAft>
                          <a:spcPts val="1000"/>
                        </a:spcAft>
                      </a:pPr>
                      <a:r>
                        <a:rPr lang="en-GB" sz="1100" dirty="0">
                          <a:effectLst/>
                        </a:rPr>
                        <a:t>1</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Issue of NIT</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07/05/2015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2659109065"/>
                  </a:ext>
                </a:extLst>
              </a:tr>
              <a:tr h="216963">
                <a:tc>
                  <a:txBody>
                    <a:bodyPr/>
                    <a:lstStyle/>
                    <a:p>
                      <a:pPr>
                        <a:lnSpc>
                          <a:spcPct val="115000"/>
                        </a:lnSpc>
                        <a:spcAft>
                          <a:spcPts val="1000"/>
                        </a:spcAft>
                      </a:pPr>
                      <a:r>
                        <a:rPr lang="en-GB" sz="1100" dirty="0">
                          <a:effectLst/>
                        </a:rPr>
                        <a:t>2</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Approval of detailed Estimate and hosted on DPT Website.</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20/05/2015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1560065099"/>
                  </a:ext>
                </a:extLst>
              </a:tr>
              <a:tr h="184193">
                <a:tc>
                  <a:txBody>
                    <a:bodyPr/>
                    <a:lstStyle/>
                    <a:p>
                      <a:pPr>
                        <a:lnSpc>
                          <a:spcPct val="115000"/>
                        </a:lnSpc>
                        <a:spcAft>
                          <a:spcPts val="1000"/>
                        </a:spcAft>
                      </a:pPr>
                      <a:r>
                        <a:rPr lang="en-GB" sz="1100" dirty="0">
                          <a:effectLst/>
                        </a:rPr>
                        <a:t>3</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Pre-bid meeting</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04/06/2015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910205722"/>
                  </a:ext>
                </a:extLst>
              </a:tr>
              <a:tr h="184193">
                <a:tc>
                  <a:txBody>
                    <a:bodyPr/>
                    <a:lstStyle/>
                    <a:p>
                      <a:pPr>
                        <a:lnSpc>
                          <a:spcPct val="115000"/>
                        </a:lnSpc>
                        <a:spcAft>
                          <a:spcPts val="1000"/>
                        </a:spcAft>
                      </a:pPr>
                      <a:r>
                        <a:rPr lang="en-GB" sz="1100" dirty="0">
                          <a:effectLst/>
                        </a:rPr>
                        <a:t>4</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Bid Submission and opening of Tech bid</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30/06/2015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3008561711"/>
                  </a:ext>
                </a:extLst>
              </a:tr>
              <a:tr h="184193">
                <a:tc>
                  <a:txBody>
                    <a:bodyPr/>
                    <a:lstStyle/>
                    <a:p>
                      <a:pPr>
                        <a:lnSpc>
                          <a:spcPct val="115000"/>
                        </a:lnSpc>
                        <a:spcAft>
                          <a:spcPts val="1000"/>
                        </a:spcAft>
                      </a:pPr>
                      <a:r>
                        <a:rPr lang="en-GB" sz="1100" dirty="0">
                          <a:effectLst/>
                        </a:rPr>
                        <a:t>5</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Opening of Price bid</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12/08/2015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3347286308"/>
                  </a:ext>
                </a:extLst>
              </a:tr>
              <a:tr h="184193">
                <a:tc>
                  <a:txBody>
                    <a:bodyPr/>
                    <a:lstStyle/>
                    <a:p>
                      <a:pPr>
                        <a:lnSpc>
                          <a:spcPct val="115000"/>
                        </a:lnSpc>
                        <a:spcAft>
                          <a:spcPts val="1000"/>
                        </a:spcAft>
                      </a:pPr>
                      <a:r>
                        <a:rPr lang="en-GB" sz="1100" dirty="0">
                          <a:effectLst/>
                        </a:rPr>
                        <a:t>6</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Issue of Work Order</a:t>
                      </a:r>
                      <a:endParaRPr lang="en-IN" sz="1100" kern="1200" dirty="0">
                        <a:solidFill>
                          <a:schemeClr val="tx1"/>
                        </a:solidFill>
                        <a:latin typeface="Tahoma" pitchFamily="34" charset="0"/>
                        <a:ea typeface="+mn-ea"/>
                        <a:cs typeface="Arial" charset="0"/>
                      </a:endParaRPr>
                    </a:p>
                  </a:txBody>
                  <a:tcPr marL="63305" marR="63305" marT="0" marB="0"/>
                </a:tc>
                <a:tc>
                  <a:txBody>
                    <a:bodyPr/>
                    <a:lstStyle/>
                    <a:p>
                      <a:pPr marL="0" indent="0" algn="l" rtl="0" fontAlgn="base">
                        <a:lnSpc>
                          <a:spcPct val="115000"/>
                        </a:lnSpc>
                        <a:spcBef>
                          <a:spcPct val="0"/>
                        </a:spcBef>
                        <a:spcAft>
                          <a:spcPct val="0"/>
                        </a:spcAft>
                        <a:buFont typeface="Wingdings" panose="05000000000000000000" pitchFamily="2" charset="2"/>
                        <a:buNone/>
                      </a:pPr>
                      <a:r>
                        <a:rPr lang="en-GB" sz="1100" kern="1200" dirty="0">
                          <a:solidFill>
                            <a:schemeClr val="tx1"/>
                          </a:solidFill>
                          <a:latin typeface="Tahoma" pitchFamily="34" charset="0"/>
                          <a:ea typeface="+mn-ea"/>
                          <a:cs typeface="Arial" charset="0"/>
                        </a:rPr>
                        <a:t>26/10/2015</a:t>
                      </a:r>
                      <a:endParaRPr lang="en-IN" sz="1100" kern="1200" dirty="0">
                        <a:solidFill>
                          <a:schemeClr val="tx1"/>
                        </a:solidFill>
                        <a:latin typeface="Tahoma" pitchFamily="34" charset="0"/>
                        <a:ea typeface="+mn-ea"/>
                        <a:cs typeface="Arial" charset="0"/>
                      </a:endParaRPr>
                    </a:p>
                  </a:txBody>
                  <a:tcPr marL="63305" marR="63305" marT="0" marB="0"/>
                </a:tc>
                <a:extLst>
                  <a:ext uri="{0D108BD9-81ED-4DB2-BD59-A6C34878D82A}">
                    <a16:rowId xmlns:a16="http://schemas.microsoft.com/office/drawing/2014/main" val="2431970414"/>
                  </a:ext>
                </a:extLst>
              </a:tr>
            </a:tbl>
          </a:graphicData>
        </a:graphic>
      </p:graphicFrame>
      <p:cxnSp>
        <p:nvCxnSpPr>
          <p:cNvPr id="21" name="Straight Connector 20"/>
          <p:cNvCxnSpPr/>
          <p:nvPr/>
        </p:nvCxnSpPr>
        <p:spPr>
          <a:xfrm>
            <a:off x="849740" y="3925532"/>
            <a:ext cx="6979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49147" y="426823"/>
            <a:ext cx="69792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7695607" y="4754382"/>
            <a:ext cx="665553" cy="32222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chemeClr val="bg1"/>
                </a:solidFill>
                <a:latin typeface="Arial"/>
                <a:hlinkClick r:id="rId2" action="ppaction://hlinksldjump"/>
              </a:rPr>
              <a:t>Back</a:t>
            </a:r>
            <a:endParaRPr lang="en-US" sz="1200" dirty="0">
              <a:solidFill>
                <a:schemeClr val="bg1"/>
              </a:solidFill>
              <a:latin typeface="Arial"/>
            </a:endParaRPr>
          </a:p>
        </p:txBody>
      </p:sp>
    </p:spTree>
    <p:extLst>
      <p:ext uri="{BB962C8B-B14F-4D97-AF65-F5344CB8AC3E}">
        <p14:creationId xmlns:p14="http://schemas.microsoft.com/office/powerpoint/2010/main" val="3777268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7596336" y="4772188"/>
            <a:ext cx="665553" cy="32222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chemeClr val="bg1"/>
                </a:solidFill>
                <a:latin typeface="Arial"/>
                <a:hlinkClick r:id="rId3" action="ppaction://hlinksldjump"/>
              </a:rPr>
              <a:t>Back</a:t>
            </a:r>
            <a:endParaRPr lang="en-US" sz="1200" dirty="0">
              <a:solidFill>
                <a:schemeClr val="bg1"/>
              </a:solidFill>
              <a:latin typeface="Arial"/>
            </a:endParaRPr>
          </a:p>
        </p:txBody>
      </p:sp>
      <p:sp>
        <p:nvSpPr>
          <p:cNvPr id="10" name="TextBox 9"/>
          <p:cNvSpPr txBox="1"/>
          <p:nvPr/>
        </p:nvSpPr>
        <p:spPr>
          <a:xfrm>
            <a:off x="65733" y="771419"/>
            <a:ext cx="1950740" cy="371101"/>
          </a:xfrm>
          <a:prstGeom prst="rect">
            <a:avLst/>
          </a:prstGeom>
          <a:noFill/>
        </p:spPr>
        <p:txBody>
          <a:bodyPr wrap="none" lIns="77953" tIns="38976" rIns="77953" bIns="38976" rtlCol="0">
            <a:spAutoFit/>
          </a:bodyPr>
          <a:lstStyle/>
          <a:p>
            <a:pPr defTabSz="779526">
              <a:defRPr/>
            </a:pPr>
            <a:r>
              <a:rPr lang="en-IN" sz="1900" b="1" spc="-43" dirty="0">
                <a:solidFill>
                  <a:srgbClr val="002060"/>
                </a:solidFill>
              </a:rPr>
              <a:t>PRESENT STATUS:- </a:t>
            </a:r>
          </a:p>
        </p:txBody>
      </p:sp>
      <p:sp>
        <p:nvSpPr>
          <p:cNvPr id="11" name="TextBox 10"/>
          <p:cNvSpPr txBox="1"/>
          <p:nvPr/>
        </p:nvSpPr>
        <p:spPr>
          <a:xfrm>
            <a:off x="65733" y="1113325"/>
            <a:ext cx="4239655" cy="3402700"/>
          </a:xfrm>
          <a:prstGeom prst="rect">
            <a:avLst/>
          </a:prstGeom>
          <a:noFill/>
        </p:spPr>
        <p:txBody>
          <a:bodyPr wrap="square" lIns="77953" tIns="38976" rIns="77953" bIns="38976" rtlCol="0">
            <a:spAutoFit/>
          </a:bodyPr>
          <a:lstStyle/>
          <a:p>
            <a:r>
              <a:rPr lang="en-US" sz="1200" b="1" u="sng" dirty="0">
                <a:solidFill>
                  <a:srgbClr val="002060"/>
                </a:solidFill>
              </a:rPr>
              <a:t>A) Environmental clearances. </a:t>
            </a:r>
            <a:endParaRPr lang="en-IN" sz="1200" u="sng" dirty="0">
              <a:solidFill>
                <a:srgbClr val="002060"/>
              </a:solidFill>
            </a:endParaRPr>
          </a:p>
          <a:p>
            <a:pPr marL="146161" indent="-146161" algn="just">
              <a:buFont typeface="Wingdings" panose="05000000000000000000" pitchFamily="2" charset="2"/>
              <a:buChar char="§"/>
            </a:pPr>
            <a:r>
              <a:rPr lang="en-US" sz="1200" dirty="0"/>
              <a:t>TOR issued by the MoEF&amp; CC, GOI on 04.08.2017.</a:t>
            </a:r>
            <a:endParaRPr lang="en-IN" sz="1200" dirty="0"/>
          </a:p>
          <a:p>
            <a:pPr marL="146161" indent="-146161" algn="just">
              <a:buFont typeface="Wingdings" panose="05000000000000000000" pitchFamily="2" charset="2"/>
              <a:buChar char="§"/>
            </a:pPr>
            <a:r>
              <a:rPr lang="en-US" sz="1200" dirty="0"/>
              <a:t>GPCB has granted NOC. Application for CRZ recommendation submitted to the GCZMA on 1.3.2018.</a:t>
            </a:r>
            <a:endParaRPr lang="en-IN" sz="1200" dirty="0"/>
          </a:p>
          <a:p>
            <a:pPr marL="146161" indent="-146161" algn="just">
              <a:buFont typeface="Wingdings" panose="05000000000000000000" pitchFamily="2" charset="2"/>
              <a:buChar char="§"/>
            </a:pPr>
            <a:r>
              <a:rPr lang="en-US" sz="1200" dirty="0"/>
              <a:t>Technical Committee of GCZMA discussed the proposal and asked certain details on 12.04.2018.</a:t>
            </a:r>
            <a:endParaRPr lang="en-IN" sz="1200" dirty="0"/>
          </a:p>
          <a:p>
            <a:pPr marL="146161" indent="-146161" algn="just">
              <a:buFont typeface="Wingdings" panose="05000000000000000000" pitchFamily="2" charset="2"/>
              <a:buChar char="§"/>
            </a:pPr>
            <a:r>
              <a:rPr lang="en-US" sz="1200" dirty="0"/>
              <a:t>DPT submitted required details to CRZ Authority on 18.05.2018.</a:t>
            </a:r>
            <a:endParaRPr lang="en-IN" sz="1200" dirty="0"/>
          </a:p>
          <a:p>
            <a:pPr marL="146161" indent="-146161" algn="just">
              <a:buFont typeface="Wingdings" panose="05000000000000000000" pitchFamily="2" charset="2"/>
              <a:buChar char="§"/>
            </a:pPr>
            <a:r>
              <a:rPr lang="en-US" sz="1200" dirty="0"/>
              <a:t>GCZMA included the proposal on 12.06.2018 &amp; decided to carry out site inspection by the subcommittee. CRZ recommendation awaited. </a:t>
            </a:r>
          </a:p>
          <a:p>
            <a:pPr lvl="0" algn="just"/>
            <a:endParaRPr lang="en-IN" sz="1200" dirty="0"/>
          </a:p>
          <a:p>
            <a:r>
              <a:rPr lang="en-US" sz="1200" b="1" u="sng" dirty="0">
                <a:solidFill>
                  <a:srgbClr val="002060"/>
                </a:solidFill>
              </a:rPr>
              <a:t>(B) Technical Consultant </a:t>
            </a:r>
            <a:endParaRPr lang="en-IN" sz="1200" b="1" u="sng" dirty="0">
              <a:solidFill>
                <a:srgbClr val="002060"/>
              </a:solidFill>
            </a:endParaRPr>
          </a:p>
          <a:p>
            <a:pPr marL="146161" indent="-146161" algn="just">
              <a:buFont typeface="Arial" panose="020B0604020202020204" pitchFamily="34" charset="0"/>
              <a:buChar char="•"/>
            </a:pPr>
            <a:r>
              <a:rPr lang="en-US" sz="1200" dirty="0"/>
              <a:t>LOA issued on 05/06/2017 to M/s URS Scott Wilson India Pvt Ltd.</a:t>
            </a:r>
            <a:endParaRPr lang="en-IN" sz="1200" dirty="0"/>
          </a:p>
          <a:p>
            <a:pPr marL="146161" indent="-146161" algn="just">
              <a:buFont typeface="Arial" panose="020B0604020202020204" pitchFamily="34" charset="0"/>
              <a:buChar char="•"/>
            </a:pPr>
            <a:r>
              <a:rPr lang="en-US" sz="1200" dirty="0"/>
              <a:t>DPR and Block estimate received on 15/09/2017.</a:t>
            </a:r>
            <a:endParaRPr lang="en-IN" sz="1200" dirty="0"/>
          </a:p>
          <a:p>
            <a:pPr marL="146161" indent="-146161" algn="just">
              <a:buFont typeface="Arial" panose="020B0604020202020204" pitchFamily="34" charset="0"/>
              <a:buChar char="•"/>
            </a:pPr>
            <a:r>
              <a:rPr lang="en-US" sz="1200" dirty="0"/>
              <a:t>Observation raised by DPT on DPR and block estimate have been complied. Revised block estimate has been approved by the Board in its meeting held on 26.12.2017</a:t>
            </a:r>
          </a:p>
        </p:txBody>
      </p:sp>
      <p:sp>
        <p:nvSpPr>
          <p:cNvPr id="13" name="Title 1"/>
          <p:cNvSpPr txBox="1">
            <a:spLocks/>
          </p:cNvSpPr>
          <p:nvPr/>
        </p:nvSpPr>
        <p:spPr>
          <a:xfrm>
            <a:off x="-6742" y="9236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CONSTRUCTION OF OIL JETTY 8 </a:t>
            </a:r>
          </a:p>
        </p:txBody>
      </p:sp>
      <p:sp>
        <p:nvSpPr>
          <p:cNvPr id="16" name="Rectangle 15"/>
          <p:cNvSpPr/>
          <p:nvPr/>
        </p:nvSpPr>
        <p:spPr>
          <a:xfrm>
            <a:off x="4239655" y="1161071"/>
            <a:ext cx="4904345" cy="371101"/>
          </a:xfrm>
          <a:prstGeom prst="rect">
            <a:avLst/>
          </a:prstGeom>
        </p:spPr>
        <p:txBody>
          <a:bodyPr wrap="square" lIns="77953" tIns="38976" rIns="77953" bIns="38976">
            <a:spAutoFit/>
          </a:bodyPr>
          <a:lstStyle/>
          <a:p>
            <a:pPr algn="ctr">
              <a:defRPr/>
            </a:pPr>
            <a:r>
              <a:rPr lang="en-GB" sz="1900" b="1" spc="-43" dirty="0">
                <a:solidFill>
                  <a:srgbClr val="002060"/>
                </a:solidFill>
              </a:rPr>
              <a:t>STAGES/MILESTONES:-</a:t>
            </a:r>
            <a:endParaRPr lang="en-IN" sz="1900" b="1" spc="-43" dirty="0">
              <a:solidFill>
                <a:srgbClr val="002060"/>
              </a:solidFill>
            </a:endParaRPr>
          </a:p>
        </p:txBody>
      </p:sp>
      <p:sp>
        <p:nvSpPr>
          <p:cNvPr id="18" name="Rectangle 17"/>
          <p:cNvSpPr/>
          <p:nvPr/>
        </p:nvSpPr>
        <p:spPr>
          <a:xfrm>
            <a:off x="-16165" y="475915"/>
            <a:ext cx="9144000" cy="632711"/>
          </a:xfrm>
          <a:prstGeom prst="rect">
            <a:avLst/>
          </a:prstGeom>
        </p:spPr>
        <p:txBody>
          <a:bodyPr wrap="square" lIns="77953" tIns="38976" rIns="77953" bIns="38976">
            <a:spAutoFit/>
          </a:bodyPr>
          <a:lstStyle/>
          <a:p>
            <a:pPr algn="ctr"/>
            <a:r>
              <a:rPr lang="en-GB" b="1" dirty="0">
                <a:latin typeface="Times New Roman" panose="02020603050405020304" pitchFamily="18" charset="0"/>
                <a:ea typeface="Times New Roman" panose="02020603050405020304" pitchFamily="18" charset="0"/>
              </a:rPr>
              <a:t>Estimated Cost :- Rs. 150 Cr.</a:t>
            </a:r>
          </a:p>
          <a:p>
            <a:pPr algn="ctr"/>
            <a:r>
              <a:rPr lang="en-GB" b="1" dirty="0">
                <a:latin typeface="Times New Roman" panose="02020603050405020304" pitchFamily="18" charset="0"/>
                <a:ea typeface="Times New Roman" panose="02020603050405020304" pitchFamily="18" charset="0"/>
              </a:rPr>
              <a:t>Estimated Capacity :-  3.50 MMTPA</a:t>
            </a:r>
            <a:endParaRPr lang="en-IN" b="1" dirty="0"/>
          </a:p>
        </p:txBody>
      </p:sp>
      <p:graphicFrame>
        <p:nvGraphicFramePr>
          <p:cNvPr id="19" name="Table 18"/>
          <p:cNvGraphicFramePr>
            <a:graphicFrameLocks noGrp="1"/>
          </p:cNvGraphicFramePr>
          <p:nvPr>
            <p:extLst>
              <p:ext uri="{D42A27DB-BD31-4B8C-83A1-F6EECF244321}">
                <p14:modId xmlns:p14="http://schemas.microsoft.com/office/powerpoint/2010/main" val="4186892652"/>
              </p:ext>
            </p:extLst>
          </p:nvPr>
        </p:nvGraphicFramePr>
        <p:xfrm>
          <a:off x="4386720" y="1693903"/>
          <a:ext cx="4453417" cy="2514978"/>
        </p:xfrm>
        <a:graphic>
          <a:graphicData uri="http://schemas.openxmlformats.org/drawingml/2006/table">
            <a:tbl>
              <a:tblPr firstRow="1" firstCol="1" bandRow="1">
                <a:tableStyleId>{5C22544A-7EE6-4342-B048-85BDC9FD1C3A}</a:tableStyleId>
              </a:tblPr>
              <a:tblGrid>
                <a:gridCol w="717032">
                  <a:extLst>
                    <a:ext uri="{9D8B030D-6E8A-4147-A177-3AD203B41FA5}">
                      <a16:colId xmlns:a16="http://schemas.microsoft.com/office/drawing/2014/main" val="2051754594"/>
                    </a:ext>
                  </a:extLst>
                </a:gridCol>
                <a:gridCol w="1661723">
                  <a:extLst>
                    <a:ext uri="{9D8B030D-6E8A-4147-A177-3AD203B41FA5}">
                      <a16:colId xmlns:a16="http://schemas.microsoft.com/office/drawing/2014/main" val="2071635049"/>
                    </a:ext>
                  </a:extLst>
                </a:gridCol>
                <a:gridCol w="2074662">
                  <a:extLst>
                    <a:ext uri="{9D8B030D-6E8A-4147-A177-3AD203B41FA5}">
                      <a16:colId xmlns:a16="http://schemas.microsoft.com/office/drawing/2014/main" val="701631606"/>
                    </a:ext>
                  </a:extLst>
                </a:gridCol>
              </a:tblGrid>
              <a:tr h="210507">
                <a:tc>
                  <a:txBody>
                    <a:bodyPr/>
                    <a:lstStyle/>
                    <a:p>
                      <a:pPr>
                        <a:lnSpc>
                          <a:spcPct val="115000"/>
                        </a:lnSpc>
                        <a:spcAft>
                          <a:spcPts val="1000"/>
                        </a:spcAft>
                      </a:pPr>
                      <a:r>
                        <a:rPr lang="en-GB" sz="1200" dirty="0">
                          <a:effectLst/>
                        </a:rPr>
                        <a:t>Sr. no</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200" dirty="0">
                          <a:effectLst/>
                        </a:rPr>
                        <a:t>Stages/Milestones</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200" dirty="0">
                          <a:effectLst/>
                        </a:rPr>
                        <a:t>Target Date</a:t>
                      </a:r>
                      <a:endParaRPr lang="en-IN" sz="12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extLst>
                  <a:ext uri="{0D108BD9-81ED-4DB2-BD59-A6C34878D82A}">
                    <a16:rowId xmlns:a16="http://schemas.microsoft.com/office/drawing/2014/main" val="3476065255"/>
                  </a:ext>
                </a:extLst>
              </a:tr>
              <a:tr h="184193">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1</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US" sz="1100" dirty="0">
                          <a:effectLst/>
                          <a:latin typeface="Verdana" panose="020B0604030504040204" pitchFamily="34" charset="0"/>
                          <a:ea typeface="Times New Roman" panose="02020603050405020304" pitchFamily="18" charset="0"/>
                          <a:cs typeface="Shruti"/>
                        </a:rPr>
                        <a:t>Issue of NIT</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tc>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01.02.2018</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tc>
                <a:extLst>
                  <a:ext uri="{0D108BD9-81ED-4DB2-BD59-A6C34878D82A}">
                    <a16:rowId xmlns:a16="http://schemas.microsoft.com/office/drawing/2014/main" val="2659109065"/>
                  </a:ext>
                </a:extLst>
              </a:tr>
              <a:tr h="184193">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2</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100" kern="1200" dirty="0">
                          <a:solidFill>
                            <a:schemeClr val="dk1"/>
                          </a:solidFill>
                          <a:effectLst/>
                          <a:latin typeface="Verdana" panose="020B0604030504040204" pitchFamily="34" charset="0"/>
                          <a:ea typeface="Times New Roman" panose="02020603050405020304" pitchFamily="18" charset="0"/>
                          <a:cs typeface="Shruti"/>
                        </a:rPr>
                        <a:t>Pre bid meeting </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tc>
                  <a:txBody>
                    <a:bodyPr/>
                    <a:lstStyle/>
                    <a:p>
                      <a:pPr>
                        <a:lnSpc>
                          <a:spcPct val="115000"/>
                        </a:lnSpc>
                        <a:spcAft>
                          <a:spcPts val="1000"/>
                        </a:spcAft>
                      </a:pPr>
                      <a:r>
                        <a:rPr lang="en-GB" sz="1100" kern="1200" dirty="0">
                          <a:solidFill>
                            <a:schemeClr val="dk1"/>
                          </a:solidFill>
                          <a:effectLst/>
                          <a:latin typeface="Verdana" panose="020B0604030504040204" pitchFamily="34" charset="0"/>
                          <a:ea typeface="Times New Roman" panose="02020603050405020304" pitchFamily="18" charset="0"/>
                          <a:cs typeface="Shruti"/>
                        </a:rPr>
                        <a:t>08.02.2018.</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extLst>
                  <a:ext uri="{0D108BD9-81ED-4DB2-BD59-A6C34878D82A}">
                    <a16:rowId xmlns:a16="http://schemas.microsoft.com/office/drawing/2014/main" val="1560065099"/>
                  </a:ext>
                </a:extLst>
              </a:tr>
              <a:tr h="445351">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3</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100" kern="1200" dirty="0">
                          <a:solidFill>
                            <a:schemeClr val="dk1"/>
                          </a:solidFill>
                          <a:effectLst/>
                          <a:latin typeface="Verdana" panose="020B0604030504040204" pitchFamily="34" charset="0"/>
                          <a:ea typeface="Times New Roman" panose="02020603050405020304" pitchFamily="18" charset="0"/>
                          <a:cs typeface="Shruti"/>
                        </a:rPr>
                        <a:t>Opening of Technical Bid</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tc>
                  <a:txBody>
                    <a:bodyPr/>
                    <a:lstStyle/>
                    <a:p>
                      <a:pPr>
                        <a:lnSpc>
                          <a:spcPct val="115000"/>
                        </a:lnSpc>
                        <a:spcAft>
                          <a:spcPts val="1000"/>
                        </a:spcAft>
                      </a:pPr>
                      <a:r>
                        <a:rPr lang="en-US" sz="1100" kern="1200" dirty="0">
                          <a:solidFill>
                            <a:schemeClr val="dk1"/>
                          </a:solidFill>
                          <a:effectLst/>
                          <a:latin typeface="Verdana" panose="020B0604030504040204" pitchFamily="34" charset="0"/>
                          <a:ea typeface="Times New Roman" panose="02020603050405020304" pitchFamily="18" charset="0"/>
                          <a:cs typeface="Shruti"/>
                        </a:rPr>
                        <a:t>08.03.2018</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extLst>
                  <a:ext uri="{0D108BD9-81ED-4DB2-BD59-A6C34878D82A}">
                    <a16:rowId xmlns:a16="http://schemas.microsoft.com/office/drawing/2014/main" val="910205722"/>
                  </a:ext>
                </a:extLst>
              </a:tr>
              <a:tr h="736774">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4</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US" sz="1100" kern="1200" dirty="0">
                          <a:solidFill>
                            <a:schemeClr val="dk1"/>
                          </a:solidFill>
                          <a:effectLst/>
                          <a:latin typeface="Verdana" panose="020B0604030504040204" pitchFamily="34" charset="0"/>
                          <a:ea typeface="Times New Roman" panose="02020603050405020304" pitchFamily="18" charset="0"/>
                          <a:cs typeface="Shruti"/>
                        </a:rPr>
                        <a:t>Opening of Price bid</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tc>
                  <a:txBody>
                    <a:bodyPr/>
                    <a:lstStyle/>
                    <a:p>
                      <a:pPr>
                        <a:lnSpc>
                          <a:spcPct val="115000"/>
                        </a:lnSpc>
                        <a:spcAft>
                          <a:spcPts val="1000"/>
                        </a:spcAft>
                      </a:pPr>
                      <a:r>
                        <a:rPr lang="en-US" sz="1100" kern="1200" dirty="0">
                          <a:solidFill>
                            <a:schemeClr val="dk1"/>
                          </a:solidFill>
                          <a:effectLst/>
                          <a:latin typeface="Verdana" panose="020B0604030504040204" pitchFamily="34" charset="0"/>
                          <a:ea typeface="Times New Roman" panose="02020603050405020304" pitchFamily="18" charset="0"/>
                          <a:cs typeface="Shruti"/>
                        </a:rPr>
                        <a:t>The proposal for technical qualification of</a:t>
                      </a:r>
                      <a:r>
                        <a:rPr lang="en-US" sz="1100" kern="1200" baseline="0" dirty="0">
                          <a:solidFill>
                            <a:schemeClr val="dk1"/>
                          </a:solidFill>
                          <a:effectLst/>
                          <a:latin typeface="Verdana" panose="020B0604030504040204" pitchFamily="34" charset="0"/>
                          <a:ea typeface="Times New Roman" panose="02020603050405020304" pitchFamily="18" charset="0"/>
                          <a:cs typeface="Shruti"/>
                        </a:rPr>
                        <a:t> bidders is under approval.</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extLst>
                  <a:ext uri="{0D108BD9-81ED-4DB2-BD59-A6C34878D82A}">
                    <a16:rowId xmlns:a16="http://schemas.microsoft.com/office/drawing/2014/main" val="3008561711"/>
                  </a:ext>
                </a:extLst>
              </a:tr>
              <a:tr h="736774">
                <a:tc>
                  <a:txBody>
                    <a:bodyPr/>
                    <a:lstStyle/>
                    <a:p>
                      <a:pPr>
                        <a:lnSpc>
                          <a:spcPct val="115000"/>
                        </a:lnSpc>
                        <a:spcAft>
                          <a:spcPts val="1000"/>
                        </a:spcAft>
                      </a:pPr>
                      <a:r>
                        <a:rPr lang="en-GB" sz="1100" dirty="0">
                          <a:effectLst/>
                          <a:latin typeface="Verdana" panose="020B0604030504040204" pitchFamily="34" charset="0"/>
                          <a:ea typeface="Times New Roman" panose="02020603050405020304" pitchFamily="18" charset="0"/>
                          <a:cs typeface="Shruti"/>
                        </a:rPr>
                        <a:t>5</a:t>
                      </a:r>
                      <a:endParaRPr lang="en-IN" sz="1100" dirty="0">
                        <a:effectLst/>
                        <a:latin typeface="Calibri" panose="020F0502020204030204" pitchFamily="34" charset="0"/>
                        <a:ea typeface="Times New Roman" panose="02020603050405020304" pitchFamily="18" charset="0"/>
                        <a:cs typeface="Shruti"/>
                      </a:endParaRPr>
                    </a:p>
                  </a:txBody>
                  <a:tcPr marL="63305" marR="63305" marT="0" marB="0">
                    <a:solidFill>
                      <a:srgbClr val="002060"/>
                    </a:solidFill>
                  </a:tcPr>
                </a:tc>
                <a:tc>
                  <a:txBody>
                    <a:bodyPr/>
                    <a:lstStyle/>
                    <a:p>
                      <a:pPr>
                        <a:lnSpc>
                          <a:spcPct val="115000"/>
                        </a:lnSpc>
                        <a:spcAft>
                          <a:spcPts val="1000"/>
                        </a:spcAft>
                      </a:pPr>
                      <a:r>
                        <a:rPr lang="en-GB" sz="1100" kern="1200" dirty="0">
                          <a:solidFill>
                            <a:schemeClr val="dk1"/>
                          </a:solidFill>
                          <a:effectLst/>
                          <a:latin typeface="Verdana" panose="020B0604030504040204" pitchFamily="34" charset="0"/>
                          <a:ea typeface="Times New Roman" panose="02020603050405020304" pitchFamily="18" charset="0"/>
                          <a:cs typeface="Shruti"/>
                        </a:rPr>
                        <a:t>Award of work</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tc>
                  <a:txBody>
                    <a:bodyPr/>
                    <a:lstStyle/>
                    <a:p>
                      <a:pPr>
                        <a:lnSpc>
                          <a:spcPct val="115000"/>
                        </a:lnSpc>
                        <a:spcAft>
                          <a:spcPts val="1000"/>
                        </a:spcAft>
                      </a:pPr>
                      <a:r>
                        <a:rPr lang="en-GB" sz="1100" kern="1200" dirty="0">
                          <a:solidFill>
                            <a:schemeClr val="dk1"/>
                          </a:solidFill>
                          <a:effectLst/>
                          <a:latin typeface="Verdana" panose="020B0604030504040204" pitchFamily="34" charset="0"/>
                          <a:ea typeface="Times New Roman" panose="02020603050405020304" pitchFamily="18" charset="0"/>
                          <a:cs typeface="Shruti"/>
                        </a:rPr>
                        <a:t>The work will be awarded subject to Environmental Clearance.</a:t>
                      </a:r>
                      <a:endParaRPr lang="en-IN" sz="1100" kern="1200" dirty="0">
                        <a:solidFill>
                          <a:schemeClr val="dk1"/>
                        </a:solidFill>
                        <a:effectLst/>
                        <a:latin typeface="Verdana" panose="020B0604030504040204" pitchFamily="34" charset="0"/>
                        <a:ea typeface="Times New Roman" panose="02020603050405020304" pitchFamily="18" charset="0"/>
                        <a:cs typeface="Shruti"/>
                      </a:endParaRPr>
                    </a:p>
                  </a:txBody>
                  <a:tcPr marL="63305" marR="63305" marT="0" marB="0"/>
                </a:tc>
                <a:extLst>
                  <a:ext uri="{0D108BD9-81ED-4DB2-BD59-A6C34878D82A}">
                    <a16:rowId xmlns:a16="http://schemas.microsoft.com/office/drawing/2014/main" val="3347286308"/>
                  </a:ext>
                </a:extLst>
              </a:tr>
            </a:tbl>
          </a:graphicData>
        </a:graphic>
      </p:graphicFrame>
      <p:cxnSp>
        <p:nvCxnSpPr>
          <p:cNvPr id="22" name="Straight Connector 21"/>
          <p:cNvCxnSpPr/>
          <p:nvPr/>
        </p:nvCxnSpPr>
        <p:spPr>
          <a:xfrm>
            <a:off x="1049147" y="426823"/>
            <a:ext cx="69792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042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413" y="3773488"/>
            <a:ext cx="3176587" cy="641350"/>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3" name="Right Arrow 2"/>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
        <p:nvSpPr>
          <p:cNvPr id="10" name="TextBox 9"/>
          <p:cNvSpPr txBox="1"/>
          <p:nvPr/>
        </p:nvSpPr>
        <p:spPr>
          <a:xfrm>
            <a:off x="65733" y="771419"/>
            <a:ext cx="1891878" cy="340323"/>
          </a:xfrm>
          <a:prstGeom prst="rect">
            <a:avLst/>
          </a:prstGeom>
          <a:noFill/>
        </p:spPr>
        <p:txBody>
          <a:bodyPr wrap="none" lIns="77953" tIns="38976" rIns="77953" bIns="38976" rtlCol="0">
            <a:spAutoFit/>
          </a:bodyPr>
          <a:lstStyle/>
          <a:p>
            <a:pPr defTabSz="779526">
              <a:defRPr/>
            </a:pPr>
            <a:r>
              <a:rPr lang="en-IN" sz="1700" b="1" u="sng" dirty="0">
                <a:solidFill>
                  <a:srgbClr val="002060"/>
                </a:solidFill>
                <a:latin typeface="Arial"/>
              </a:rPr>
              <a:t>Present Status:- </a:t>
            </a:r>
          </a:p>
        </p:txBody>
      </p:sp>
      <p:sp>
        <p:nvSpPr>
          <p:cNvPr id="11" name="TextBox 10"/>
          <p:cNvSpPr txBox="1"/>
          <p:nvPr/>
        </p:nvSpPr>
        <p:spPr>
          <a:xfrm>
            <a:off x="65733" y="1086279"/>
            <a:ext cx="4506267" cy="3618144"/>
          </a:xfrm>
          <a:prstGeom prst="rect">
            <a:avLst/>
          </a:prstGeom>
          <a:noFill/>
        </p:spPr>
        <p:txBody>
          <a:bodyPr wrap="square" lIns="77953" tIns="38976" rIns="77953" bIns="38976" rtlCol="0">
            <a:spAutoFit/>
          </a:bodyPr>
          <a:lstStyle/>
          <a:p>
            <a:pPr marL="146161" indent="-146161" algn="just">
              <a:buFont typeface="Wingdings" panose="05000000000000000000" pitchFamily="2" charset="2"/>
              <a:buChar char="§"/>
            </a:pPr>
            <a:r>
              <a:rPr lang="en-IN" sz="1000" dirty="0"/>
              <a:t>DPT had initiated action for allotment of vacant plots for various purposes at Kandla through E-Tender-cum-E-Auction. 15 Plots were allotted for Liquid Storage tanks.</a:t>
            </a:r>
          </a:p>
          <a:p>
            <a:pPr marL="146161" indent="-146161" algn="just">
              <a:buFont typeface="Wingdings" panose="05000000000000000000" pitchFamily="2" charset="2"/>
              <a:buChar char="§"/>
            </a:pPr>
            <a:endParaRPr lang="en-IN" sz="1000" dirty="0"/>
          </a:p>
          <a:p>
            <a:pPr marL="146161" indent="-146161" algn="just">
              <a:buFont typeface="Wingdings" panose="05000000000000000000" pitchFamily="2" charset="2"/>
              <a:buChar char="§"/>
            </a:pPr>
            <a:r>
              <a:rPr lang="en-IN" sz="1000" dirty="0"/>
              <a:t>Allottees of these 15 Nos. of liquid storage tanks had desired that there should be a facility for providing truck parking, canteen, restaurant, Toilets and other related ancillary facilities in the vicinity of 19 nos. of plots earmarked for liquid storage tanks.</a:t>
            </a:r>
          </a:p>
          <a:p>
            <a:pPr marL="146161" indent="-146161" algn="just">
              <a:buFont typeface="Wingdings" panose="05000000000000000000" pitchFamily="2" charset="2"/>
              <a:buChar char="§"/>
            </a:pPr>
            <a:endParaRPr lang="en-IN" sz="1000" dirty="0"/>
          </a:p>
          <a:p>
            <a:pPr marL="146161" indent="-146161" algn="just">
              <a:buFont typeface="Wingdings" panose="05000000000000000000" pitchFamily="2" charset="2"/>
              <a:buChar char="§"/>
            </a:pPr>
            <a:r>
              <a:rPr lang="en-IN" sz="1000" dirty="0"/>
              <a:t>Accordingly, a meeting was convened with the Kandla Liquid Tank Terminal Association on 07-11-2016, wherein was as desired to provide various facilities like truck parking, canteen, restaurant, toilets and other related ancillary purposes.</a:t>
            </a:r>
          </a:p>
          <a:p>
            <a:pPr marL="146161" indent="-146161" algn="just">
              <a:buFont typeface="Wingdings" panose="05000000000000000000" pitchFamily="2" charset="2"/>
              <a:buChar char="§"/>
            </a:pPr>
            <a:endParaRPr lang="en-IN" sz="1000" dirty="0"/>
          </a:p>
          <a:p>
            <a:pPr marL="146161" indent="-146161" algn="just">
              <a:buFont typeface="Wingdings" panose="05000000000000000000" pitchFamily="2" charset="2"/>
              <a:buChar char="§"/>
            </a:pPr>
            <a:r>
              <a:rPr lang="en-IN" sz="1000" dirty="0"/>
              <a:t>In order to cater to the demand of Kandla Liquid Tank Terminal Association plots admeasuring 43,543/- sq.mtrs were earmarked for providing necessary facilities for liquid storage Tank Plots.</a:t>
            </a:r>
          </a:p>
          <a:p>
            <a:pPr marL="146161" indent="-146161" algn="just">
              <a:buFont typeface="Wingdings" panose="05000000000000000000" pitchFamily="2" charset="2"/>
              <a:buChar char="§"/>
            </a:pPr>
            <a:endParaRPr lang="en-IN" sz="1000" dirty="0"/>
          </a:p>
          <a:p>
            <a:pPr marL="146161" indent="-146161" algn="just">
              <a:buFont typeface="Wingdings" panose="05000000000000000000" pitchFamily="2" charset="2"/>
              <a:buChar char="§"/>
            </a:pPr>
            <a:r>
              <a:rPr lang="en-IN" sz="1000" dirty="0"/>
              <a:t>Tender were invited for the work of Providing Infrastructure Facility in Liquid Storage Tank at Kandla with the approval of the Board.</a:t>
            </a:r>
          </a:p>
          <a:p>
            <a:pPr marL="146161" indent="-146161" algn="just">
              <a:buFont typeface="Wingdings" panose="05000000000000000000" pitchFamily="2" charset="2"/>
              <a:buChar char="§"/>
            </a:pPr>
            <a:endParaRPr lang="en-IN" sz="1000" dirty="0"/>
          </a:p>
          <a:p>
            <a:pPr marL="146161" indent="-146161" algn="just">
              <a:buFont typeface="Wingdings" panose="05000000000000000000" pitchFamily="2" charset="2"/>
              <a:buChar char="§"/>
            </a:pPr>
            <a:r>
              <a:rPr lang="en-IN" sz="1000" dirty="0"/>
              <a:t>Work is under progress and the facility shall be operational within one month. Around 500 vehicles can avail the facility of this infrastructure facility.</a:t>
            </a:r>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PARKING PLOT AT LIQUID STORAGE TANK</a:t>
            </a:r>
          </a:p>
        </p:txBody>
      </p:sp>
      <p:sp>
        <p:nvSpPr>
          <p:cNvPr id="18" name="Rectangle 17"/>
          <p:cNvSpPr/>
          <p:nvPr/>
        </p:nvSpPr>
        <p:spPr>
          <a:xfrm>
            <a:off x="-16165" y="475915"/>
            <a:ext cx="9144000" cy="632711"/>
          </a:xfrm>
          <a:prstGeom prst="rect">
            <a:avLst/>
          </a:prstGeom>
        </p:spPr>
        <p:txBody>
          <a:bodyPr wrap="square" lIns="77953" tIns="38976" rIns="77953" bIns="38976">
            <a:spAutoFit/>
          </a:bodyPr>
          <a:lstStyle/>
          <a:p>
            <a:pPr algn="ctr"/>
            <a:r>
              <a:rPr lang="en-GB" b="1" dirty="0">
                <a:solidFill>
                  <a:srgbClr val="002060"/>
                </a:solidFill>
                <a:latin typeface="Times New Roman" panose="02020603050405020304" pitchFamily="18" charset="0"/>
                <a:ea typeface="Times New Roman" panose="02020603050405020304" pitchFamily="18" charset="0"/>
              </a:rPr>
              <a:t>Estimated Cost:- 10.27 Cr</a:t>
            </a:r>
          </a:p>
          <a:p>
            <a:pPr algn="ctr"/>
            <a:r>
              <a:rPr lang="en-GB" b="1" dirty="0">
                <a:solidFill>
                  <a:srgbClr val="002060"/>
                </a:solidFill>
                <a:latin typeface="Times New Roman" panose="02020603050405020304" pitchFamily="18" charset="0"/>
                <a:ea typeface="Times New Roman" panose="02020603050405020304" pitchFamily="18" charset="0"/>
              </a:rPr>
              <a:t>Estimated Capacity :- 500 Trucks.</a:t>
            </a:r>
            <a:endParaRPr lang="en-IN" b="1" dirty="0">
              <a:solidFill>
                <a:srgbClr val="002060"/>
              </a:solidFill>
            </a:endParaRPr>
          </a:p>
        </p:txBody>
      </p:sp>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hlinkClick r:id="rId4" action="ppaction://hlinksldjump"/>
          </p:cNvPr>
          <p:cNvPicPr>
            <a:picLocks noChangeAspect="1"/>
          </p:cNvPicPr>
          <p:nvPr/>
        </p:nvPicPr>
        <p:blipFill>
          <a:blip r:embed="rId5"/>
          <a:stretch>
            <a:fillRect/>
          </a:stretch>
        </p:blipFill>
        <p:spPr>
          <a:xfrm>
            <a:off x="4704938" y="1071345"/>
            <a:ext cx="3869432" cy="3448803"/>
          </a:xfrm>
          <a:prstGeom prst="rect">
            <a:avLst/>
          </a:prstGeom>
        </p:spPr>
      </p:pic>
      <p:sp>
        <p:nvSpPr>
          <p:cNvPr id="5" name="Rectangle 4"/>
          <p:cNvSpPr/>
          <p:nvPr/>
        </p:nvSpPr>
        <p:spPr>
          <a:xfrm>
            <a:off x="218452" y="4446827"/>
            <a:ext cx="3478325" cy="584775"/>
          </a:xfrm>
          <a:prstGeom prst="rect">
            <a:avLst/>
          </a:prstGeom>
        </p:spPr>
        <p:txBody>
          <a:bodyPr wrap="none">
            <a:spAutoFit/>
          </a:bodyPr>
          <a:lstStyle/>
          <a:p>
            <a:pPr algn="ctr"/>
            <a:endParaRPr lang="en-GB" sz="1600" b="1" dirty="0">
              <a:solidFill>
                <a:srgbClr val="002060"/>
              </a:solidFill>
              <a:latin typeface="Times New Roman" panose="02020603050405020304" pitchFamily="18" charset="0"/>
              <a:ea typeface="Times New Roman" panose="02020603050405020304" pitchFamily="18" charset="0"/>
              <a:hlinkClick r:id="rId6" action="ppaction://hlinksldjump"/>
            </a:endParaRPr>
          </a:p>
          <a:p>
            <a:pPr algn="ctr"/>
            <a:r>
              <a:rPr lang="en-GB" sz="1600" b="1" dirty="0">
                <a:solidFill>
                  <a:srgbClr val="002060"/>
                </a:solidFill>
                <a:latin typeface="Times New Roman" panose="02020603050405020304" pitchFamily="18" charset="0"/>
                <a:ea typeface="Times New Roman" panose="02020603050405020304" pitchFamily="18" charset="0"/>
                <a:hlinkClick r:id="rId6" action="ppaction://hlinksldjump"/>
              </a:rPr>
              <a:t>19 No. of plot for Liquid Storage Hub</a:t>
            </a:r>
            <a:endParaRPr lang="en-GB" sz="1600" b="1" dirty="0">
              <a:solidFill>
                <a:srgbClr val="002060"/>
              </a:solidFill>
              <a:latin typeface="Times New Roman" panose="02020603050405020304" pitchFamily="18" charset="0"/>
              <a:ea typeface="Times New Roman" panose="02020603050405020304" pitchFamily="18" charset="0"/>
            </a:endParaRPr>
          </a:p>
        </p:txBody>
      </p:sp>
      <p:sp>
        <p:nvSpPr>
          <p:cNvPr id="12" name="Right Arrow 11"/>
          <p:cNvSpPr/>
          <p:nvPr/>
        </p:nvSpPr>
        <p:spPr>
          <a:xfrm>
            <a:off x="6444208" y="4793355"/>
            <a:ext cx="860999"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7" action="ppaction://hlinksldjump"/>
              </a:rPr>
              <a:t>Back</a:t>
            </a:r>
            <a:r>
              <a:rPr lang="en-US" sz="1200" dirty="0">
                <a:solidFill>
                  <a:prstClr val="white"/>
                </a:solidFill>
                <a:latin typeface="Arial"/>
              </a:rPr>
              <a:t>16</a:t>
            </a:r>
          </a:p>
        </p:txBody>
      </p:sp>
    </p:spTree>
    <p:extLst>
      <p:ext uri="{BB962C8B-B14F-4D97-AF65-F5344CB8AC3E}">
        <p14:creationId xmlns:p14="http://schemas.microsoft.com/office/powerpoint/2010/main" val="1255586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7046" y="3774202"/>
            <a:ext cx="3176954" cy="639957"/>
          </a:xfrm>
        </p:spPr>
        <p:txBody>
          <a:bodyPr>
            <a:noAutofit/>
          </a:bodyPr>
          <a:lstStyle/>
          <a:p>
            <a:pPr marL="0" indent="0" algn="ctr">
              <a:buNone/>
            </a:pPr>
            <a:r>
              <a:rPr lang="en-GB" sz="2000" b="1" dirty="0">
                <a:solidFill>
                  <a:schemeClr val="bg1"/>
                </a:solidFill>
                <a:ea typeface="Tahoma" pitchFamily="34" charset="0"/>
                <a:cs typeface="Tahoma" pitchFamily="34" charset="0"/>
              </a:rPr>
              <a:t>CONSTRUCTION OF OIL JETTY NO 7 THROUGH INTERNAL RESOURCES. </a:t>
            </a:r>
            <a:endParaRPr lang="en-IN" altLang="en-US" sz="2000" b="1" dirty="0">
              <a:solidFill>
                <a:schemeClr val="bg1"/>
              </a:solidFill>
              <a:ea typeface="Tahoma" pitchFamily="34" charset="0"/>
              <a:cs typeface="Tahoma" pitchFamily="34" charset="0"/>
            </a:endParaRPr>
          </a:p>
        </p:txBody>
      </p:sp>
      <p:sp>
        <p:nvSpPr>
          <p:cNvPr id="3" name="Right Arrow 2"/>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cxnSp>
        <p:nvCxnSpPr>
          <p:cNvPr id="22" name="Straight Connector 21"/>
          <p:cNvCxnSpPr/>
          <p:nvPr/>
        </p:nvCxnSpPr>
        <p:spPr>
          <a:xfrm>
            <a:off x="1049147" y="426823"/>
            <a:ext cx="6979237"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78367" y="0"/>
            <a:ext cx="9222367" cy="5107604"/>
          </a:xfrm>
          <a:prstGeom prst="rect">
            <a:avLst/>
          </a:prstGeom>
        </p:spPr>
      </p:pic>
      <p:sp>
        <p:nvSpPr>
          <p:cNvPr id="12" name="Right Arrow 11"/>
          <p:cNvSpPr/>
          <p:nvPr/>
        </p:nvSpPr>
        <p:spPr>
          <a:xfrm>
            <a:off x="7675553" y="4899787"/>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5"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2196924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4772025"/>
            <a:ext cx="2133600" cy="273050"/>
          </a:xfrm>
        </p:spPr>
        <p:txBody>
          <a:bodyPr/>
          <a:lstStyle/>
          <a:p>
            <a:pPr>
              <a:defRPr/>
            </a:pPr>
            <a:fld id="{AB3867B4-C2DF-4252-8D16-F521878327E8}" type="slidenum">
              <a:rPr lang="en-IN" smtClean="0"/>
              <a:pPr>
                <a:defRPr/>
              </a:pPr>
              <a:t>57</a:t>
            </a:fld>
            <a:endParaRPr lang="en-IN" dirty="0"/>
          </a:p>
        </p:txBody>
      </p:sp>
      <p:sp>
        <p:nvSpPr>
          <p:cNvPr id="3" name="Content Placeholder 2"/>
          <p:cNvSpPr>
            <a:spLocks noGrp="1"/>
          </p:cNvSpPr>
          <p:nvPr>
            <p:ph idx="4294967295"/>
          </p:nvPr>
        </p:nvSpPr>
        <p:spPr>
          <a:xfrm>
            <a:off x="0" y="1003300"/>
            <a:ext cx="5133975" cy="2489200"/>
          </a:xfrm>
          <a:solidFill>
            <a:schemeClr val="bg1"/>
          </a:solidFill>
        </p:spPr>
        <p:txBody>
          <a:bodyPr>
            <a:noAutofit/>
          </a:bodyPr>
          <a:lstStyle/>
          <a:p>
            <a:pPr marL="155634" indent="0" algn="just">
              <a:lnSpc>
                <a:spcPct val="80000"/>
              </a:lnSpc>
              <a:buNone/>
            </a:pPr>
            <a:r>
              <a:rPr lang="en-US" sz="1400" b="1" dirty="0"/>
              <a:t>Need for the facility: </a:t>
            </a:r>
            <a:r>
              <a:rPr lang="en-US" sz="1400" dirty="0"/>
              <a:t>To reduce the rake turnaround time from 10 - 12 hours to 6 hours </a:t>
            </a:r>
          </a:p>
          <a:p>
            <a:pPr marL="155634" indent="0" algn="just">
              <a:lnSpc>
                <a:spcPct val="80000"/>
              </a:lnSpc>
              <a:buNone/>
            </a:pPr>
            <a:r>
              <a:rPr lang="en-US" sz="1400" b="1" dirty="0"/>
              <a:t>The Mechanized bagging and rake loading facility at NG 34:</a:t>
            </a:r>
            <a:r>
              <a:rPr lang="en-US" sz="1400" dirty="0"/>
              <a:t> 20 nos. bagging machines &amp; 20 nos. wagon loaders </a:t>
            </a:r>
          </a:p>
          <a:p>
            <a:pPr marL="155634" indent="0" algn="just">
              <a:lnSpc>
                <a:spcPct val="80000"/>
              </a:lnSpc>
              <a:buNone/>
            </a:pPr>
            <a:r>
              <a:rPr lang="en-US" sz="1400" b="1" dirty="0"/>
              <a:t>Designed capacity: </a:t>
            </a:r>
            <a:r>
              <a:rPr lang="en-US" sz="1400" dirty="0"/>
              <a:t>1.4 MMTPA fertilizer cargo.</a:t>
            </a:r>
          </a:p>
          <a:p>
            <a:pPr marL="155634" indent="0" algn="just">
              <a:lnSpc>
                <a:spcPct val="80000"/>
              </a:lnSpc>
              <a:buNone/>
            </a:pPr>
            <a:r>
              <a:rPr lang="en-US" sz="1400" b="1" dirty="0"/>
              <a:t>Total Project Cost:  </a:t>
            </a:r>
            <a:r>
              <a:rPr lang="en-US" sz="1400" dirty="0"/>
              <a:t>Rs. 122 Crores (Capital cost: Rs.14 cr, O &amp; M cost for 8 years: Rs.108 Cr)</a:t>
            </a:r>
          </a:p>
          <a:p>
            <a:pPr marL="460137" indent="-304503" algn="just">
              <a:lnSpc>
                <a:spcPct val="80000"/>
              </a:lnSpc>
            </a:pPr>
            <a:endParaRPr lang="en-US" sz="1400" dirty="0"/>
          </a:p>
          <a:p>
            <a:pPr marL="155634" indent="0" algn="just">
              <a:lnSpc>
                <a:spcPct val="80000"/>
              </a:lnSpc>
              <a:buNone/>
            </a:pPr>
            <a:r>
              <a:rPr lang="en-US" sz="1400" b="1" dirty="0">
                <a:solidFill>
                  <a:srgbClr val="002060"/>
                </a:solidFill>
              </a:rPr>
              <a:t>Benefits: </a:t>
            </a:r>
            <a:endParaRPr lang="en-IN" sz="1400" b="1" dirty="0">
              <a:solidFill>
                <a:srgbClr val="002060"/>
              </a:solidFill>
            </a:endParaRPr>
          </a:p>
          <a:p>
            <a:pPr marL="763286" indent="-303149" algn="just">
              <a:lnSpc>
                <a:spcPct val="80000"/>
              </a:lnSpc>
              <a:buFont typeface="Wingdings" panose="05000000000000000000" pitchFamily="2" charset="2"/>
              <a:buChar char="ü"/>
              <a:tabLst>
                <a:tab pos="1527926" algn="l"/>
              </a:tabLst>
            </a:pPr>
            <a:r>
              <a:rPr lang="en-US" sz="1400" dirty="0"/>
              <a:t>Reduction in rake turnaround time to 6 hrs.; </a:t>
            </a:r>
            <a:endParaRPr lang="en-IN" sz="1400" dirty="0"/>
          </a:p>
          <a:p>
            <a:pPr marL="763286" indent="-303149" algn="just">
              <a:lnSpc>
                <a:spcPct val="80000"/>
              </a:lnSpc>
              <a:buFont typeface="Wingdings" panose="05000000000000000000" pitchFamily="2" charset="2"/>
              <a:buChar char="ü"/>
              <a:tabLst>
                <a:tab pos="1527926" algn="l"/>
              </a:tabLst>
            </a:pPr>
            <a:r>
              <a:rPr lang="en-US" sz="1400" dirty="0"/>
              <a:t>Cost of handling per ton - Rs.160/ ton; </a:t>
            </a:r>
            <a:endParaRPr lang="en-IN" sz="1400" dirty="0"/>
          </a:p>
          <a:p>
            <a:pPr marL="763286" indent="-303149" algn="just">
              <a:lnSpc>
                <a:spcPct val="80000"/>
              </a:lnSpc>
              <a:buFont typeface="Wingdings" panose="05000000000000000000" pitchFamily="2" charset="2"/>
              <a:buChar char="ü"/>
              <a:tabLst>
                <a:tab pos="1527926" algn="l"/>
              </a:tabLst>
            </a:pPr>
            <a:r>
              <a:rPr lang="en-US" sz="1400" dirty="0"/>
              <a:t>Reduction in handling cost by about Rs. 45/ ton.</a:t>
            </a:r>
            <a:endParaRPr lang="en-IN" sz="1400" dirty="0"/>
          </a:p>
          <a:p>
            <a:pPr marL="460137" indent="-304503" algn="just">
              <a:lnSpc>
                <a:spcPct val="80000"/>
              </a:lnSpc>
            </a:pPr>
            <a:endParaRPr lang="en-IN" sz="1400" dirty="0"/>
          </a:p>
          <a:p>
            <a:pPr marL="620170" indent="-313384" algn="just">
              <a:lnSpc>
                <a:spcPct val="80000"/>
              </a:lnSpc>
            </a:pPr>
            <a:endParaRPr lang="en-IN" sz="1400" dirty="0"/>
          </a:p>
        </p:txBody>
      </p:sp>
      <p:sp>
        <p:nvSpPr>
          <p:cNvPr id="4" name="TextBox 3"/>
          <p:cNvSpPr txBox="1"/>
          <p:nvPr/>
        </p:nvSpPr>
        <p:spPr>
          <a:xfrm>
            <a:off x="517396" y="95872"/>
            <a:ext cx="8274912" cy="694266"/>
          </a:xfrm>
          <a:prstGeom prst="rect">
            <a:avLst/>
          </a:prstGeom>
          <a:noFill/>
        </p:spPr>
        <p:txBody>
          <a:bodyPr wrap="square" lIns="77953" tIns="38976" rIns="77953" bIns="38976" rtlCol="0">
            <a:spAutoFit/>
          </a:bodyPr>
          <a:lstStyle/>
          <a:p>
            <a:pPr algn="ctr"/>
            <a:r>
              <a:rPr lang="en-IN" sz="2000" b="1" spc="-43" dirty="0">
                <a:solidFill>
                  <a:srgbClr val="002060"/>
                </a:solidFill>
              </a:rPr>
              <a:t>MECHANIZED BAGGING &amp; WAGON LOADING FACILITY FOR FERTILIZER AT NG 34, KANDLA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77" y="827606"/>
            <a:ext cx="3294179" cy="1647099"/>
          </a:xfrm>
          <a:prstGeom prst="rect">
            <a:avLst/>
          </a:prstGeom>
        </p:spPr>
      </p:pic>
      <p:sp>
        <p:nvSpPr>
          <p:cNvPr id="10" name="TextBox 9"/>
          <p:cNvSpPr txBox="1"/>
          <p:nvPr/>
        </p:nvSpPr>
        <p:spPr>
          <a:xfrm>
            <a:off x="-53805" y="3569723"/>
            <a:ext cx="6137973" cy="974343"/>
          </a:xfrm>
          <a:prstGeom prst="rect">
            <a:avLst/>
          </a:prstGeom>
          <a:noFill/>
        </p:spPr>
        <p:txBody>
          <a:bodyPr wrap="square" lIns="77953" tIns="38976" rIns="77953" bIns="38976" rtlCol="0">
            <a:spAutoFit/>
          </a:bodyPr>
          <a:lstStyle/>
          <a:p>
            <a:pPr marL="155634" algn="just">
              <a:lnSpc>
                <a:spcPct val="80000"/>
              </a:lnSpc>
              <a:spcBef>
                <a:spcPts val="1023"/>
              </a:spcBef>
              <a:spcAft>
                <a:spcPts val="171"/>
              </a:spcAft>
              <a:buClr>
                <a:schemeClr val="accent1"/>
              </a:buClr>
              <a:buSzPct val="100000"/>
            </a:pPr>
            <a:r>
              <a:rPr lang="en-US" sz="1400" b="1" dirty="0">
                <a:solidFill>
                  <a:srgbClr val="002060"/>
                </a:solidFill>
              </a:rPr>
              <a:t>Present Status: </a:t>
            </a:r>
          </a:p>
          <a:p>
            <a:pPr marL="763286" indent="-303149" algn="just">
              <a:lnSpc>
                <a:spcPct val="80000"/>
              </a:lnSpc>
              <a:spcBef>
                <a:spcPct val="20000"/>
              </a:spcBef>
              <a:spcAft>
                <a:spcPts val="171"/>
              </a:spcAft>
              <a:buClr>
                <a:schemeClr val="accent1"/>
              </a:buClr>
              <a:buSzPct val="100000"/>
              <a:buFont typeface="Wingdings" panose="05000000000000000000" pitchFamily="2" charset="2"/>
              <a:buChar char="ü"/>
              <a:tabLst>
                <a:tab pos="1527926" algn="l"/>
              </a:tabLst>
            </a:pPr>
            <a:r>
              <a:rPr lang="en-US" sz="1400" dirty="0"/>
              <a:t>work order was issued to M/s. Rishi Shipping on 31.3.2017. </a:t>
            </a:r>
          </a:p>
          <a:p>
            <a:pPr marL="763286" indent="-303149" algn="just">
              <a:lnSpc>
                <a:spcPct val="80000"/>
              </a:lnSpc>
              <a:spcBef>
                <a:spcPct val="20000"/>
              </a:spcBef>
              <a:spcAft>
                <a:spcPts val="171"/>
              </a:spcAft>
              <a:buClr>
                <a:schemeClr val="accent1"/>
              </a:buClr>
              <a:buSzPct val="100000"/>
              <a:buFont typeface="Wingdings" panose="05000000000000000000" pitchFamily="2" charset="2"/>
              <a:buChar char="ü"/>
              <a:tabLst>
                <a:tab pos="1527926" algn="l"/>
              </a:tabLst>
            </a:pPr>
            <a:r>
              <a:rPr lang="en-US" sz="1400" dirty="0"/>
              <a:t>All the 20 units have been erected and testing &amp; trials are in progress.</a:t>
            </a:r>
          </a:p>
          <a:p>
            <a:pPr marL="763286" indent="-303149" algn="just">
              <a:lnSpc>
                <a:spcPct val="80000"/>
              </a:lnSpc>
              <a:spcBef>
                <a:spcPct val="20000"/>
              </a:spcBef>
              <a:spcAft>
                <a:spcPts val="171"/>
              </a:spcAft>
              <a:buClr>
                <a:schemeClr val="accent1"/>
              </a:buClr>
              <a:buSzPct val="100000"/>
              <a:buFont typeface="Wingdings" panose="05000000000000000000" pitchFamily="2" charset="2"/>
              <a:buChar char="ü"/>
              <a:tabLst>
                <a:tab pos="1527926" algn="l"/>
              </a:tabLst>
            </a:pPr>
            <a:r>
              <a:rPr lang="en-US" sz="1400" dirty="0"/>
              <a:t>Full Commercial Operation by 15.7.2018.</a:t>
            </a:r>
            <a:endParaRPr lang="en-IN"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77" y="2665021"/>
            <a:ext cx="3294179" cy="1368623"/>
          </a:xfrm>
          <a:prstGeom prst="rect">
            <a:avLst/>
          </a:prstGeom>
        </p:spPr>
      </p:pic>
      <p:sp>
        <p:nvSpPr>
          <p:cNvPr id="12" name="TextBox 11"/>
          <p:cNvSpPr txBox="1"/>
          <p:nvPr/>
        </p:nvSpPr>
        <p:spPr>
          <a:xfrm>
            <a:off x="5416062" y="1002890"/>
            <a:ext cx="211015" cy="355712"/>
          </a:xfrm>
          <a:prstGeom prst="rect">
            <a:avLst/>
          </a:prstGeom>
          <a:solidFill>
            <a:schemeClr val="bg1"/>
          </a:solidFill>
        </p:spPr>
        <p:txBody>
          <a:bodyPr wrap="square" lIns="77953" tIns="38976" rIns="77953" bIns="38976" rtlCol="0">
            <a:spAutoFit/>
          </a:bodyPr>
          <a:lstStyle/>
          <a:p>
            <a:endParaRPr lang="en-IN" dirty="0"/>
          </a:p>
        </p:txBody>
      </p:sp>
      <p:sp>
        <p:nvSpPr>
          <p:cNvPr id="13" name="TextBox 12"/>
          <p:cNvSpPr txBox="1"/>
          <p:nvPr/>
        </p:nvSpPr>
        <p:spPr>
          <a:xfrm>
            <a:off x="7033846" y="2218853"/>
            <a:ext cx="1828800" cy="263379"/>
          </a:xfrm>
          <a:prstGeom prst="rect">
            <a:avLst/>
          </a:prstGeom>
          <a:solidFill>
            <a:schemeClr val="bg1"/>
          </a:solidFill>
        </p:spPr>
        <p:txBody>
          <a:bodyPr wrap="square" lIns="77953" tIns="38976" rIns="77953" bIns="38976" rtlCol="0">
            <a:spAutoFit/>
          </a:bodyPr>
          <a:lstStyle/>
          <a:p>
            <a:r>
              <a:rPr lang="en-IN" sz="1200" dirty="0"/>
              <a:t>Bagging &amp; stitching units</a:t>
            </a:r>
          </a:p>
        </p:txBody>
      </p:sp>
      <p:sp>
        <p:nvSpPr>
          <p:cNvPr id="14" name="TextBox 13"/>
          <p:cNvSpPr txBox="1"/>
          <p:nvPr/>
        </p:nvSpPr>
        <p:spPr>
          <a:xfrm>
            <a:off x="7678146" y="3655033"/>
            <a:ext cx="1195754" cy="263379"/>
          </a:xfrm>
          <a:prstGeom prst="rect">
            <a:avLst/>
          </a:prstGeom>
          <a:solidFill>
            <a:schemeClr val="bg1"/>
          </a:solidFill>
        </p:spPr>
        <p:txBody>
          <a:bodyPr wrap="square" lIns="77953" tIns="38976" rIns="77953" bIns="38976" rtlCol="0">
            <a:spAutoFit/>
          </a:bodyPr>
          <a:lstStyle/>
          <a:p>
            <a:r>
              <a:rPr lang="en-IN" sz="1200" dirty="0"/>
              <a:t>Wagon loaders</a:t>
            </a:r>
          </a:p>
        </p:txBody>
      </p:sp>
      <p:sp>
        <p:nvSpPr>
          <p:cNvPr id="16" name="Left Arrow 15"/>
          <p:cNvSpPr/>
          <p:nvPr/>
        </p:nvSpPr>
        <p:spPr>
          <a:xfrm>
            <a:off x="7963644" y="4300345"/>
            <a:ext cx="891439" cy="425180"/>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5"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12832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4294967295"/>
          </p:nvPr>
        </p:nvSpPr>
        <p:spPr>
          <a:xfrm>
            <a:off x="212114" y="1624884"/>
            <a:ext cx="5414963" cy="2680576"/>
          </a:xfrm>
          <a:solidFill>
            <a:schemeClr val="bg1"/>
          </a:solidFill>
        </p:spPr>
        <p:txBody>
          <a:bodyPr>
            <a:noAutofit/>
          </a:bodyPr>
          <a:lstStyle/>
          <a:p>
            <a:pPr marL="78494" lvl="8" indent="0" algn="just">
              <a:lnSpc>
                <a:spcPct val="70000"/>
              </a:lnSpc>
              <a:spcBef>
                <a:spcPts val="1023"/>
              </a:spcBef>
              <a:spcAft>
                <a:spcPts val="171"/>
              </a:spcAft>
              <a:buSzPct val="100000"/>
              <a:buNone/>
            </a:pPr>
            <a:r>
              <a:rPr lang="en-US" sz="1300" b="1" dirty="0"/>
              <a:t>Need for the facility: </a:t>
            </a:r>
          </a:p>
          <a:p>
            <a:pPr marL="460137" indent="-234129" algn="just">
              <a:lnSpc>
                <a:spcPct val="70000"/>
              </a:lnSpc>
              <a:buFont typeface="Wingdings" panose="05000000000000000000" pitchFamily="2" charset="2"/>
              <a:buChar char="ü"/>
            </a:pPr>
            <a:r>
              <a:rPr lang="en-US" sz="1300" dirty="0"/>
              <a:t>Master plan of AECOM to reduce turn around time of ships, rake turn around time, etc., by full scale mechanization for handling fertilizer </a:t>
            </a:r>
          </a:p>
          <a:p>
            <a:pPr marL="460137" indent="-234129" algn="just">
              <a:lnSpc>
                <a:spcPct val="70000"/>
              </a:lnSpc>
              <a:buFont typeface="Wingdings" panose="05000000000000000000" pitchFamily="2" charset="2"/>
              <a:buChar char="ü"/>
            </a:pPr>
            <a:r>
              <a:rPr lang="en-US" sz="1300" dirty="0"/>
              <a:t>Currently, process of handling of fertilizer cargo involves multiple movements and agencies within the port. </a:t>
            </a:r>
          </a:p>
          <a:p>
            <a:pPr marL="460137" indent="-234129" algn="just">
              <a:lnSpc>
                <a:spcPct val="70000"/>
              </a:lnSpc>
              <a:buFont typeface="Wingdings" panose="05000000000000000000" pitchFamily="2" charset="2"/>
              <a:buChar char="ü"/>
            </a:pPr>
            <a:r>
              <a:rPr lang="en-US" sz="1300" dirty="0"/>
              <a:t>To ensure faster unloading and delivery of the cargo to the end users, Port has taken up the project for setting up a fully mechanized handling facility exclusively for fertilizer cargo (Urea, MOP, DAP) at Kandla. </a:t>
            </a:r>
          </a:p>
          <a:p>
            <a:pPr marL="78494" indent="0" algn="just">
              <a:lnSpc>
                <a:spcPct val="70000"/>
              </a:lnSpc>
              <a:buNone/>
              <a:tabLst>
                <a:tab pos="460137" algn="l"/>
              </a:tabLst>
            </a:pPr>
            <a:r>
              <a:rPr lang="en-US" sz="1300" b="1" dirty="0"/>
              <a:t>Present Status: </a:t>
            </a:r>
          </a:p>
          <a:p>
            <a:pPr marL="460137" indent="-234129" algn="just">
              <a:lnSpc>
                <a:spcPct val="80000"/>
              </a:lnSpc>
              <a:buFont typeface="Wingdings" panose="05000000000000000000" pitchFamily="2" charset="2"/>
              <a:buChar char="ü"/>
            </a:pPr>
            <a:r>
              <a:rPr lang="en-US" sz="1300" dirty="0"/>
              <a:t>Proposal has been approved by Ministry of Shipping as per the recommendation of Standing Finance Committee.</a:t>
            </a:r>
          </a:p>
          <a:p>
            <a:pPr marL="460137" indent="-234129" algn="just">
              <a:lnSpc>
                <a:spcPct val="80000"/>
              </a:lnSpc>
              <a:buFont typeface="Wingdings" panose="05000000000000000000" pitchFamily="2" charset="2"/>
              <a:buChar char="ü"/>
            </a:pPr>
            <a:r>
              <a:rPr lang="en-US" sz="1300" dirty="0"/>
              <a:t>Bidding documents are under preparation / scrutiny. </a:t>
            </a:r>
          </a:p>
          <a:p>
            <a:pPr marL="460137" indent="-234129" algn="just">
              <a:lnSpc>
                <a:spcPct val="80000"/>
              </a:lnSpc>
              <a:buFont typeface="Wingdings" panose="05000000000000000000" pitchFamily="2" charset="2"/>
              <a:buChar char="ü"/>
            </a:pPr>
            <a:r>
              <a:rPr lang="en-US" sz="1300" dirty="0"/>
              <a:t>Project is scheduled to be awarded during FY 2018-19 by Oct 2018 and for completion by March, 2020.</a:t>
            </a:r>
          </a:p>
        </p:txBody>
      </p:sp>
      <p:sp>
        <p:nvSpPr>
          <p:cNvPr id="14" name="Slide Number Placeholder 13"/>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58</a:t>
            </a:fld>
            <a:endParaRPr lang="en-IN" dirty="0"/>
          </a:p>
        </p:txBody>
      </p:sp>
      <p:sp>
        <p:nvSpPr>
          <p:cNvPr id="7" name="Rectangle 2"/>
          <p:cNvSpPr txBox="1">
            <a:spLocks noChangeArrowheads="1"/>
          </p:cNvSpPr>
          <p:nvPr/>
        </p:nvSpPr>
        <p:spPr>
          <a:xfrm>
            <a:off x="901836" y="1394299"/>
            <a:ext cx="7993674" cy="651875"/>
          </a:xfrm>
          <a:prstGeom prst="rect">
            <a:avLst/>
          </a:prstGeom>
        </p:spPr>
        <p:txBody>
          <a:bodyPr vert="horz" lIns="77953" tIns="38976" rIns="77953" bIns="38976"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63336" lvl="6" indent="-63336" algn="ctr">
              <a:lnSpc>
                <a:spcPct val="80000"/>
              </a:lnSpc>
              <a:spcBef>
                <a:spcPts val="831"/>
              </a:spcBef>
              <a:spcAft>
                <a:spcPts val="139"/>
              </a:spcAft>
              <a:buSzPct val="100000"/>
              <a:buFont typeface="Calibri" panose="020F0502020204030204" pitchFamily="34" charset="0"/>
              <a:buChar char=" "/>
            </a:pPr>
            <a:endParaRPr lang="en-IN" sz="2400" b="1" dirty="0">
              <a:solidFill>
                <a:srgbClr val="0070C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7723" y="829503"/>
            <a:ext cx="3057786" cy="1865064"/>
          </a:xfrm>
          <a:prstGeom prst="rect">
            <a:avLst/>
          </a:prstGeom>
        </p:spPr>
      </p:pic>
      <p:sp>
        <p:nvSpPr>
          <p:cNvPr id="4" name="TextBox 3"/>
          <p:cNvSpPr txBox="1"/>
          <p:nvPr/>
        </p:nvSpPr>
        <p:spPr>
          <a:xfrm>
            <a:off x="5627077" y="972450"/>
            <a:ext cx="210646" cy="355712"/>
          </a:xfrm>
          <a:prstGeom prst="rect">
            <a:avLst/>
          </a:prstGeom>
          <a:solidFill>
            <a:schemeClr val="bg1"/>
          </a:solidFill>
        </p:spPr>
        <p:txBody>
          <a:bodyPr wrap="square" lIns="77953" tIns="38976" rIns="77953" bIns="38976" rtlCol="0">
            <a:spAutoFit/>
          </a:bodyPr>
          <a:lstStyle/>
          <a:p>
            <a:endParaRPr lang="en-IN"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326" y="2837514"/>
            <a:ext cx="3060184" cy="1657175"/>
          </a:xfrm>
          <a:prstGeom prst="rect">
            <a:avLst/>
          </a:prstGeom>
        </p:spPr>
      </p:pic>
      <p:sp>
        <p:nvSpPr>
          <p:cNvPr id="5" name="TextBox 4"/>
          <p:cNvSpPr txBox="1"/>
          <p:nvPr/>
        </p:nvSpPr>
        <p:spPr>
          <a:xfrm>
            <a:off x="6963508" y="4459593"/>
            <a:ext cx="1266092" cy="263379"/>
          </a:xfrm>
          <a:prstGeom prst="rect">
            <a:avLst/>
          </a:prstGeom>
          <a:noFill/>
        </p:spPr>
        <p:txBody>
          <a:bodyPr wrap="square" lIns="77953" tIns="38976" rIns="77953" bIns="38976" rtlCol="0">
            <a:spAutoFit/>
          </a:bodyPr>
          <a:lstStyle/>
          <a:p>
            <a:r>
              <a:rPr lang="en-IN" sz="1200" dirty="0"/>
              <a:t>Mobile hopper</a:t>
            </a:r>
          </a:p>
        </p:txBody>
      </p:sp>
      <p:sp>
        <p:nvSpPr>
          <p:cNvPr id="16" name="TextBox 15"/>
          <p:cNvSpPr txBox="1"/>
          <p:nvPr/>
        </p:nvSpPr>
        <p:spPr>
          <a:xfrm>
            <a:off x="6049108" y="1887697"/>
            <a:ext cx="70338" cy="94102"/>
          </a:xfrm>
          <a:prstGeom prst="rect">
            <a:avLst/>
          </a:prstGeom>
          <a:solidFill>
            <a:srgbClr val="38342F"/>
          </a:solidFill>
        </p:spPr>
        <p:txBody>
          <a:bodyPr wrap="square" lIns="77953" tIns="38976" rIns="77953" bIns="38976" rtlCol="0">
            <a:spAutoFit/>
          </a:bodyPr>
          <a:lstStyle/>
          <a:p>
            <a:endParaRPr lang="en-IN" sz="100" dirty="0"/>
          </a:p>
        </p:txBody>
      </p:sp>
      <p:sp>
        <p:nvSpPr>
          <p:cNvPr id="17" name="TextBox 16"/>
          <p:cNvSpPr txBox="1"/>
          <p:nvPr/>
        </p:nvSpPr>
        <p:spPr>
          <a:xfrm>
            <a:off x="7610622" y="2059305"/>
            <a:ext cx="112541" cy="94102"/>
          </a:xfrm>
          <a:prstGeom prst="rect">
            <a:avLst/>
          </a:prstGeom>
          <a:solidFill>
            <a:srgbClr val="1A212F"/>
          </a:solidFill>
        </p:spPr>
        <p:txBody>
          <a:bodyPr wrap="square" lIns="77953" tIns="38976" rIns="77953" bIns="38976" rtlCol="0">
            <a:spAutoFit/>
          </a:bodyPr>
          <a:lstStyle/>
          <a:p>
            <a:endParaRPr lang="en-IN" sz="100" dirty="0"/>
          </a:p>
        </p:txBody>
      </p:sp>
      <p:sp>
        <p:nvSpPr>
          <p:cNvPr id="18" name="TextBox 17"/>
          <p:cNvSpPr txBox="1"/>
          <p:nvPr/>
        </p:nvSpPr>
        <p:spPr>
          <a:xfrm>
            <a:off x="6330462" y="3432175"/>
            <a:ext cx="211015" cy="94102"/>
          </a:xfrm>
          <a:prstGeom prst="rect">
            <a:avLst/>
          </a:prstGeom>
          <a:solidFill>
            <a:srgbClr val="D9D2CA"/>
          </a:solidFill>
        </p:spPr>
        <p:txBody>
          <a:bodyPr wrap="square" lIns="77953" tIns="38976" rIns="77953" bIns="38976" rtlCol="0">
            <a:spAutoFit/>
          </a:bodyPr>
          <a:lstStyle/>
          <a:p>
            <a:endParaRPr lang="en-IN" sz="100" dirty="0"/>
          </a:p>
        </p:txBody>
      </p:sp>
      <p:sp>
        <p:nvSpPr>
          <p:cNvPr id="19" name="TextBox 18"/>
          <p:cNvSpPr txBox="1"/>
          <p:nvPr/>
        </p:nvSpPr>
        <p:spPr>
          <a:xfrm>
            <a:off x="7385539" y="4004590"/>
            <a:ext cx="42202" cy="94102"/>
          </a:xfrm>
          <a:prstGeom prst="rect">
            <a:avLst/>
          </a:prstGeom>
          <a:solidFill>
            <a:srgbClr val="1E2637"/>
          </a:solidFill>
        </p:spPr>
        <p:txBody>
          <a:bodyPr wrap="square" lIns="77953" tIns="38976" rIns="77953" bIns="38976" rtlCol="0">
            <a:spAutoFit/>
          </a:bodyPr>
          <a:lstStyle/>
          <a:p>
            <a:endParaRPr lang="en-IN" sz="100" dirty="0"/>
          </a:p>
        </p:txBody>
      </p:sp>
      <p:sp>
        <p:nvSpPr>
          <p:cNvPr id="20" name="TextBox 19"/>
          <p:cNvSpPr txBox="1"/>
          <p:nvPr/>
        </p:nvSpPr>
        <p:spPr>
          <a:xfrm>
            <a:off x="7948246" y="3195099"/>
            <a:ext cx="140677" cy="94102"/>
          </a:xfrm>
          <a:prstGeom prst="rect">
            <a:avLst/>
          </a:prstGeom>
          <a:solidFill>
            <a:srgbClr val="C7C6C5"/>
          </a:solidFill>
        </p:spPr>
        <p:txBody>
          <a:bodyPr wrap="square" lIns="77953" tIns="38976" rIns="77953" bIns="38976" rtlCol="0">
            <a:spAutoFit/>
          </a:bodyPr>
          <a:lstStyle/>
          <a:p>
            <a:endParaRPr lang="en-IN" sz="100" dirty="0"/>
          </a:p>
        </p:txBody>
      </p:sp>
      <p:sp>
        <p:nvSpPr>
          <p:cNvPr id="15" name="Title 1"/>
          <p:cNvSpPr txBox="1">
            <a:spLocks/>
          </p:cNvSpPr>
          <p:nvPr/>
        </p:nvSpPr>
        <p:spPr>
          <a:xfrm>
            <a:off x="-11400" y="181462"/>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MECHANIZED HANDLING FACILITY FOR FERTILIZER</a:t>
            </a:r>
          </a:p>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 AT BERTH NO. 14 OF DEENDAYAL PORT</a:t>
            </a:r>
          </a:p>
        </p:txBody>
      </p:sp>
      <p:sp>
        <p:nvSpPr>
          <p:cNvPr id="11" name="Rectangle 10"/>
          <p:cNvSpPr/>
          <p:nvPr/>
        </p:nvSpPr>
        <p:spPr>
          <a:xfrm>
            <a:off x="-34292" y="778976"/>
            <a:ext cx="5485016" cy="478823"/>
          </a:xfrm>
          <a:prstGeom prst="rect">
            <a:avLst/>
          </a:prstGeom>
        </p:spPr>
        <p:txBody>
          <a:bodyPr wrap="square" lIns="77953" tIns="38976" rIns="77953" bIns="38976">
            <a:spAutoFit/>
          </a:bodyPr>
          <a:lstStyle/>
          <a:p>
            <a:pPr marL="327942" lvl="1" algn="just">
              <a:tabLst>
                <a:tab pos="460137" algn="l"/>
              </a:tabLst>
            </a:pPr>
            <a:r>
              <a:rPr lang="en-US" sz="1300" b="1" dirty="0"/>
              <a:t>Total Project Cost   :      </a:t>
            </a:r>
            <a:r>
              <a:rPr lang="en-US" sz="1300" dirty="0"/>
              <a:t>Rs. 338.51 Crores to be met from </a:t>
            </a:r>
          </a:p>
          <a:p>
            <a:pPr marL="327942" lvl="1" algn="just">
              <a:tabLst>
                <a:tab pos="460137" algn="l"/>
              </a:tabLst>
            </a:pPr>
            <a:r>
              <a:rPr lang="en-US" sz="1300" dirty="0"/>
              <a:t>		                          internal resources.</a:t>
            </a:r>
            <a:endParaRPr lang="en-IN" sz="1300" dirty="0"/>
          </a:p>
        </p:txBody>
      </p:sp>
      <p:sp>
        <p:nvSpPr>
          <p:cNvPr id="13" name="Rectangle 12"/>
          <p:cNvSpPr/>
          <p:nvPr/>
        </p:nvSpPr>
        <p:spPr>
          <a:xfrm>
            <a:off x="-14355" y="1222731"/>
            <a:ext cx="4173186" cy="218752"/>
          </a:xfrm>
          <a:prstGeom prst="rect">
            <a:avLst/>
          </a:prstGeom>
        </p:spPr>
        <p:txBody>
          <a:bodyPr wrap="square" lIns="77953" tIns="38976" rIns="77953" bIns="38976">
            <a:spAutoFit/>
          </a:bodyPr>
          <a:lstStyle/>
          <a:p>
            <a:pPr marL="327942" lvl="1" algn="just">
              <a:lnSpc>
                <a:spcPct val="70000"/>
              </a:lnSpc>
              <a:tabLst>
                <a:tab pos="460137" algn="l"/>
              </a:tabLst>
            </a:pPr>
            <a:r>
              <a:rPr lang="en-US" sz="1300" b="1" dirty="0"/>
              <a:t>Estimated capacity:       </a:t>
            </a:r>
            <a:r>
              <a:rPr lang="en-US" sz="1300" dirty="0"/>
              <a:t>4.5 MMTPA</a:t>
            </a:r>
          </a:p>
        </p:txBody>
      </p:sp>
      <p:sp>
        <p:nvSpPr>
          <p:cNvPr id="22" name="Left Arrow 21"/>
          <p:cNvSpPr/>
          <p:nvPr/>
        </p:nvSpPr>
        <p:spPr>
          <a:xfrm>
            <a:off x="7355371" y="4723083"/>
            <a:ext cx="891439" cy="425180"/>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56060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8111" y="749859"/>
            <a:ext cx="6375889" cy="2385044"/>
          </a:xfrm>
          <a:prstGeom prst="rect">
            <a:avLst/>
          </a:prstGeom>
        </p:spPr>
      </p:pic>
      <p:sp>
        <p:nvSpPr>
          <p:cNvPr id="9" name="TextBox 8"/>
          <p:cNvSpPr txBox="1"/>
          <p:nvPr/>
        </p:nvSpPr>
        <p:spPr>
          <a:xfrm>
            <a:off x="3676765" y="3561351"/>
            <a:ext cx="5301647" cy="1186709"/>
          </a:xfrm>
          <a:prstGeom prst="rect">
            <a:avLst/>
          </a:prstGeom>
          <a:solidFill>
            <a:schemeClr val="bg1"/>
          </a:solidFill>
        </p:spPr>
        <p:txBody>
          <a:bodyPr wrap="square" lIns="77953" tIns="38976" rIns="77953" bIns="38976" rtlCol="0">
            <a:spAutoFit/>
          </a:bodyPr>
          <a:lstStyle/>
          <a:p>
            <a:pPr marL="155634" algn="just"/>
            <a:r>
              <a:rPr lang="en-US" sz="1400" b="1" dirty="0"/>
              <a:t>Salient Features: </a:t>
            </a:r>
            <a:endParaRPr lang="en-IN" sz="1400" b="1" dirty="0"/>
          </a:p>
          <a:p>
            <a:pPr marL="460137" indent="-234129" algn="just">
              <a:buFont typeface="Wingdings" panose="05000000000000000000" pitchFamily="2" charset="2"/>
              <a:buChar char="ü"/>
            </a:pPr>
            <a:r>
              <a:rPr lang="en-US" sz="1400" dirty="0"/>
              <a:t>2 Mobile harbour cranes with mobile hoppers, </a:t>
            </a:r>
            <a:endParaRPr lang="en-IN" sz="1400" dirty="0"/>
          </a:p>
          <a:p>
            <a:pPr marL="460137" indent="-234129" algn="just">
              <a:buFont typeface="Wingdings" panose="05000000000000000000" pitchFamily="2" charset="2"/>
              <a:buChar char="ü"/>
            </a:pPr>
            <a:r>
              <a:rPr lang="en-US" sz="1400" dirty="0"/>
              <a:t>Conveyor system upto storage shed, </a:t>
            </a:r>
            <a:endParaRPr lang="en-IN" sz="1400" dirty="0"/>
          </a:p>
          <a:p>
            <a:pPr marL="460137" indent="-234129" algn="just">
              <a:buFont typeface="Wingdings" panose="05000000000000000000" pitchFamily="2" charset="2"/>
              <a:buChar char="ü"/>
            </a:pPr>
            <a:r>
              <a:rPr lang="en-US" sz="1400" dirty="0"/>
              <a:t>Shed of 38,500 Sq.mtrs, 40 Bagging units and Wagon loaders, </a:t>
            </a:r>
            <a:endParaRPr lang="en-IN" sz="1400" dirty="0"/>
          </a:p>
          <a:p>
            <a:pPr marL="460137" indent="-234129" algn="just">
              <a:buFont typeface="Wingdings" panose="05000000000000000000" pitchFamily="2" charset="2"/>
              <a:buChar char="ü"/>
            </a:pPr>
            <a:r>
              <a:rPr lang="en-US" sz="1400" dirty="0"/>
              <a:t>2 Rakes can be handled at a time on either side of the shed.</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0677" y="749859"/>
            <a:ext cx="2113935" cy="23850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68679" y="1133211"/>
            <a:ext cx="333844" cy="355712"/>
          </a:xfrm>
          <a:prstGeom prst="rect">
            <a:avLst/>
          </a:prstGeom>
          <a:solidFill>
            <a:schemeClr val="bg1"/>
          </a:solidFill>
          <a:ln>
            <a:noFill/>
          </a:ln>
        </p:spPr>
        <p:txBody>
          <a:bodyPr wrap="square" lIns="77953" tIns="38976" rIns="77953" bIns="38976" rtlCol="0">
            <a:spAutoFit/>
          </a:bodyPr>
          <a:lstStyle/>
          <a:p>
            <a:endParaRPr lang="en-IN"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7" y="3427055"/>
            <a:ext cx="2902538" cy="1341824"/>
          </a:xfrm>
          <a:prstGeom prst="rect">
            <a:avLst/>
          </a:prstGeom>
          <a:solidFill>
            <a:srgbClr val="FFFFFF">
              <a:shade val="85000"/>
            </a:srgbClr>
          </a:solidFill>
          <a:ln w="88900" cap="sq">
            <a:noFill/>
            <a:miter lim="800000"/>
          </a:ln>
          <a:effectLst/>
        </p:spPr>
      </p:pic>
      <p:sp>
        <p:nvSpPr>
          <p:cNvPr id="4" name="TextBox 3"/>
          <p:cNvSpPr txBox="1"/>
          <p:nvPr/>
        </p:nvSpPr>
        <p:spPr>
          <a:xfrm>
            <a:off x="7244861" y="2116508"/>
            <a:ext cx="1477108" cy="263379"/>
          </a:xfrm>
          <a:prstGeom prst="rect">
            <a:avLst/>
          </a:prstGeom>
          <a:noFill/>
          <a:ln>
            <a:solidFill>
              <a:schemeClr val="tx1"/>
            </a:solidFill>
          </a:ln>
        </p:spPr>
        <p:txBody>
          <a:bodyPr wrap="square" lIns="77953" tIns="38976" rIns="77953" bIns="38976" rtlCol="0">
            <a:spAutoFit/>
          </a:bodyPr>
          <a:lstStyle/>
          <a:p>
            <a:r>
              <a:rPr lang="en-IN" sz="1200" dirty="0"/>
              <a:t>Proposed Layout</a:t>
            </a:r>
          </a:p>
        </p:txBody>
      </p:sp>
      <p:sp>
        <p:nvSpPr>
          <p:cNvPr id="14" name="TextBox 13"/>
          <p:cNvSpPr txBox="1"/>
          <p:nvPr/>
        </p:nvSpPr>
        <p:spPr>
          <a:xfrm>
            <a:off x="455309" y="2878474"/>
            <a:ext cx="1973258" cy="263379"/>
          </a:xfrm>
          <a:prstGeom prst="rect">
            <a:avLst/>
          </a:prstGeom>
          <a:noFill/>
        </p:spPr>
        <p:txBody>
          <a:bodyPr wrap="square" lIns="77953" tIns="38976" rIns="77953" bIns="38976" rtlCol="0">
            <a:spAutoFit/>
          </a:bodyPr>
          <a:lstStyle/>
          <a:p>
            <a:r>
              <a:rPr lang="en-IN" sz="1200" dirty="0"/>
              <a:t>Mobile Harbour Crane</a:t>
            </a:r>
          </a:p>
        </p:txBody>
      </p:sp>
      <p:sp>
        <p:nvSpPr>
          <p:cNvPr id="15" name="TextBox 14"/>
          <p:cNvSpPr txBox="1"/>
          <p:nvPr/>
        </p:nvSpPr>
        <p:spPr>
          <a:xfrm>
            <a:off x="206795" y="4491480"/>
            <a:ext cx="1340651" cy="263379"/>
          </a:xfrm>
          <a:prstGeom prst="rect">
            <a:avLst/>
          </a:prstGeom>
          <a:solidFill>
            <a:srgbClr val="FFFFFF">
              <a:shade val="85000"/>
            </a:srgbClr>
          </a:solidFill>
        </p:spPr>
        <p:txBody>
          <a:bodyPr wrap="square" lIns="77953" tIns="38976" rIns="77953" bIns="38976" rtlCol="0">
            <a:spAutoFit/>
          </a:bodyPr>
          <a:lstStyle/>
          <a:p>
            <a:r>
              <a:rPr lang="en-IN" sz="1200" dirty="0"/>
              <a:t>Conveyor System</a:t>
            </a:r>
          </a:p>
        </p:txBody>
      </p:sp>
      <p:sp>
        <p:nvSpPr>
          <p:cNvPr id="1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MECHANIZED HANDLING FACILITY FOR FERTILIZER</a:t>
            </a:r>
          </a:p>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 AT BERTH NO. 14 OF DEENDAYAL PORT</a:t>
            </a:r>
          </a:p>
        </p:txBody>
      </p:sp>
      <p:sp>
        <p:nvSpPr>
          <p:cNvPr id="20" name="Left Arrow 19"/>
          <p:cNvSpPr/>
          <p:nvPr/>
        </p:nvSpPr>
        <p:spPr>
          <a:xfrm>
            <a:off x="7696040" y="4722526"/>
            <a:ext cx="891439" cy="425180"/>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5"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7" name="Slide Number Placeholder 6"/>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59</a:t>
            </a:fld>
            <a:endParaRPr lang="en-IN" dirty="0"/>
          </a:p>
        </p:txBody>
      </p:sp>
    </p:spTree>
    <p:extLst>
      <p:ext uri="{BB962C8B-B14F-4D97-AF65-F5344CB8AC3E}">
        <p14:creationId xmlns:p14="http://schemas.microsoft.com/office/powerpoint/2010/main" val="2255937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849" y="773931"/>
            <a:ext cx="4742394" cy="2682464"/>
          </a:xfrm>
          <a:prstGeom prst="rect">
            <a:avLst/>
          </a:prstGeom>
        </p:spPr>
      </p:pic>
      <p:sp>
        <p:nvSpPr>
          <p:cNvPr id="9" name="TextBox 8"/>
          <p:cNvSpPr txBox="1"/>
          <p:nvPr/>
        </p:nvSpPr>
        <p:spPr>
          <a:xfrm>
            <a:off x="1279985" y="3000364"/>
            <a:ext cx="1445256" cy="461665"/>
          </a:xfrm>
          <a:prstGeom prst="rect">
            <a:avLst/>
          </a:prstGeom>
          <a:solidFill>
            <a:schemeClr val="accent1"/>
          </a:solidFill>
        </p:spPr>
        <p:txBody>
          <a:bodyPr wrap="square" rtlCol="0">
            <a:spAutoFit/>
          </a:bodyPr>
          <a:lstStyle/>
          <a:p>
            <a:pPr algn="ctr"/>
            <a:r>
              <a:rPr lang="en-US" sz="1200" b="1" dirty="0" err="1">
                <a:ea typeface="Tahoma" panose="020B0604030504040204" pitchFamily="34" charset="0"/>
                <a:cs typeface="Tahoma" panose="020B0604030504040204" pitchFamily="34" charset="0"/>
              </a:rPr>
              <a:t>Adani</a:t>
            </a:r>
            <a:r>
              <a:rPr lang="en-US" sz="1200" b="1" dirty="0">
                <a:ea typeface="Tahoma" panose="020B0604030504040204" pitchFamily="34" charset="0"/>
                <a:cs typeface="Tahoma" panose="020B0604030504040204" pitchFamily="34" charset="0"/>
              </a:rPr>
              <a:t> Dry Bulk Terminals</a:t>
            </a:r>
          </a:p>
        </p:txBody>
      </p:sp>
      <p:sp>
        <p:nvSpPr>
          <p:cNvPr id="11" name="TextBox 10"/>
          <p:cNvSpPr txBox="1"/>
          <p:nvPr/>
        </p:nvSpPr>
        <p:spPr>
          <a:xfrm>
            <a:off x="3707905" y="1184277"/>
            <a:ext cx="1546381" cy="276999"/>
          </a:xfrm>
          <a:prstGeom prst="rect">
            <a:avLst/>
          </a:prstGeom>
          <a:solidFill>
            <a:schemeClr val="accent1"/>
          </a:solidFill>
        </p:spPr>
        <p:txBody>
          <a:bodyPr wrap="square" rtlCol="0">
            <a:spAutoFit/>
          </a:bodyPr>
          <a:lstStyle/>
          <a:p>
            <a:r>
              <a:rPr lang="en-US" sz="1200" b="1" dirty="0">
                <a:ea typeface="Tahoma" panose="020B0604030504040204" pitchFamily="34" charset="0"/>
                <a:cs typeface="Tahoma" panose="020B0604030504040204" pitchFamily="34" charset="0"/>
              </a:rPr>
              <a:t>Tuna Barge Jetty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8015" y="2881991"/>
            <a:ext cx="4270895" cy="1708358"/>
          </a:xfrm>
          <a:prstGeom prst="rect">
            <a:avLst/>
          </a:prstGeom>
        </p:spPr>
      </p:pic>
      <p:sp>
        <p:nvSpPr>
          <p:cNvPr id="10" name="Oval 9"/>
          <p:cNvSpPr/>
          <p:nvPr/>
        </p:nvSpPr>
        <p:spPr>
          <a:xfrm>
            <a:off x="3385046" y="1239714"/>
            <a:ext cx="149751" cy="143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13" name="Oval 12"/>
          <p:cNvSpPr/>
          <p:nvPr/>
        </p:nvSpPr>
        <p:spPr>
          <a:xfrm>
            <a:off x="2991376" y="3148134"/>
            <a:ext cx="149751" cy="143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a:p>
        </p:txBody>
      </p:sp>
      <p:sp>
        <p:nvSpPr>
          <p:cNvPr id="12" name="Rectangle 2"/>
          <p:cNvSpPr txBox="1">
            <a:spLocks noChangeArrowheads="1"/>
          </p:cNvSpPr>
          <p:nvPr/>
        </p:nvSpPr>
        <p:spPr>
          <a:xfrm>
            <a:off x="1405115" y="-56834"/>
            <a:ext cx="6151960" cy="451037"/>
          </a:xfrm>
          <a:prstGeom prst="rect">
            <a:avLst/>
          </a:prstGeom>
        </p:spPr>
        <p:txBody>
          <a:bodyPr vert="horz" lIns="68580" tIns="34290" rIns="68580" bIns="34290" rtlCol="0" anchor="b" anchorCtr="1">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3000" b="1" spc="-32" dirty="0">
                <a:solidFill>
                  <a:srgbClr val="002060"/>
                </a:solidFill>
                <a:latin typeface="Tahoma" pitchFamily="34" charset="0"/>
                <a:ea typeface="+mn-ea"/>
                <a:cs typeface="Arial" charset="0"/>
              </a:rPr>
              <a:t>EXISTING FACILITIES AT TUNA-TEKRA</a:t>
            </a:r>
          </a:p>
        </p:txBody>
      </p:sp>
    </p:spTree>
    <p:extLst>
      <p:ext uri="{BB962C8B-B14F-4D97-AF65-F5344CB8AC3E}">
        <p14:creationId xmlns:p14="http://schemas.microsoft.com/office/powerpoint/2010/main" val="376581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4294967295"/>
          </p:nvPr>
        </p:nvSpPr>
        <p:spPr>
          <a:xfrm>
            <a:off x="0" y="973138"/>
            <a:ext cx="5064125" cy="3660775"/>
          </a:xfrm>
          <a:solidFill>
            <a:schemeClr val="bg1"/>
          </a:solidFill>
        </p:spPr>
        <p:txBody>
          <a:bodyPr>
            <a:normAutofit fontScale="25000" lnSpcReduction="20000"/>
          </a:bodyPr>
          <a:lstStyle/>
          <a:p>
            <a:pPr marL="63336" lvl="6" indent="-63336">
              <a:spcBef>
                <a:spcPts val="831"/>
              </a:spcBef>
              <a:spcAft>
                <a:spcPts val="139"/>
              </a:spcAft>
              <a:buSzPct val="100000"/>
              <a:buFont typeface="Calibri" panose="020F0502020204030204" pitchFamily="34" charset="0"/>
              <a:buChar char=" "/>
            </a:pPr>
            <a:r>
              <a:rPr lang="en-US" sz="6100" dirty="0"/>
              <a:t>The benefits of the proposed facility will be:</a:t>
            </a:r>
            <a:endParaRPr lang="en-IN" sz="6100" dirty="0"/>
          </a:p>
          <a:p>
            <a:pPr marL="381643" indent="-226009" algn="just">
              <a:buFont typeface="Wingdings" panose="05000000000000000000" pitchFamily="2" charset="2"/>
              <a:buChar char="ü"/>
            </a:pPr>
            <a:r>
              <a:rPr lang="en-US" sz="6100" dirty="0"/>
              <a:t>Efficient operation due to end to end mechanization.</a:t>
            </a:r>
            <a:endParaRPr lang="en-IN" sz="6100" dirty="0"/>
          </a:p>
          <a:p>
            <a:pPr marL="381643" indent="-226009" algn="just">
              <a:buFont typeface="Wingdings" panose="05000000000000000000" pitchFamily="2" charset="2"/>
              <a:buChar char="ü"/>
            </a:pPr>
            <a:r>
              <a:rPr lang="en-US" sz="6100" dirty="0"/>
              <a:t>No contamination of fertilizer cargo due to dedicated mechanization and closed Pre Engineered Building (PEB) Shed.</a:t>
            </a:r>
            <a:endParaRPr lang="en-IN" sz="6100" dirty="0"/>
          </a:p>
          <a:p>
            <a:pPr marL="381643" indent="-226009" algn="just">
              <a:buFont typeface="Wingdings" panose="05000000000000000000" pitchFamily="2" charset="2"/>
              <a:buChar char="ü"/>
            </a:pPr>
            <a:r>
              <a:rPr lang="en-US" sz="6100" dirty="0"/>
              <a:t>No internal Vehicular movement for transfer of cargo</a:t>
            </a:r>
            <a:endParaRPr lang="en-IN" sz="6100" dirty="0"/>
          </a:p>
          <a:p>
            <a:pPr marL="381643" indent="-226009" algn="just">
              <a:buFont typeface="Wingdings" panose="05000000000000000000" pitchFamily="2" charset="2"/>
              <a:buChar char="ü"/>
            </a:pPr>
            <a:r>
              <a:rPr lang="en-US" sz="6100" dirty="0"/>
              <a:t>Less number of labour required due to Mechanization and no multiple handling.</a:t>
            </a:r>
            <a:endParaRPr lang="en-IN" sz="6100" dirty="0"/>
          </a:p>
          <a:p>
            <a:pPr marL="381643" indent="-226009" algn="just">
              <a:buFont typeface="Wingdings" panose="05000000000000000000" pitchFamily="2" charset="2"/>
              <a:buChar char="ü"/>
            </a:pPr>
            <a:r>
              <a:rPr lang="en-US" sz="6100" dirty="0"/>
              <a:t>One time transfer through equipment and conveyor.</a:t>
            </a:r>
            <a:endParaRPr lang="en-IN" sz="6100" dirty="0"/>
          </a:p>
          <a:p>
            <a:pPr marL="381643" indent="-226009" algn="just">
              <a:buFont typeface="Wingdings" panose="05000000000000000000" pitchFamily="2" charset="2"/>
              <a:buChar char="ü"/>
            </a:pPr>
            <a:r>
              <a:rPr lang="en-US" sz="6100" dirty="0"/>
              <a:t>Mechanized Dust Suppression to avoid dust</a:t>
            </a:r>
            <a:endParaRPr lang="en-IN" sz="6100" dirty="0"/>
          </a:p>
          <a:p>
            <a:pPr marL="381643" indent="-226009" algn="just">
              <a:buFont typeface="Wingdings" panose="05000000000000000000" pitchFamily="2" charset="2"/>
              <a:buChar char="ü"/>
            </a:pPr>
            <a:r>
              <a:rPr lang="en-US" sz="6100" dirty="0"/>
              <a:t>Lower rake turn-around time </a:t>
            </a:r>
            <a:endParaRPr lang="en-IN" sz="6100" dirty="0"/>
          </a:p>
          <a:p>
            <a:pPr marL="381643" indent="-226009" algn="just">
              <a:buFont typeface="Wingdings" panose="05000000000000000000" pitchFamily="2" charset="2"/>
              <a:buChar char="ü"/>
            </a:pPr>
            <a:r>
              <a:rPr lang="en-US" sz="6100" dirty="0"/>
              <a:t>Lower vessel turn-around time</a:t>
            </a:r>
            <a:endParaRPr lang="en-IN" sz="6100" dirty="0"/>
          </a:p>
          <a:p>
            <a:pPr marL="381643" indent="-226009" algn="just">
              <a:buFont typeface="Wingdings" panose="05000000000000000000" pitchFamily="2" charset="2"/>
              <a:buChar char="ü"/>
            </a:pPr>
            <a:r>
              <a:rPr lang="en-US" sz="6100" dirty="0"/>
              <a:t>Lower logistics cost</a:t>
            </a:r>
          </a:p>
          <a:p>
            <a:pPr marL="990648" indent="-300442" algn="just">
              <a:buFont typeface="Wingdings" panose="05000000000000000000" pitchFamily="2" charset="2"/>
              <a:buChar char="ü"/>
            </a:pPr>
            <a:endParaRPr lang="en-US" sz="5800" dirty="0"/>
          </a:p>
          <a:p>
            <a:pPr marL="990648" indent="-300442" algn="just">
              <a:buFont typeface="Wingdings" panose="05000000000000000000" pitchFamily="2" charset="2"/>
              <a:buChar char="ü"/>
            </a:pPr>
            <a:endParaRPr lang="en-IN" sz="5800" dirty="0"/>
          </a:p>
        </p:txBody>
      </p:sp>
      <p:sp>
        <p:nvSpPr>
          <p:cNvPr id="9" name="Slide Number Placeholder 8"/>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60</a:t>
            </a:fld>
            <a:endParaRPr lang="en-IN"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6738" y="775876"/>
            <a:ext cx="3446585" cy="179825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705" y="2777669"/>
            <a:ext cx="3498652" cy="1710875"/>
          </a:xfrm>
          <a:prstGeom prst="rect">
            <a:avLst/>
          </a:prstGeom>
        </p:spPr>
      </p:pic>
      <p:sp>
        <p:nvSpPr>
          <p:cNvPr id="3" name="TextBox 2"/>
          <p:cNvSpPr txBox="1"/>
          <p:nvPr/>
        </p:nvSpPr>
        <p:spPr>
          <a:xfrm>
            <a:off x="7762553" y="2271794"/>
            <a:ext cx="1195754" cy="294157"/>
          </a:xfrm>
          <a:prstGeom prst="rect">
            <a:avLst/>
          </a:prstGeom>
          <a:solidFill>
            <a:schemeClr val="bg1"/>
          </a:solidFill>
        </p:spPr>
        <p:txBody>
          <a:bodyPr wrap="square" lIns="77953" tIns="38976" rIns="77953" bIns="38976" rtlCol="0">
            <a:spAutoFit/>
          </a:bodyPr>
          <a:lstStyle/>
          <a:p>
            <a:r>
              <a:rPr lang="en-IN" sz="1400" dirty="0"/>
              <a:t>Storage shed</a:t>
            </a:r>
          </a:p>
        </p:txBody>
      </p:sp>
      <p:sp>
        <p:nvSpPr>
          <p:cNvPr id="12" name="TextBox 11"/>
          <p:cNvSpPr txBox="1"/>
          <p:nvPr/>
        </p:nvSpPr>
        <p:spPr>
          <a:xfrm>
            <a:off x="7796315" y="4190793"/>
            <a:ext cx="1195754" cy="294157"/>
          </a:xfrm>
          <a:prstGeom prst="rect">
            <a:avLst/>
          </a:prstGeom>
          <a:solidFill>
            <a:schemeClr val="bg1"/>
          </a:solidFill>
        </p:spPr>
        <p:txBody>
          <a:bodyPr wrap="square" lIns="77953" tIns="38976" rIns="77953" bIns="38976" rtlCol="0">
            <a:spAutoFit/>
          </a:bodyPr>
          <a:lstStyle/>
          <a:p>
            <a:r>
              <a:rPr lang="en-IN" sz="1400" dirty="0"/>
              <a:t>Cargo tripper</a:t>
            </a:r>
          </a:p>
        </p:txBody>
      </p:sp>
      <p:sp>
        <p:nvSpPr>
          <p:cNvPr id="4" name="TextBox 3"/>
          <p:cNvSpPr txBox="1"/>
          <p:nvPr/>
        </p:nvSpPr>
        <p:spPr>
          <a:xfrm>
            <a:off x="5275385" y="1086855"/>
            <a:ext cx="255320" cy="355712"/>
          </a:xfrm>
          <a:prstGeom prst="rect">
            <a:avLst/>
          </a:prstGeom>
          <a:solidFill>
            <a:schemeClr val="bg1"/>
          </a:solidFill>
        </p:spPr>
        <p:txBody>
          <a:bodyPr wrap="square" lIns="77953" tIns="38976" rIns="77953" bIns="38976" rtlCol="0">
            <a:spAutoFit/>
          </a:bodyPr>
          <a:lstStyle/>
          <a:p>
            <a:endParaRPr lang="en-IN" dirty="0"/>
          </a:p>
        </p:txBody>
      </p:sp>
      <p:sp>
        <p:nvSpPr>
          <p:cNvPr id="13"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MECHANIZED HANDLING FACILITY FOR FERTILIZER</a:t>
            </a:r>
          </a:p>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 AT BERTH NO. 14 OF DEENDAYAL PORT</a:t>
            </a:r>
          </a:p>
        </p:txBody>
      </p:sp>
      <p:sp>
        <p:nvSpPr>
          <p:cNvPr id="15" name="Left Arrow 14"/>
          <p:cNvSpPr/>
          <p:nvPr/>
        </p:nvSpPr>
        <p:spPr>
          <a:xfrm>
            <a:off x="7629571" y="4710787"/>
            <a:ext cx="891439" cy="425180"/>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78811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4772025"/>
            <a:ext cx="2133600" cy="273050"/>
          </a:xfrm>
        </p:spPr>
        <p:txBody>
          <a:bodyPr/>
          <a:lstStyle/>
          <a:p>
            <a:pPr>
              <a:defRPr/>
            </a:pPr>
            <a:fld id="{AB3867B4-C2DF-4252-8D16-F521878327E8}" type="slidenum">
              <a:rPr lang="en-IN" smtClean="0"/>
              <a:pPr>
                <a:defRPr/>
              </a:pPr>
              <a:t>61</a:t>
            </a:fld>
            <a:endParaRPr lang="en-IN" dirty="0"/>
          </a:p>
        </p:txBody>
      </p:sp>
      <p:sp>
        <p:nvSpPr>
          <p:cNvPr id="8" name="Content Placeholder 2"/>
          <p:cNvSpPr>
            <a:spLocks noGrp="1"/>
          </p:cNvSpPr>
          <p:nvPr>
            <p:ph idx="4294967295"/>
          </p:nvPr>
        </p:nvSpPr>
        <p:spPr>
          <a:xfrm>
            <a:off x="0" y="679450"/>
            <a:ext cx="5613400" cy="4068763"/>
          </a:xfrm>
          <a:solidFill>
            <a:schemeClr val="bg1"/>
          </a:solidFill>
        </p:spPr>
        <p:txBody>
          <a:bodyPr>
            <a:normAutofit fontScale="85000" lnSpcReduction="20000"/>
          </a:bodyPr>
          <a:lstStyle/>
          <a:p>
            <a:pPr marL="155634" indent="0" algn="just">
              <a:lnSpc>
                <a:spcPct val="120000"/>
              </a:lnSpc>
              <a:buNone/>
            </a:pPr>
            <a:r>
              <a:rPr lang="en-US" sz="1800" b="1" dirty="0">
                <a:solidFill>
                  <a:srgbClr val="002060"/>
                </a:solidFill>
              </a:rPr>
              <a:t>Need for the facility</a:t>
            </a:r>
            <a:r>
              <a:rPr lang="en-US" sz="1800" b="1" dirty="0"/>
              <a:t>: </a:t>
            </a:r>
            <a:r>
              <a:rPr lang="en-US" sz="1800" dirty="0"/>
              <a:t>for flexible, better, faster handling of cargo and to improve the overall efficiency of the port</a:t>
            </a:r>
          </a:p>
          <a:p>
            <a:pPr marL="155634" indent="0" algn="just">
              <a:lnSpc>
                <a:spcPct val="120000"/>
              </a:lnSpc>
              <a:buNone/>
            </a:pPr>
            <a:endParaRPr lang="en-IN" sz="1800" dirty="0"/>
          </a:p>
          <a:p>
            <a:pPr marL="155634" indent="0" algn="just">
              <a:lnSpc>
                <a:spcPct val="70000"/>
              </a:lnSpc>
              <a:buNone/>
            </a:pPr>
            <a:r>
              <a:rPr lang="en-US" sz="1800" b="1" dirty="0">
                <a:solidFill>
                  <a:srgbClr val="002060"/>
                </a:solidFill>
              </a:rPr>
              <a:t>Total Project Cost:</a:t>
            </a:r>
            <a:r>
              <a:rPr lang="en-US" sz="1800" b="1" dirty="0"/>
              <a:t>	</a:t>
            </a:r>
          </a:p>
          <a:p>
            <a:pPr marL="763286" indent="-303149" algn="just">
              <a:lnSpc>
                <a:spcPct val="70000"/>
              </a:lnSpc>
              <a:buFont typeface="Wingdings" panose="05000000000000000000" pitchFamily="2" charset="2"/>
              <a:buChar char="ü"/>
            </a:pPr>
            <a:r>
              <a:rPr lang="en-US" sz="1800" dirty="0"/>
              <a:t>Equipment Cost: Rs. 71 crores excluding IGST</a:t>
            </a:r>
            <a:endParaRPr lang="en-IN" sz="1800" dirty="0"/>
          </a:p>
          <a:p>
            <a:pPr marL="763286" indent="-303149" algn="just">
              <a:lnSpc>
                <a:spcPct val="70000"/>
              </a:lnSpc>
              <a:buFont typeface="Wingdings" panose="05000000000000000000" pitchFamily="2" charset="2"/>
              <a:buChar char="ü"/>
            </a:pPr>
            <a:r>
              <a:rPr lang="en-IN" sz="1800" dirty="0"/>
              <a:t>O &amp; M cost</a:t>
            </a:r>
            <a:r>
              <a:rPr lang="en-US" sz="1800" dirty="0"/>
              <a:t>: Rs</a:t>
            </a:r>
            <a:r>
              <a:rPr lang="en-IN" sz="1800" dirty="0"/>
              <a:t>. 20 crores  for 5 Years</a:t>
            </a:r>
          </a:p>
          <a:p>
            <a:pPr marL="460137" indent="0" algn="just">
              <a:lnSpc>
                <a:spcPct val="70000"/>
              </a:lnSpc>
              <a:buNone/>
            </a:pPr>
            <a:endParaRPr lang="en-IN" sz="1800" dirty="0"/>
          </a:p>
          <a:p>
            <a:pPr marL="155634" indent="0" algn="just">
              <a:lnSpc>
                <a:spcPct val="70000"/>
              </a:lnSpc>
              <a:buNone/>
            </a:pPr>
            <a:r>
              <a:rPr lang="en-US" sz="1800" b="1" dirty="0">
                <a:solidFill>
                  <a:srgbClr val="002060"/>
                </a:solidFill>
              </a:rPr>
              <a:t>Salient features: </a:t>
            </a:r>
            <a:endParaRPr lang="en-IN" sz="1800" b="1" dirty="0">
              <a:solidFill>
                <a:srgbClr val="002060"/>
              </a:solidFill>
            </a:endParaRPr>
          </a:p>
          <a:p>
            <a:pPr marL="763286" indent="-303149" algn="just">
              <a:lnSpc>
                <a:spcPct val="70000"/>
              </a:lnSpc>
              <a:buFont typeface="Wingdings" panose="05000000000000000000" pitchFamily="2" charset="2"/>
              <a:buChar char="ü"/>
            </a:pPr>
            <a:r>
              <a:rPr lang="en-US" sz="1800" dirty="0"/>
              <a:t>Capacity : 120 tons</a:t>
            </a:r>
            <a:endParaRPr lang="en-IN" sz="1800" dirty="0"/>
          </a:p>
          <a:p>
            <a:pPr marL="763286" indent="-303149" algn="just">
              <a:lnSpc>
                <a:spcPct val="70000"/>
              </a:lnSpc>
              <a:buFont typeface="Wingdings" panose="05000000000000000000" pitchFamily="2" charset="2"/>
              <a:buChar char="ü"/>
            </a:pPr>
            <a:r>
              <a:rPr lang="en-US" sz="1800" dirty="0"/>
              <a:t>No. of grabs : 6 nos. (3 x 35 cbm &amp; 3 x 22 cbm)</a:t>
            </a:r>
            <a:endParaRPr lang="en-IN" sz="1800" dirty="0"/>
          </a:p>
          <a:p>
            <a:pPr marL="763286" indent="-303149" algn="just">
              <a:buFont typeface="Wingdings" panose="05000000000000000000" pitchFamily="2" charset="2"/>
              <a:buChar char="ü"/>
            </a:pPr>
            <a:r>
              <a:rPr lang="en-US" sz="1800" dirty="0"/>
              <a:t>The cranes have been deployed between Berths no. 7 to 9 of Deendayal Port. </a:t>
            </a:r>
          </a:p>
          <a:p>
            <a:pPr marL="763286" indent="-303149" algn="just">
              <a:buFont typeface="Wingdings" panose="05000000000000000000" pitchFamily="2" charset="2"/>
              <a:buChar char="ü"/>
            </a:pPr>
            <a:endParaRPr lang="en-US" sz="1800" dirty="0"/>
          </a:p>
          <a:p>
            <a:pPr marL="151575" indent="0" algn="just">
              <a:lnSpc>
                <a:spcPct val="110000"/>
              </a:lnSpc>
              <a:buNone/>
              <a:tabLst>
                <a:tab pos="381643" algn="l"/>
              </a:tabLst>
            </a:pPr>
            <a:r>
              <a:rPr lang="en-US" sz="1800" b="1" dirty="0">
                <a:solidFill>
                  <a:srgbClr val="002060"/>
                </a:solidFill>
              </a:rPr>
              <a:t>Estimated capacity</a:t>
            </a:r>
            <a:r>
              <a:rPr lang="en-US" sz="1800" b="1" dirty="0"/>
              <a:t>: </a:t>
            </a:r>
            <a:r>
              <a:rPr lang="en-US" sz="1800" dirty="0"/>
              <a:t>3.5 MMTPA</a:t>
            </a:r>
          </a:p>
          <a:p>
            <a:pPr marL="151575" indent="0" algn="just">
              <a:lnSpc>
                <a:spcPct val="110000"/>
              </a:lnSpc>
              <a:buNone/>
              <a:tabLst>
                <a:tab pos="381643" algn="l"/>
              </a:tabLst>
            </a:pPr>
            <a:r>
              <a:rPr lang="en-US" sz="1800" b="1" dirty="0">
                <a:solidFill>
                  <a:srgbClr val="002060"/>
                </a:solidFill>
              </a:rPr>
              <a:t>Present Status:  </a:t>
            </a:r>
          </a:p>
          <a:p>
            <a:pPr marL="764640" indent="-304503" algn="just">
              <a:lnSpc>
                <a:spcPct val="110000"/>
              </a:lnSpc>
              <a:buFont typeface="Wingdings" panose="05000000000000000000" pitchFamily="2" charset="2"/>
              <a:buChar char="ü"/>
              <a:tabLst>
                <a:tab pos="763286" algn="l"/>
              </a:tabLst>
            </a:pPr>
            <a:r>
              <a:rPr lang="en-US" sz="1800" dirty="0"/>
              <a:t>LoA for procurement issued to M/s. Italgru on 22.05.2017. </a:t>
            </a:r>
          </a:p>
          <a:p>
            <a:pPr marL="764640" indent="-304503" algn="just">
              <a:lnSpc>
                <a:spcPct val="110000"/>
              </a:lnSpc>
              <a:buFont typeface="Wingdings" panose="05000000000000000000" pitchFamily="2" charset="2"/>
              <a:buChar char="ü"/>
              <a:tabLst>
                <a:tab pos="763286" algn="l"/>
              </a:tabLst>
            </a:pPr>
            <a:r>
              <a:rPr lang="en-US" sz="1800" dirty="0"/>
              <a:t>Cranes have been commissioned on 07.05.2018 after completion of tests and trials.</a:t>
            </a:r>
          </a:p>
          <a:p>
            <a:pPr marL="868678" indent="-248508" algn="just">
              <a:lnSpc>
                <a:spcPct val="70000"/>
              </a:lnSpc>
              <a:buFont typeface="Wingdings" panose="05000000000000000000" pitchFamily="2" charset="2"/>
              <a:buChar char="ü"/>
            </a:pPr>
            <a:endParaRPr lang="en-US" sz="1600" dirty="0"/>
          </a:p>
          <a:p>
            <a:pPr marL="868678" indent="-248508" algn="just">
              <a:lnSpc>
                <a:spcPct val="70000"/>
              </a:lnSpc>
              <a:buFont typeface="Wingdings" panose="05000000000000000000" pitchFamily="2" charset="2"/>
              <a:buChar char="ü"/>
            </a:pPr>
            <a:endParaRPr lang="en-IN" sz="1600" dirty="0"/>
          </a:p>
          <a:p>
            <a:endParaRPr lang="en-IN"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107" y="700513"/>
            <a:ext cx="2893437" cy="3796890"/>
          </a:xfrm>
          <a:prstGeom prst="rect">
            <a:avLst/>
          </a:prstGeom>
        </p:spPr>
      </p:pic>
      <p:sp>
        <p:nvSpPr>
          <p:cNvPr id="4" name="TextBox 3"/>
          <p:cNvSpPr txBox="1"/>
          <p:nvPr/>
        </p:nvSpPr>
        <p:spPr>
          <a:xfrm>
            <a:off x="5556739" y="1201262"/>
            <a:ext cx="198354" cy="355712"/>
          </a:xfrm>
          <a:prstGeom prst="rect">
            <a:avLst/>
          </a:prstGeom>
          <a:solidFill>
            <a:schemeClr val="bg1"/>
          </a:solidFill>
        </p:spPr>
        <p:txBody>
          <a:bodyPr wrap="square" lIns="77953" tIns="38976" rIns="77953" bIns="38976" rtlCol="0">
            <a:spAutoFit/>
          </a:bodyPr>
          <a:lstStyle/>
          <a:p>
            <a:endParaRPr lang="en-IN" dirty="0"/>
          </a:p>
        </p:txBody>
      </p:sp>
      <p:sp>
        <p:nvSpPr>
          <p:cNvPr id="5" name="TextBox 4"/>
          <p:cNvSpPr txBox="1"/>
          <p:nvPr/>
        </p:nvSpPr>
        <p:spPr>
          <a:xfrm>
            <a:off x="8299938" y="792135"/>
            <a:ext cx="562708" cy="294157"/>
          </a:xfrm>
          <a:prstGeom prst="rect">
            <a:avLst/>
          </a:prstGeom>
          <a:solidFill>
            <a:schemeClr val="bg1"/>
          </a:solidFill>
          <a:ln>
            <a:solidFill>
              <a:schemeClr val="tx1"/>
            </a:solidFill>
          </a:ln>
        </p:spPr>
        <p:txBody>
          <a:bodyPr wrap="square" lIns="77953" tIns="38976" rIns="77953" bIns="38976" rtlCol="0">
            <a:spAutoFit/>
          </a:bodyPr>
          <a:lstStyle/>
          <a:p>
            <a:r>
              <a:rPr lang="en-IN" sz="1400" dirty="0"/>
              <a:t>MHC</a:t>
            </a:r>
          </a:p>
        </p:txBody>
      </p:sp>
      <p:sp>
        <p:nvSpPr>
          <p:cNvPr id="13" name="TextBox 12"/>
          <p:cNvSpPr txBox="1"/>
          <p:nvPr/>
        </p:nvSpPr>
        <p:spPr>
          <a:xfrm>
            <a:off x="5755093" y="1086856"/>
            <a:ext cx="294014" cy="355712"/>
          </a:xfrm>
          <a:prstGeom prst="rect">
            <a:avLst/>
          </a:prstGeom>
          <a:solidFill>
            <a:schemeClr val="bg1"/>
          </a:solidFill>
        </p:spPr>
        <p:txBody>
          <a:bodyPr wrap="square" lIns="77953" tIns="38976" rIns="77953" bIns="38976" rtlCol="0">
            <a:spAutoFit/>
          </a:bodyPr>
          <a:lstStyle/>
          <a:p>
            <a:endParaRPr lang="en-IN" dirty="0"/>
          </a:p>
        </p:txBody>
      </p:sp>
      <p:sp>
        <p:nvSpPr>
          <p:cNvPr id="18" name="Title 1"/>
          <p:cNvSpPr txBox="1">
            <a:spLocks/>
          </p:cNvSpPr>
          <p:nvPr/>
        </p:nvSpPr>
        <p:spPr>
          <a:xfrm>
            <a:off x="0" y="136320"/>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DEPLOYMENT OF 2 NOS. OF MOBILE HARBOUR CRANES OF 120 TONS CAPACITY</a:t>
            </a:r>
          </a:p>
        </p:txBody>
      </p:sp>
      <p:sp>
        <p:nvSpPr>
          <p:cNvPr id="19" name="Left Arrow 18"/>
          <p:cNvSpPr/>
          <p:nvPr/>
        </p:nvSpPr>
        <p:spPr>
          <a:xfrm>
            <a:off x="7643204" y="4714500"/>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296867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51693" y="736227"/>
            <a:ext cx="8440615" cy="435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spAutoFit/>
          </a:bodyPr>
          <a:lstStyle>
            <a:lvl1pPr marL="285750" indent="-285750">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fontAlgn="base" hangingPunct="0">
              <a:spcBef>
                <a:spcPct val="20000"/>
              </a:spcBef>
              <a:spcAft>
                <a:spcPct val="0"/>
              </a:spcAft>
              <a:buChar char="»"/>
              <a:defRPr sz="2000">
                <a:solidFill>
                  <a:schemeClr val="tx1"/>
                </a:solidFill>
                <a:latin typeface="Arial" pitchFamily="34" charset="0"/>
                <a:cs typeface="Arial" pitchFamily="34" charset="0"/>
              </a:defRPr>
            </a:lvl6pPr>
            <a:lvl7pPr eaLnBrk="0" fontAlgn="base" hangingPunct="0">
              <a:spcBef>
                <a:spcPct val="20000"/>
              </a:spcBef>
              <a:spcAft>
                <a:spcPct val="0"/>
              </a:spcAft>
              <a:buChar char="»"/>
              <a:defRPr sz="2000">
                <a:solidFill>
                  <a:schemeClr val="tx1"/>
                </a:solidFill>
                <a:latin typeface="Arial" pitchFamily="34" charset="0"/>
                <a:cs typeface="Arial" pitchFamily="34" charset="0"/>
              </a:defRPr>
            </a:lvl7pPr>
            <a:lvl8pPr eaLnBrk="0" fontAlgn="base" hangingPunct="0">
              <a:spcBef>
                <a:spcPct val="20000"/>
              </a:spcBef>
              <a:spcAft>
                <a:spcPct val="0"/>
              </a:spcAft>
              <a:buChar char="»"/>
              <a:defRPr sz="2000">
                <a:solidFill>
                  <a:schemeClr val="tx1"/>
                </a:solidFill>
                <a:latin typeface="Arial" pitchFamily="34" charset="0"/>
                <a:cs typeface="Arial" pitchFamily="34" charset="0"/>
              </a:defRPr>
            </a:lvl8pPr>
            <a:lvl9pPr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292322" indent="-292322" algn="just">
              <a:lnSpc>
                <a:spcPct val="150000"/>
              </a:lnSpc>
              <a:buFont typeface="Wingdings" panose="05000000000000000000" pitchFamily="2" charset="2"/>
              <a:buChar char="§"/>
              <a:defRPr/>
            </a:pPr>
            <a:r>
              <a:rPr lang="en-US" sz="1400" dirty="0">
                <a:latin typeface="DIN Alternate Medium"/>
                <a:ea typeface="Times New Roman"/>
                <a:cs typeface="Times New Roman"/>
              </a:rPr>
              <a:t>Master plan for both the locations of the SIPC has been prepared and approved by the Board of Trustees. </a:t>
            </a:r>
          </a:p>
          <a:p>
            <a:pPr marL="292322" indent="-292322" algn="just">
              <a:lnSpc>
                <a:spcPct val="150000"/>
              </a:lnSpc>
              <a:buFont typeface="Wingdings" panose="05000000000000000000" pitchFamily="2" charset="2"/>
              <a:buChar char="§"/>
              <a:defRPr/>
            </a:pPr>
            <a:r>
              <a:rPr lang="en-US" sz="1400" dirty="0">
                <a:latin typeface="DIN Alternate Medium"/>
              </a:rPr>
              <a:t>Programme Management Consultant, Marketing consultant &amp; Design Consultant have been appointed</a:t>
            </a:r>
          </a:p>
          <a:p>
            <a:pPr marL="292322" indent="-292322" algn="just">
              <a:lnSpc>
                <a:spcPct val="150000"/>
              </a:lnSpc>
              <a:buFont typeface="Wingdings" panose="05000000000000000000" pitchFamily="2" charset="2"/>
              <a:buChar char="§"/>
              <a:defRPr/>
            </a:pPr>
            <a:r>
              <a:rPr lang="en-US" sz="1400" dirty="0">
                <a:latin typeface="DIN Alternate Medium"/>
              </a:rPr>
              <a:t>Environment Clearance from MoEF&amp;CC for both the locations have been received and NOC from GPCB for the locations has also been received.</a:t>
            </a:r>
          </a:p>
          <a:p>
            <a:pPr marL="292322" indent="-292322" algn="just">
              <a:lnSpc>
                <a:spcPct val="150000"/>
              </a:lnSpc>
              <a:buFont typeface="Wingdings" panose="05000000000000000000" pitchFamily="2" charset="2"/>
              <a:buChar char="§"/>
              <a:defRPr/>
            </a:pPr>
            <a:r>
              <a:rPr lang="en-US" sz="1400" dirty="0">
                <a:latin typeface="DIN Alternate Medium"/>
              </a:rPr>
              <a:t>TAMP has approved market rate of land of Rs.900 per sq.mtr. for location 2.</a:t>
            </a:r>
          </a:p>
          <a:p>
            <a:pPr marL="292322" indent="-292322" algn="just">
              <a:lnSpc>
                <a:spcPct val="150000"/>
              </a:lnSpc>
              <a:buFont typeface="Wingdings" panose="05000000000000000000" pitchFamily="2" charset="2"/>
              <a:buChar char="§"/>
              <a:defRPr/>
            </a:pPr>
            <a:r>
              <a:rPr lang="en-US" sz="1400" dirty="0">
                <a:latin typeface="DIN Alternate Medium"/>
              </a:rPr>
              <a:t>PIB approval for the location 2 has been received.</a:t>
            </a:r>
          </a:p>
          <a:p>
            <a:pPr marL="292322" indent="-292322" algn="just">
              <a:lnSpc>
                <a:spcPct val="150000"/>
              </a:lnSpc>
              <a:buFont typeface="Wingdings" panose="05000000000000000000" pitchFamily="2" charset="2"/>
              <a:buChar char="§"/>
              <a:defRPr/>
            </a:pPr>
            <a:r>
              <a:rPr lang="en-US" sz="1400" dirty="0">
                <a:latin typeface="DIN Alternate Medium"/>
              </a:rPr>
              <a:t>Work of land filling at location 2: Work order issued. Work is started on 01.06.2018 and under progress.</a:t>
            </a:r>
          </a:p>
          <a:p>
            <a:pPr marL="292322" indent="-292322" algn="just">
              <a:lnSpc>
                <a:spcPct val="150000"/>
              </a:lnSpc>
              <a:buFont typeface="Wingdings" panose="05000000000000000000" pitchFamily="2" charset="2"/>
              <a:buChar char="§"/>
              <a:defRPr/>
            </a:pPr>
            <a:r>
              <a:rPr lang="en-US" sz="1400" dirty="0">
                <a:latin typeface="DIN Alternate Medium"/>
              </a:rPr>
              <a:t>Auction of the plots at location 2(Phase-I): Technical Bid opened on 30.05.2018, three bids received. Price bids to be opened on 17.07.2018</a:t>
            </a:r>
            <a:endParaRPr lang="en-GB" sz="1400" dirty="0">
              <a:latin typeface="DIN Alternate Medium"/>
            </a:endParaRPr>
          </a:p>
          <a:p>
            <a:pPr marL="0" indent="0" algn="just">
              <a:defRPr/>
            </a:pPr>
            <a:endParaRPr lang="en-GB" sz="1700" dirty="0">
              <a:latin typeface="Cambria"/>
              <a:ea typeface="Times New Roman"/>
              <a:cs typeface="Times New Roman"/>
            </a:endParaRPr>
          </a:p>
        </p:txBody>
      </p:sp>
      <p:sp>
        <p:nvSpPr>
          <p:cNvPr id="7" name="Title 1"/>
          <p:cNvSpPr txBox="1">
            <a:spLocks/>
          </p:cNvSpPr>
          <p:nvPr/>
        </p:nvSpPr>
        <p:spPr>
          <a:xfrm>
            <a:off x="0" y="125859"/>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STATUS OF SIPC</a:t>
            </a:r>
          </a:p>
        </p:txBody>
      </p:sp>
      <p:sp>
        <p:nvSpPr>
          <p:cNvPr id="8" name="Left Arrow 7"/>
          <p:cNvSpPr/>
          <p:nvPr/>
        </p:nvSpPr>
        <p:spPr>
          <a:xfrm>
            <a:off x="7643204" y="4714500"/>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3" name="Slide Number Placeholder 2"/>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62</a:t>
            </a:fld>
            <a:endParaRPr lang="en-IN" dirty="0"/>
          </a:p>
        </p:txBody>
      </p:sp>
    </p:spTree>
    <p:extLst>
      <p:ext uri="{BB962C8B-B14F-4D97-AF65-F5344CB8AC3E}">
        <p14:creationId xmlns:p14="http://schemas.microsoft.com/office/powerpoint/2010/main" val="19344647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
          <p:cNvSpPr>
            <a:spLocks noChangeArrowheads="1"/>
          </p:cNvSpPr>
          <p:nvPr/>
        </p:nvSpPr>
        <p:spPr bwMode="auto">
          <a:xfrm>
            <a:off x="5236690" y="3373530"/>
            <a:ext cx="2968869" cy="118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53" tIns="38976" rIns="77953" bIns="3897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sz="1200" b="1" i="1" dirty="0">
                <a:solidFill>
                  <a:srgbClr val="2DB217"/>
                </a:solidFill>
                <a:latin typeface="DIN Alternate Medium" charset="0"/>
              </a:rPr>
              <a:t>The above zoning plan is tentative and KPT proposes to have flexibility to subdivide and/ or merge the plots depending upon the market requirement and investor’s acceptability. </a:t>
            </a:r>
            <a:endParaRPr lang="en-US" altLang="en-US" sz="1200" b="1" i="1" dirty="0">
              <a:solidFill>
                <a:srgbClr val="2DB217"/>
              </a:solidFill>
              <a:latin typeface="DIN Alternate Medium" charset="0"/>
            </a:endParaRPr>
          </a:p>
        </p:txBody>
      </p:sp>
      <p:pic>
        <p:nvPicPr>
          <p:cNvPr id="410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534" y="682171"/>
            <a:ext cx="7782657" cy="222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94" y="3077042"/>
            <a:ext cx="3836377" cy="16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109686" y="574059"/>
            <a:ext cx="697923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0" y="125859"/>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PLOT PLAN – LOCATION 1 (RESIDENTIAL)</a:t>
            </a:r>
          </a:p>
        </p:txBody>
      </p:sp>
      <p:sp>
        <p:nvSpPr>
          <p:cNvPr id="10" name="Left Arrow 9"/>
          <p:cNvSpPr/>
          <p:nvPr/>
        </p:nvSpPr>
        <p:spPr>
          <a:xfrm>
            <a:off x="7643204" y="4714500"/>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3" name="Slide Number Placeholder 2"/>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63</a:t>
            </a:fld>
            <a:endParaRPr lang="en-IN" dirty="0"/>
          </a:p>
        </p:txBody>
      </p:sp>
    </p:spTree>
    <p:extLst>
      <p:ext uri="{BB962C8B-B14F-4D97-AF65-F5344CB8AC3E}">
        <p14:creationId xmlns:p14="http://schemas.microsoft.com/office/powerpoint/2010/main" val="4018617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10400" y="4772025"/>
            <a:ext cx="2133600" cy="273050"/>
          </a:xfrm>
        </p:spPr>
        <p:txBody>
          <a:bodyPr/>
          <a:lstStyle/>
          <a:p>
            <a:pPr>
              <a:defRPr/>
            </a:pPr>
            <a:fld id="{18C92ED1-FFB5-49C3-BA16-B5F288D32514}" type="slidenum">
              <a:rPr lang="en-IN" smtClean="0"/>
              <a:pPr>
                <a:defRPr/>
              </a:pPr>
              <a:t>64</a:t>
            </a:fld>
            <a:endParaRPr lang="en-IN" dirty="0"/>
          </a:p>
        </p:txBody>
      </p:sp>
      <p:pic>
        <p:nvPicPr>
          <p:cNvPr id="5124" name="Picture 8" descr="E:\JS ports\SIPC locatio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30" y="574059"/>
            <a:ext cx="8053754" cy="41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25859"/>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PLOT PLAN – LOCATION 2 (INDUSTRIAL ZONE)</a:t>
            </a:r>
          </a:p>
        </p:txBody>
      </p:sp>
      <p:sp>
        <p:nvSpPr>
          <p:cNvPr id="7" name="Left Arrow 6"/>
          <p:cNvSpPr/>
          <p:nvPr/>
        </p:nvSpPr>
        <p:spPr>
          <a:xfrm>
            <a:off x="7643204" y="4714500"/>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0240131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53851"/>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marL="63336" lvl="6" indent="-63336" algn="ctr" fontAlgn="base">
              <a:lnSpc>
                <a:spcPct val="80000"/>
              </a:lnSpc>
              <a:spcBef>
                <a:spcPct val="0"/>
              </a:spcBef>
              <a:spcAft>
                <a:spcPct val="0"/>
              </a:spcAft>
              <a:buSzPct val="100000"/>
              <a:buFont typeface="Calibri" panose="020F0502020204030204" pitchFamily="34" charset="0"/>
              <a:buChar char=" "/>
            </a:pPr>
            <a:r>
              <a:rPr lang="en-IN" sz="2000" b="1" spc="-43" dirty="0">
                <a:solidFill>
                  <a:srgbClr val="002060"/>
                </a:solidFill>
              </a:rPr>
              <a:t>WATER SPRINKLING SYSTEM</a:t>
            </a:r>
          </a:p>
        </p:txBody>
      </p:sp>
      <p:sp>
        <p:nvSpPr>
          <p:cNvPr id="7" name="Left Arrow 6"/>
          <p:cNvSpPr/>
          <p:nvPr/>
        </p:nvSpPr>
        <p:spPr>
          <a:xfrm>
            <a:off x="7643204" y="4714500"/>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8" name="Rectangle 7"/>
          <p:cNvSpPr/>
          <p:nvPr/>
        </p:nvSpPr>
        <p:spPr>
          <a:xfrm>
            <a:off x="1030189" y="552389"/>
            <a:ext cx="7138231" cy="2237766"/>
          </a:xfrm>
          <a:prstGeom prst="rect">
            <a:avLst/>
          </a:prstGeom>
        </p:spPr>
        <p:txBody>
          <a:bodyPr wrap="square" lIns="77953" tIns="38976" rIns="77953" bIns="38976">
            <a:spAutoFit/>
          </a:bodyPr>
          <a:lstStyle/>
          <a:p>
            <a:pPr marL="1071848" indent="-1071848" algn="just">
              <a:lnSpc>
                <a:spcPct val="115000"/>
              </a:lnSpc>
            </a:pPr>
            <a:r>
              <a:rPr lang="en-IN" sz="1200" b="1" dirty="0">
                <a:solidFill>
                  <a:srgbClr val="000000"/>
                </a:solidFill>
                <a:latin typeface="Verdana" panose="020B0604030504040204" pitchFamily="34" charset="0"/>
                <a:ea typeface="Times New Roman" panose="02020603050405020304" pitchFamily="18" charset="0"/>
                <a:cs typeface="Calibri" panose="020F0502020204030204" pitchFamily="34" charset="0"/>
              </a:rPr>
              <a:t>Name of Project: </a:t>
            </a: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Sprinkling system inside Cargo Jetty area for Coal Dust    </a:t>
            </a:r>
            <a:endParaRPr lang="en-IN" sz="1200" dirty="0">
              <a:latin typeface="Calibri" panose="020F0502020204030204" pitchFamily="34" charset="0"/>
              <a:ea typeface="Calibri" panose="020F0502020204030204" pitchFamily="34" charset="0"/>
              <a:cs typeface="Mangal"/>
            </a:endParaRPr>
          </a:p>
          <a:p>
            <a:pPr marL="1071848" indent="-1071848" algn="just">
              <a:lnSpc>
                <a:spcPct val="115000"/>
              </a:lnSpc>
            </a:pP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Suppression in Coal Yard.</a:t>
            </a:r>
            <a:endParaRPr lang="en-IN" sz="1200" dirty="0">
              <a:latin typeface="Calibri" panose="020F0502020204030204" pitchFamily="34" charset="0"/>
              <a:ea typeface="Calibri" panose="020F0502020204030204" pitchFamily="34" charset="0"/>
              <a:cs typeface="Mangal"/>
            </a:endParaRPr>
          </a:p>
          <a:p>
            <a:pPr>
              <a:lnSpc>
                <a:spcPct val="115000"/>
              </a:lnSpc>
            </a:pPr>
            <a:r>
              <a:rPr lang="en-IN" sz="1200" b="1" dirty="0">
                <a:solidFill>
                  <a:srgbClr val="000000"/>
                </a:solidFill>
                <a:latin typeface="Verdana" panose="020B0604030504040204" pitchFamily="34" charset="0"/>
                <a:ea typeface="Times New Roman" panose="02020603050405020304" pitchFamily="18" charset="0"/>
                <a:cs typeface="Calibri" panose="020F0502020204030204" pitchFamily="34" charset="0"/>
              </a:rPr>
              <a:t>Tender Cost       :</a:t>
            </a: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Rs.14.44 Crores.</a:t>
            </a:r>
            <a:endParaRPr lang="en-IN" sz="1200" dirty="0">
              <a:latin typeface="Calibri" panose="020F0502020204030204" pitchFamily="34" charset="0"/>
              <a:ea typeface="Calibri" panose="020F0502020204030204" pitchFamily="34" charset="0"/>
              <a:cs typeface="Mangal"/>
            </a:endParaRPr>
          </a:p>
          <a:p>
            <a:pPr>
              <a:lnSpc>
                <a:spcPct val="115000"/>
              </a:lnSpc>
            </a:pP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a:t>
            </a:r>
            <a:endParaRPr lang="en-IN" sz="1200" dirty="0">
              <a:latin typeface="Calibri" panose="020F0502020204030204" pitchFamily="34" charset="0"/>
              <a:ea typeface="Calibri" panose="020F0502020204030204" pitchFamily="34" charset="0"/>
              <a:cs typeface="Mangal"/>
            </a:endParaRPr>
          </a:p>
          <a:p>
            <a:pPr>
              <a:lnSpc>
                <a:spcPct val="115000"/>
              </a:lnSpc>
            </a:pPr>
            <a:r>
              <a:rPr lang="en-IN" sz="1200" b="1" dirty="0">
                <a:solidFill>
                  <a:srgbClr val="000000"/>
                </a:solidFill>
                <a:latin typeface="Verdana" panose="020B0604030504040204" pitchFamily="34" charset="0"/>
                <a:ea typeface="Times New Roman" panose="02020603050405020304" pitchFamily="18" charset="0"/>
                <a:cs typeface="Calibri" panose="020F0502020204030204" pitchFamily="34" charset="0"/>
              </a:rPr>
              <a:t>Time Period       :</a:t>
            </a: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12 Months for Supply and commissioning and </a:t>
            </a:r>
            <a:endParaRPr lang="en-IN" sz="1200" dirty="0">
              <a:latin typeface="Calibri" panose="020F0502020204030204" pitchFamily="34" charset="0"/>
              <a:ea typeface="Calibri" panose="020F0502020204030204" pitchFamily="34" charset="0"/>
              <a:cs typeface="Mangal"/>
            </a:endParaRPr>
          </a:p>
          <a:p>
            <a:pPr>
              <a:lnSpc>
                <a:spcPct val="115000"/>
              </a:lnSpc>
            </a:pP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maintenance 5 years (O&amp;M)</a:t>
            </a:r>
            <a:endParaRPr lang="en-IN" sz="1200" dirty="0">
              <a:latin typeface="Calibri" panose="020F0502020204030204" pitchFamily="34" charset="0"/>
              <a:ea typeface="Calibri" panose="020F0502020204030204" pitchFamily="34" charset="0"/>
              <a:cs typeface="Mangal"/>
            </a:endParaRPr>
          </a:p>
          <a:p>
            <a:pPr marL="146161" algn="just">
              <a:lnSpc>
                <a:spcPct val="115000"/>
              </a:lnSpc>
            </a:pP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a:t>
            </a:r>
            <a:endParaRPr lang="en-IN" sz="1200" dirty="0">
              <a:latin typeface="Calibri" panose="020F0502020204030204" pitchFamily="34" charset="0"/>
              <a:ea typeface="Calibri" panose="020F0502020204030204" pitchFamily="34" charset="0"/>
              <a:cs typeface="Mangal"/>
            </a:endParaRPr>
          </a:p>
          <a:p>
            <a:pPr algn="just">
              <a:lnSpc>
                <a:spcPct val="115000"/>
              </a:lnSpc>
            </a:pPr>
            <a:r>
              <a:rPr lang="en-IN" sz="1200" b="1" dirty="0">
                <a:solidFill>
                  <a:srgbClr val="000000"/>
                </a:solidFill>
                <a:latin typeface="Verdana" panose="020B0604030504040204" pitchFamily="34" charset="0"/>
                <a:ea typeface="Times New Roman" panose="02020603050405020304" pitchFamily="18" charset="0"/>
                <a:cs typeface="Calibri" panose="020F0502020204030204" pitchFamily="34" charset="0"/>
              </a:rPr>
              <a:t>Aim:</a:t>
            </a:r>
            <a:r>
              <a:rPr lang="en-IN" sz="1200" dirty="0">
                <a:solidFill>
                  <a:srgbClr val="000000"/>
                </a:solidFill>
                <a:latin typeface="Verdana" panose="020B0604030504040204" pitchFamily="34" charset="0"/>
                <a:ea typeface="Times New Roman" panose="02020603050405020304" pitchFamily="18" charset="0"/>
                <a:cs typeface="Calibri" panose="020F0502020204030204" pitchFamily="34" charset="0"/>
              </a:rPr>
              <a:t> To reduce the Coal dust in Operational area to comply with the GPCB/MoEF norms to prevent Dust pollution.</a:t>
            </a:r>
            <a:endParaRPr lang="en-IN" sz="1200" dirty="0">
              <a:latin typeface="Calibri" panose="020F0502020204030204" pitchFamily="34" charset="0"/>
              <a:ea typeface="Calibri" panose="020F0502020204030204" pitchFamily="34" charset="0"/>
              <a:cs typeface="Mangal"/>
            </a:endParaRPr>
          </a:p>
          <a:p>
            <a:pPr marL="194882" algn="just">
              <a:lnSpc>
                <a:spcPct val="115000"/>
              </a:lnSpc>
            </a:pPr>
            <a:endParaRPr lang="en-IN" sz="1200" dirty="0">
              <a:latin typeface="Calibri" panose="020F0502020204030204" pitchFamily="34" charset="0"/>
              <a:ea typeface="Calibri" panose="020F0502020204030204" pitchFamily="34" charset="0"/>
              <a:cs typeface="Mangal"/>
            </a:endParaRPr>
          </a:p>
        </p:txBody>
      </p:sp>
      <p:sp>
        <p:nvSpPr>
          <p:cNvPr id="10" name="Rectangle 9"/>
          <p:cNvSpPr/>
          <p:nvPr/>
        </p:nvSpPr>
        <p:spPr>
          <a:xfrm>
            <a:off x="1028411" y="2502123"/>
            <a:ext cx="7716326" cy="2063872"/>
          </a:xfrm>
          <a:prstGeom prst="rect">
            <a:avLst/>
          </a:prstGeom>
        </p:spPr>
        <p:txBody>
          <a:bodyPr wrap="square" lIns="77953" tIns="38976" rIns="77953" bIns="38976">
            <a:spAutoFit/>
          </a:bodyPr>
          <a:lstStyle/>
          <a:p>
            <a:pPr marL="243602" indent="-243602" algn="just">
              <a:lnSpc>
                <a:spcPct val="150000"/>
              </a:lnSpc>
              <a:buFont typeface="Wingdings" panose="05000000000000000000" pitchFamily="2" charset="2"/>
              <a:buChar char="§"/>
            </a:pPr>
            <a:r>
              <a:rPr lang="en-IN" sz="1200" dirty="0"/>
              <a:t>Supply, installation, Testing and commissioning along with Five Year Annual maintenance and operation of complete system.</a:t>
            </a:r>
          </a:p>
          <a:p>
            <a:pPr marL="243602" indent="-243602" algn="just">
              <a:lnSpc>
                <a:spcPct val="150000"/>
              </a:lnSpc>
              <a:buFont typeface="Wingdings" panose="05000000000000000000" pitchFamily="2" charset="2"/>
              <a:buChar char="§"/>
            </a:pPr>
            <a:r>
              <a:rPr lang="en-IN" sz="1200" dirty="0"/>
              <a:t>Area considered under the project : 9 plots of 31,078 sq. mtrs each</a:t>
            </a:r>
          </a:p>
          <a:p>
            <a:pPr marL="243602" indent="-243602" algn="just">
              <a:lnSpc>
                <a:spcPct val="150000"/>
              </a:lnSpc>
              <a:buFont typeface="Wingdings" panose="05000000000000000000" pitchFamily="2" charset="2"/>
              <a:buChar char="§"/>
            </a:pPr>
            <a:r>
              <a:rPr lang="en-IN" sz="1200" dirty="0"/>
              <a:t>No. of Sprinklers: 36 (4 sprinklers in each plot) with a capacity of releasing 3636 litres per minute.</a:t>
            </a:r>
          </a:p>
          <a:p>
            <a:pPr marL="243602" indent="-243602" algn="just">
              <a:lnSpc>
                <a:spcPct val="150000"/>
              </a:lnSpc>
              <a:buFont typeface="Wingdings" panose="05000000000000000000" pitchFamily="2" charset="2"/>
              <a:buChar char="§"/>
            </a:pPr>
            <a:r>
              <a:rPr lang="en-IN" sz="1200" dirty="0"/>
              <a:t>Project Capacity of water sprinkling: 4,34,574 litres of water will be sprinkled per day</a:t>
            </a:r>
          </a:p>
          <a:p>
            <a:pPr marL="243602" indent="-243602" algn="just">
              <a:lnSpc>
                <a:spcPct val="150000"/>
              </a:lnSpc>
              <a:buFont typeface="Wingdings" panose="05000000000000000000" pitchFamily="2" charset="2"/>
              <a:buChar char="§"/>
            </a:pPr>
            <a:r>
              <a:rPr lang="en-IN" sz="1200" dirty="0"/>
              <a:t>Total Area considered : 40 Hectare</a:t>
            </a:r>
          </a:p>
          <a:p>
            <a:pPr marL="243602" indent="-243602" algn="just">
              <a:lnSpc>
                <a:spcPct val="150000"/>
              </a:lnSpc>
              <a:buFont typeface="Wingdings" panose="05000000000000000000" pitchFamily="2" charset="2"/>
              <a:buChar char="§"/>
            </a:pPr>
            <a:r>
              <a:rPr lang="en-IN" sz="1200" dirty="0"/>
              <a:t>Period of completion: 12 months + 5 years Operation and maintenance</a:t>
            </a:r>
          </a:p>
        </p:txBody>
      </p:sp>
      <p:sp>
        <p:nvSpPr>
          <p:cNvPr id="11" name="Rectangle 10"/>
          <p:cNvSpPr/>
          <p:nvPr/>
        </p:nvSpPr>
        <p:spPr>
          <a:xfrm>
            <a:off x="2183625" y="4398774"/>
            <a:ext cx="3786114" cy="494212"/>
          </a:xfrm>
          <a:prstGeom prst="rect">
            <a:avLst/>
          </a:prstGeom>
        </p:spPr>
        <p:txBody>
          <a:bodyPr wrap="none" lIns="77953" tIns="38976" rIns="77953" bIns="38976">
            <a:spAutoFit/>
          </a:bodyPr>
          <a:lstStyle/>
          <a:p>
            <a:pPr algn="just">
              <a:lnSpc>
                <a:spcPct val="150000"/>
              </a:lnSpc>
            </a:pPr>
            <a:r>
              <a:rPr lang="en-IN" b="1" dirty="0"/>
              <a:t>PRESENT STATUS: WORK COMPLETED.</a:t>
            </a:r>
          </a:p>
        </p:txBody>
      </p:sp>
      <p:sp>
        <p:nvSpPr>
          <p:cNvPr id="9" name="Left Arrow 8"/>
          <p:cNvSpPr/>
          <p:nvPr/>
        </p:nvSpPr>
        <p:spPr>
          <a:xfrm>
            <a:off x="6465798" y="4717484"/>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144836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010400" y="4772025"/>
            <a:ext cx="2133600" cy="273050"/>
          </a:xfrm>
        </p:spPr>
        <p:txBody>
          <a:bodyPr/>
          <a:lstStyle/>
          <a:p>
            <a:pPr>
              <a:defRPr/>
            </a:pPr>
            <a:fld id="{8AF51DCB-2A68-474E-8D55-0F780EF9EFA0}" type="slidenum">
              <a:rPr lang="en-IN" smtClean="0"/>
              <a:pPr>
                <a:defRPr/>
              </a:pPr>
              <a:t>66</a:t>
            </a:fld>
            <a:endParaRPr lang="en-IN" dirty="0"/>
          </a:p>
        </p:txBody>
      </p:sp>
      <p:graphicFrame>
        <p:nvGraphicFramePr>
          <p:cNvPr id="6" name="Table 5"/>
          <p:cNvGraphicFramePr>
            <a:graphicFrameLocks noGrp="1"/>
          </p:cNvGraphicFramePr>
          <p:nvPr>
            <p:extLst>
              <p:ext uri="{D42A27DB-BD31-4B8C-83A1-F6EECF244321}">
                <p14:modId xmlns:p14="http://schemas.microsoft.com/office/powerpoint/2010/main" val="3177497436"/>
              </p:ext>
            </p:extLst>
          </p:nvPr>
        </p:nvGraphicFramePr>
        <p:xfrm>
          <a:off x="285720" y="596739"/>
          <a:ext cx="8374731" cy="1905384"/>
        </p:xfrm>
        <a:graphic>
          <a:graphicData uri="http://schemas.openxmlformats.org/drawingml/2006/table">
            <a:tbl>
              <a:tblPr firstRow="1" bandRow="1">
                <a:tableStyleId>{5C22544A-7EE6-4342-B048-85BDC9FD1C3A}</a:tableStyleId>
              </a:tblPr>
              <a:tblGrid>
                <a:gridCol w="2049278">
                  <a:extLst>
                    <a:ext uri="{9D8B030D-6E8A-4147-A177-3AD203B41FA5}">
                      <a16:colId xmlns:a16="http://schemas.microsoft.com/office/drawing/2014/main" val="1817481857"/>
                    </a:ext>
                  </a:extLst>
                </a:gridCol>
                <a:gridCol w="3982690">
                  <a:extLst>
                    <a:ext uri="{9D8B030D-6E8A-4147-A177-3AD203B41FA5}">
                      <a16:colId xmlns:a16="http://schemas.microsoft.com/office/drawing/2014/main" val="2495464695"/>
                    </a:ext>
                  </a:extLst>
                </a:gridCol>
                <a:gridCol w="2342763">
                  <a:extLst>
                    <a:ext uri="{9D8B030D-6E8A-4147-A177-3AD203B41FA5}">
                      <a16:colId xmlns:a16="http://schemas.microsoft.com/office/drawing/2014/main" val="2228486298"/>
                    </a:ext>
                  </a:extLst>
                </a:gridCol>
              </a:tblGrid>
              <a:tr h="480505">
                <a:tc>
                  <a:txBody>
                    <a:bodyPr/>
                    <a:lstStyle/>
                    <a:p>
                      <a:r>
                        <a:rPr lang="en-IN" sz="1400" dirty="0"/>
                        <a:t>YEAR</a:t>
                      </a:r>
                      <a:endParaRPr lang="en-IN" sz="1400" dirty="0">
                        <a:solidFill>
                          <a:srgbClr val="FF0000"/>
                        </a:solidFill>
                      </a:endParaRPr>
                    </a:p>
                  </a:txBody>
                  <a:tcPr marL="84406" marR="84406" marT="34322" marB="34322">
                    <a:solidFill>
                      <a:srgbClr val="002060"/>
                    </a:solidFill>
                  </a:tcPr>
                </a:tc>
                <a:tc>
                  <a:txBody>
                    <a:bodyPr/>
                    <a:lstStyle/>
                    <a:p>
                      <a:pPr algn="ctr"/>
                      <a:r>
                        <a:rPr lang="en-IN" sz="1400" dirty="0"/>
                        <a:t>TOTAL TRAFFIC PROJECTIONS</a:t>
                      </a:r>
                    </a:p>
                    <a:p>
                      <a:pPr algn="ctr"/>
                      <a:r>
                        <a:rPr lang="en-IN" sz="1400" dirty="0"/>
                        <a:t>(MMT)</a:t>
                      </a:r>
                    </a:p>
                  </a:txBody>
                  <a:tcPr marL="84406" marR="84406" marT="34322" marB="34322">
                    <a:solidFill>
                      <a:srgbClr val="002060"/>
                    </a:solidFill>
                  </a:tcPr>
                </a:tc>
                <a:tc>
                  <a:txBody>
                    <a:bodyPr/>
                    <a:lstStyle/>
                    <a:p>
                      <a:r>
                        <a:rPr lang="en-IN" sz="1400" dirty="0"/>
                        <a:t>ESTIMATED</a:t>
                      </a:r>
                      <a:r>
                        <a:rPr lang="en-IN" sz="1400" baseline="0" dirty="0"/>
                        <a:t> </a:t>
                      </a:r>
                      <a:r>
                        <a:rPr lang="en-IN" sz="1400" dirty="0"/>
                        <a:t>GROWTH</a:t>
                      </a:r>
                    </a:p>
                  </a:txBody>
                  <a:tcPr marL="84406" marR="84406" marT="34322" marB="34322">
                    <a:solidFill>
                      <a:srgbClr val="002060"/>
                    </a:solidFill>
                  </a:tcPr>
                </a:tc>
                <a:extLst>
                  <a:ext uri="{0D108BD9-81ED-4DB2-BD59-A6C34878D82A}">
                    <a16:rowId xmlns:a16="http://schemas.microsoft.com/office/drawing/2014/main" val="2289822898"/>
                  </a:ext>
                </a:extLst>
              </a:tr>
              <a:tr h="274574">
                <a:tc>
                  <a:txBody>
                    <a:bodyPr/>
                    <a:lstStyle/>
                    <a:p>
                      <a:r>
                        <a:rPr lang="en-IN" sz="1400" dirty="0"/>
                        <a:t>2017-18</a:t>
                      </a:r>
                    </a:p>
                  </a:txBody>
                  <a:tcPr marL="84406" marR="84406" marT="34322" marB="34322"/>
                </a:tc>
                <a:tc>
                  <a:txBody>
                    <a:bodyPr/>
                    <a:lstStyle/>
                    <a:p>
                      <a:r>
                        <a:rPr lang="en-IN" sz="1400" dirty="0"/>
                        <a:t>110.10 (Actual)</a:t>
                      </a:r>
                    </a:p>
                  </a:txBody>
                  <a:tcPr marL="84406" marR="84406" marT="34322" marB="34322"/>
                </a:tc>
                <a:tc>
                  <a:txBody>
                    <a:bodyPr/>
                    <a:lstStyle/>
                    <a:p>
                      <a:r>
                        <a:rPr lang="en-IN" sz="1400" dirty="0"/>
                        <a:t>-</a:t>
                      </a:r>
                    </a:p>
                  </a:txBody>
                  <a:tcPr marL="84406" marR="84406" marT="34322" marB="34322"/>
                </a:tc>
                <a:extLst>
                  <a:ext uri="{0D108BD9-81ED-4DB2-BD59-A6C34878D82A}">
                    <a16:rowId xmlns:a16="http://schemas.microsoft.com/office/drawing/2014/main" val="4203982167"/>
                  </a:ext>
                </a:extLst>
              </a:tr>
              <a:tr h="274574">
                <a:tc>
                  <a:txBody>
                    <a:bodyPr/>
                    <a:lstStyle/>
                    <a:p>
                      <a:r>
                        <a:rPr lang="en-IN" sz="1400" dirty="0"/>
                        <a:t>2018-19</a:t>
                      </a:r>
                    </a:p>
                  </a:txBody>
                  <a:tcPr marL="84406" marR="84406" marT="34322" marB="34322"/>
                </a:tc>
                <a:tc>
                  <a:txBody>
                    <a:bodyPr/>
                    <a:lstStyle/>
                    <a:p>
                      <a:r>
                        <a:rPr lang="en-IN" sz="1400" dirty="0"/>
                        <a:t>113.40</a:t>
                      </a:r>
                    </a:p>
                  </a:txBody>
                  <a:tcPr marL="84406" marR="84406" marT="34322" marB="34322"/>
                </a:tc>
                <a:tc>
                  <a:txBody>
                    <a:bodyPr/>
                    <a:lstStyle/>
                    <a:p>
                      <a:r>
                        <a:rPr lang="en-IN" sz="1400" dirty="0"/>
                        <a:t>5%</a:t>
                      </a:r>
                    </a:p>
                  </a:txBody>
                  <a:tcPr marL="84406" marR="84406" marT="34322" marB="34322"/>
                </a:tc>
                <a:extLst>
                  <a:ext uri="{0D108BD9-81ED-4DB2-BD59-A6C34878D82A}">
                    <a16:rowId xmlns:a16="http://schemas.microsoft.com/office/drawing/2014/main" val="3850425003"/>
                  </a:ext>
                </a:extLst>
              </a:tr>
              <a:tr h="274574">
                <a:tc>
                  <a:txBody>
                    <a:bodyPr/>
                    <a:lstStyle/>
                    <a:p>
                      <a:r>
                        <a:rPr lang="en-IN" sz="1400" dirty="0"/>
                        <a:t>2019-20</a:t>
                      </a:r>
                    </a:p>
                  </a:txBody>
                  <a:tcPr marL="84406" marR="84406" marT="34322" marB="34322"/>
                </a:tc>
                <a:tc>
                  <a:txBody>
                    <a:bodyPr/>
                    <a:lstStyle/>
                    <a:p>
                      <a:r>
                        <a:rPr lang="en-IN" sz="1400" dirty="0"/>
                        <a:t>119.07</a:t>
                      </a:r>
                    </a:p>
                  </a:txBody>
                  <a:tcPr marL="84406" marR="84406" marT="34322" marB="34322"/>
                </a:tc>
                <a:tc>
                  <a:txBody>
                    <a:bodyPr/>
                    <a:lstStyle/>
                    <a:p>
                      <a:r>
                        <a:rPr lang="en-IN" sz="1400" dirty="0"/>
                        <a:t>5%</a:t>
                      </a:r>
                    </a:p>
                  </a:txBody>
                  <a:tcPr marL="84406" marR="84406" marT="34322" marB="34322"/>
                </a:tc>
                <a:extLst>
                  <a:ext uri="{0D108BD9-81ED-4DB2-BD59-A6C34878D82A}">
                    <a16:rowId xmlns:a16="http://schemas.microsoft.com/office/drawing/2014/main" val="4061181203"/>
                  </a:ext>
                </a:extLst>
              </a:tr>
              <a:tr h="274574">
                <a:tc>
                  <a:txBody>
                    <a:bodyPr/>
                    <a:lstStyle/>
                    <a:p>
                      <a:r>
                        <a:rPr lang="en-IN" sz="1400" dirty="0"/>
                        <a:t>2020-21</a:t>
                      </a:r>
                    </a:p>
                  </a:txBody>
                  <a:tcPr marL="84406" marR="84406" marT="34322" marB="34322"/>
                </a:tc>
                <a:tc>
                  <a:txBody>
                    <a:bodyPr/>
                    <a:lstStyle/>
                    <a:p>
                      <a:r>
                        <a:rPr lang="en-IN" sz="1400" dirty="0"/>
                        <a:t>125.02</a:t>
                      </a:r>
                    </a:p>
                  </a:txBody>
                  <a:tcPr marL="84406" marR="84406" marT="34322" marB="34322"/>
                </a:tc>
                <a:tc>
                  <a:txBody>
                    <a:bodyPr/>
                    <a:lstStyle/>
                    <a:p>
                      <a:r>
                        <a:rPr lang="en-IN" sz="1400" dirty="0"/>
                        <a:t>5%</a:t>
                      </a:r>
                    </a:p>
                  </a:txBody>
                  <a:tcPr marL="84406" marR="84406" marT="34322" marB="34322"/>
                </a:tc>
                <a:extLst>
                  <a:ext uri="{0D108BD9-81ED-4DB2-BD59-A6C34878D82A}">
                    <a16:rowId xmlns:a16="http://schemas.microsoft.com/office/drawing/2014/main" val="2405384174"/>
                  </a:ext>
                </a:extLst>
              </a:tr>
              <a:tr h="274574">
                <a:tc>
                  <a:txBody>
                    <a:bodyPr/>
                    <a:lstStyle/>
                    <a:p>
                      <a:r>
                        <a:rPr lang="en-IN" sz="1400" dirty="0"/>
                        <a:t>2021-22</a:t>
                      </a:r>
                    </a:p>
                  </a:txBody>
                  <a:tcPr marL="84406" marR="84406" marT="34322" marB="34322"/>
                </a:tc>
                <a:tc>
                  <a:txBody>
                    <a:bodyPr/>
                    <a:lstStyle/>
                    <a:p>
                      <a:r>
                        <a:rPr lang="en-IN" sz="1400" dirty="0"/>
                        <a:t>131.27</a:t>
                      </a:r>
                    </a:p>
                  </a:txBody>
                  <a:tcPr marL="84406" marR="84406" marT="34322" marB="34322"/>
                </a:tc>
                <a:tc>
                  <a:txBody>
                    <a:bodyPr/>
                    <a:lstStyle/>
                    <a:p>
                      <a:r>
                        <a:rPr lang="en-IN" sz="1400" dirty="0"/>
                        <a:t>5%</a:t>
                      </a:r>
                    </a:p>
                  </a:txBody>
                  <a:tcPr marL="84406" marR="84406" marT="34322" marB="34322"/>
                </a:tc>
                <a:extLst>
                  <a:ext uri="{0D108BD9-81ED-4DB2-BD59-A6C34878D82A}">
                    <a16:rowId xmlns:a16="http://schemas.microsoft.com/office/drawing/2014/main" val="3300102176"/>
                  </a:ext>
                </a:extLst>
              </a:tr>
            </a:tbl>
          </a:graphicData>
        </a:graphic>
      </p:graphicFrame>
      <p:sp>
        <p:nvSpPr>
          <p:cNvPr id="4" name="Left Arrow 3"/>
          <p:cNvSpPr/>
          <p:nvPr/>
        </p:nvSpPr>
        <p:spPr>
          <a:xfrm>
            <a:off x="7803196" y="4129347"/>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2" name="Rectangle 1"/>
          <p:cNvSpPr/>
          <p:nvPr/>
        </p:nvSpPr>
        <p:spPr>
          <a:xfrm>
            <a:off x="1691680" y="125859"/>
            <a:ext cx="6111516" cy="369332"/>
          </a:xfrm>
          <a:prstGeom prst="rect">
            <a:avLst/>
          </a:prstGeom>
        </p:spPr>
        <p:txBody>
          <a:bodyPr wrap="square">
            <a:spAutoFit/>
          </a:bodyPr>
          <a:lstStyle/>
          <a:p>
            <a:pPr algn="ctr"/>
            <a:r>
              <a:rPr lang="en-IN" b="1" dirty="0">
                <a:solidFill>
                  <a:srgbClr val="002060"/>
                </a:solidFill>
              </a:rPr>
              <a:t>5 YEARS TOTAL TRAFFIC PROJECTION (MMT)</a:t>
            </a:r>
          </a:p>
        </p:txBody>
      </p:sp>
      <p:sp>
        <p:nvSpPr>
          <p:cNvPr id="7" name="Rectangle 6"/>
          <p:cNvSpPr/>
          <p:nvPr/>
        </p:nvSpPr>
        <p:spPr>
          <a:xfrm>
            <a:off x="1417327" y="2946403"/>
            <a:ext cx="6111516" cy="369332"/>
          </a:xfrm>
          <a:prstGeom prst="rect">
            <a:avLst/>
          </a:prstGeom>
        </p:spPr>
        <p:txBody>
          <a:bodyPr wrap="square">
            <a:spAutoFit/>
          </a:bodyPr>
          <a:lstStyle/>
          <a:p>
            <a:pPr algn="ctr"/>
            <a:r>
              <a:rPr lang="en-IN" b="1" dirty="0">
                <a:solidFill>
                  <a:srgbClr val="002060"/>
                </a:solidFill>
                <a:hlinkClick r:id="rId3" action="ppaction://hlinksldjump"/>
              </a:rPr>
              <a:t>TRAFFIC PROJECTIONS (MMT)</a:t>
            </a:r>
            <a:endParaRPr lang="en-IN" b="1" dirty="0">
              <a:solidFill>
                <a:srgbClr val="00206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7803196" y="4129347"/>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2381727565"/>
              </p:ext>
            </p:extLst>
          </p:nvPr>
        </p:nvGraphicFramePr>
        <p:xfrm>
          <a:off x="251520" y="497033"/>
          <a:ext cx="8660455" cy="4320681"/>
        </p:xfrm>
        <a:graphic>
          <a:graphicData uri="http://schemas.openxmlformats.org/drawingml/2006/table">
            <a:tbl>
              <a:tblPr firstRow="1" bandRow="1">
                <a:tableStyleId>{5C22544A-7EE6-4342-B048-85BDC9FD1C3A}</a:tableStyleId>
              </a:tblPr>
              <a:tblGrid>
                <a:gridCol w="1736463">
                  <a:extLst>
                    <a:ext uri="{9D8B030D-6E8A-4147-A177-3AD203B41FA5}">
                      <a16:colId xmlns:a16="http://schemas.microsoft.com/office/drawing/2014/main" val="20000"/>
                    </a:ext>
                  </a:extLst>
                </a:gridCol>
                <a:gridCol w="722887">
                  <a:extLst>
                    <a:ext uri="{9D8B030D-6E8A-4147-A177-3AD203B41FA5}">
                      <a16:colId xmlns:a16="http://schemas.microsoft.com/office/drawing/2014/main" val="20001"/>
                    </a:ext>
                  </a:extLst>
                </a:gridCol>
                <a:gridCol w="731158">
                  <a:extLst>
                    <a:ext uri="{9D8B030D-6E8A-4147-A177-3AD203B41FA5}">
                      <a16:colId xmlns:a16="http://schemas.microsoft.com/office/drawing/2014/main" val="20002"/>
                    </a:ext>
                  </a:extLst>
                </a:gridCol>
                <a:gridCol w="658582">
                  <a:extLst>
                    <a:ext uri="{9D8B030D-6E8A-4147-A177-3AD203B41FA5}">
                      <a16:colId xmlns:a16="http://schemas.microsoft.com/office/drawing/2014/main" val="20003"/>
                    </a:ext>
                  </a:extLst>
                </a:gridCol>
                <a:gridCol w="962273">
                  <a:extLst>
                    <a:ext uri="{9D8B030D-6E8A-4147-A177-3AD203B41FA5}">
                      <a16:colId xmlns:a16="http://schemas.microsoft.com/office/drawing/2014/main" val="20004"/>
                    </a:ext>
                  </a:extLst>
                </a:gridCol>
                <a:gridCol w="962273">
                  <a:extLst>
                    <a:ext uri="{9D8B030D-6E8A-4147-A177-3AD203B41FA5}">
                      <a16:colId xmlns:a16="http://schemas.microsoft.com/office/drawing/2014/main" val="20005"/>
                    </a:ext>
                  </a:extLst>
                </a:gridCol>
                <a:gridCol w="962273">
                  <a:extLst>
                    <a:ext uri="{9D8B030D-6E8A-4147-A177-3AD203B41FA5}">
                      <a16:colId xmlns:a16="http://schemas.microsoft.com/office/drawing/2014/main" val="20006"/>
                    </a:ext>
                  </a:extLst>
                </a:gridCol>
                <a:gridCol w="962273">
                  <a:extLst>
                    <a:ext uri="{9D8B030D-6E8A-4147-A177-3AD203B41FA5}">
                      <a16:colId xmlns:a16="http://schemas.microsoft.com/office/drawing/2014/main" val="20007"/>
                    </a:ext>
                  </a:extLst>
                </a:gridCol>
                <a:gridCol w="962273">
                  <a:extLst>
                    <a:ext uri="{9D8B030D-6E8A-4147-A177-3AD203B41FA5}">
                      <a16:colId xmlns:a16="http://schemas.microsoft.com/office/drawing/2014/main" val="20008"/>
                    </a:ext>
                  </a:extLst>
                </a:gridCol>
              </a:tblGrid>
              <a:tr h="254512">
                <a:tc>
                  <a:txBody>
                    <a:bodyPr/>
                    <a:lstStyle/>
                    <a:p>
                      <a:endParaRPr lang="en-IN" sz="1100" dirty="0"/>
                    </a:p>
                  </a:txBody>
                  <a:tcPr marL="84406" marR="84406" marT="34322" marB="34322">
                    <a:solidFill>
                      <a:srgbClr val="002060"/>
                    </a:solidFill>
                  </a:tcPr>
                </a:tc>
                <a:tc gridSpan="4">
                  <a:txBody>
                    <a:bodyPr/>
                    <a:lstStyle/>
                    <a:p>
                      <a:pPr algn="ctr" fontAlgn="ctr"/>
                      <a:r>
                        <a:rPr lang="en-IN" sz="1100" b="1" i="0" u="none" strike="noStrike" dirty="0">
                          <a:solidFill>
                            <a:schemeClr val="bg1"/>
                          </a:solidFill>
                          <a:latin typeface="Calibri"/>
                        </a:rPr>
                        <a:t>TRAFFIC</a:t>
                      </a:r>
                      <a:r>
                        <a:rPr lang="en-IN" sz="1100" b="1" i="0" u="none" strike="noStrike" baseline="0" dirty="0">
                          <a:solidFill>
                            <a:schemeClr val="bg1"/>
                          </a:solidFill>
                          <a:latin typeface="Calibri"/>
                        </a:rPr>
                        <a:t> HANDLED</a:t>
                      </a:r>
                      <a:endParaRPr lang="en-IN" sz="1100" b="1" i="0" u="none" strike="noStrike" dirty="0">
                        <a:solidFill>
                          <a:schemeClr val="bg1"/>
                        </a:solidFill>
                        <a:latin typeface="Calibri"/>
                      </a:endParaRPr>
                    </a:p>
                  </a:txBody>
                  <a:tcPr marL="8792" marR="8792" marT="7150" marB="0" anchor="ctr">
                    <a:solidFill>
                      <a:schemeClr val="accent1"/>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chemeClr val="accent1"/>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chemeClr val="accent1"/>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chemeClr val="accent1"/>
                    </a:solidFill>
                  </a:tcPr>
                </a:tc>
                <a:tc gridSpan="4">
                  <a:txBody>
                    <a:bodyPr/>
                    <a:lstStyle/>
                    <a:p>
                      <a:pPr algn="ctr" fontAlgn="ctr"/>
                      <a:r>
                        <a:rPr lang="en-IN" sz="1100" b="1" i="0" u="none" strike="noStrike" dirty="0">
                          <a:solidFill>
                            <a:schemeClr val="bg1"/>
                          </a:solidFill>
                          <a:latin typeface="Calibri"/>
                        </a:rPr>
                        <a:t>TRAFFIC PROJECTION</a:t>
                      </a:r>
                    </a:p>
                  </a:txBody>
                  <a:tcPr marL="8792" marR="8792" marT="7150" marB="0" anchor="ctr">
                    <a:solidFill>
                      <a:srgbClr val="002060"/>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rgbClr val="002060"/>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rgbClr val="002060"/>
                    </a:solidFill>
                  </a:tcPr>
                </a:tc>
                <a:tc hMerge="1">
                  <a:txBody>
                    <a:bodyPr/>
                    <a:lstStyle/>
                    <a:p>
                      <a:pPr algn="ctr" fontAlgn="ctr"/>
                      <a:endParaRPr lang="en-IN" sz="1100" b="1" i="0" u="none" strike="noStrike" dirty="0">
                        <a:solidFill>
                          <a:schemeClr val="bg1"/>
                        </a:solidFill>
                        <a:latin typeface="Calibri"/>
                      </a:endParaRPr>
                    </a:p>
                  </a:txBody>
                  <a:tcPr marL="8792" marR="8792" marT="7150" marB="0" anchor="ctr">
                    <a:solidFill>
                      <a:srgbClr val="002060"/>
                    </a:solidFill>
                  </a:tcPr>
                </a:tc>
                <a:extLst>
                  <a:ext uri="{0D108BD9-81ED-4DB2-BD59-A6C34878D82A}">
                    <a16:rowId xmlns:a16="http://schemas.microsoft.com/office/drawing/2014/main" val="3011935593"/>
                  </a:ext>
                </a:extLst>
              </a:tr>
              <a:tr h="254512">
                <a:tc>
                  <a:txBody>
                    <a:bodyPr/>
                    <a:lstStyle/>
                    <a:p>
                      <a:endParaRPr lang="en-IN" sz="1100" dirty="0"/>
                    </a:p>
                  </a:txBody>
                  <a:tcPr marL="84406" marR="84406" marT="34322" marB="34322">
                    <a:solidFill>
                      <a:srgbClr val="002060"/>
                    </a:solidFill>
                  </a:tcPr>
                </a:tc>
                <a:tc>
                  <a:txBody>
                    <a:bodyPr/>
                    <a:lstStyle/>
                    <a:p>
                      <a:pPr algn="ctr" fontAlgn="ctr"/>
                      <a:r>
                        <a:rPr lang="en-IN" sz="1100" b="1" i="0" u="none" strike="noStrike" dirty="0">
                          <a:solidFill>
                            <a:schemeClr val="bg1"/>
                          </a:solidFill>
                          <a:latin typeface="Calibri"/>
                        </a:rPr>
                        <a:t>2014-15</a:t>
                      </a:r>
                    </a:p>
                  </a:txBody>
                  <a:tcPr marL="8792" marR="8792" marT="7150" marB="0" anchor="ctr">
                    <a:solidFill>
                      <a:schemeClr val="accent1"/>
                    </a:solidFill>
                  </a:tcPr>
                </a:tc>
                <a:tc>
                  <a:txBody>
                    <a:bodyPr/>
                    <a:lstStyle/>
                    <a:p>
                      <a:pPr algn="ctr" fontAlgn="ctr"/>
                      <a:r>
                        <a:rPr lang="en-IN" sz="1100" b="1" i="0" u="none" strike="noStrike" dirty="0">
                          <a:solidFill>
                            <a:schemeClr val="bg1"/>
                          </a:solidFill>
                          <a:latin typeface="Calibri"/>
                        </a:rPr>
                        <a:t>2015-16</a:t>
                      </a:r>
                    </a:p>
                  </a:txBody>
                  <a:tcPr marL="8792" marR="8792" marT="7150" marB="0" anchor="ctr">
                    <a:solidFill>
                      <a:schemeClr val="accent1"/>
                    </a:solidFill>
                  </a:tcPr>
                </a:tc>
                <a:tc>
                  <a:txBody>
                    <a:bodyPr/>
                    <a:lstStyle/>
                    <a:p>
                      <a:pPr algn="ctr" fontAlgn="ctr"/>
                      <a:r>
                        <a:rPr lang="en-IN" sz="1100" b="1" i="0" u="none" strike="noStrike" dirty="0">
                          <a:solidFill>
                            <a:schemeClr val="bg1"/>
                          </a:solidFill>
                          <a:latin typeface="Calibri"/>
                        </a:rPr>
                        <a:t>16-17</a:t>
                      </a:r>
                    </a:p>
                  </a:txBody>
                  <a:tcPr marL="8792" marR="8792" marT="7150" marB="0" anchor="ctr">
                    <a:solidFill>
                      <a:schemeClr val="accent1"/>
                    </a:solidFill>
                  </a:tcPr>
                </a:tc>
                <a:tc>
                  <a:txBody>
                    <a:bodyPr/>
                    <a:lstStyle/>
                    <a:p>
                      <a:pPr algn="ctr" fontAlgn="ctr"/>
                      <a:r>
                        <a:rPr lang="en-IN" sz="1100" b="1" i="0" u="none" strike="noStrike" dirty="0">
                          <a:solidFill>
                            <a:schemeClr val="bg1"/>
                          </a:solidFill>
                          <a:latin typeface="Calibri"/>
                        </a:rPr>
                        <a:t>17-18</a:t>
                      </a:r>
                    </a:p>
                  </a:txBody>
                  <a:tcPr marL="8792" marR="8792" marT="7150" marB="0" anchor="ctr">
                    <a:solidFill>
                      <a:schemeClr val="accent1"/>
                    </a:solidFill>
                  </a:tcPr>
                </a:tc>
                <a:tc>
                  <a:txBody>
                    <a:bodyPr/>
                    <a:lstStyle/>
                    <a:p>
                      <a:pPr algn="ctr" fontAlgn="ctr"/>
                      <a:r>
                        <a:rPr lang="en-IN" sz="1100" b="1" i="0" u="none" strike="noStrike" dirty="0">
                          <a:solidFill>
                            <a:schemeClr val="bg1"/>
                          </a:solidFill>
                          <a:latin typeface="Calibri"/>
                        </a:rPr>
                        <a:t>18-19</a:t>
                      </a:r>
                    </a:p>
                  </a:txBody>
                  <a:tcPr marL="8792" marR="8792" marT="7150" marB="0" anchor="ctr">
                    <a:solidFill>
                      <a:srgbClr val="002060"/>
                    </a:solidFill>
                  </a:tcPr>
                </a:tc>
                <a:tc>
                  <a:txBody>
                    <a:bodyPr/>
                    <a:lstStyle/>
                    <a:p>
                      <a:pPr algn="ctr" fontAlgn="ctr"/>
                      <a:r>
                        <a:rPr lang="en-IN" sz="1100" b="1" i="0" u="none" strike="noStrike" dirty="0">
                          <a:solidFill>
                            <a:schemeClr val="bg1"/>
                          </a:solidFill>
                          <a:latin typeface="Calibri"/>
                        </a:rPr>
                        <a:t>19-20</a:t>
                      </a:r>
                    </a:p>
                  </a:txBody>
                  <a:tcPr marL="8792" marR="8792" marT="7150" marB="0" anchor="ctr">
                    <a:solidFill>
                      <a:srgbClr val="002060"/>
                    </a:solidFill>
                  </a:tcPr>
                </a:tc>
                <a:tc>
                  <a:txBody>
                    <a:bodyPr/>
                    <a:lstStyle/>
                    <a:p>
                      <a:pPr algn="ctr" fontAlgn="ctr"/>
                      <a:r>
                        <a:rPr lang="en-IN" sz="1100" b="1" i="0" u="none" strike="noStrike" dirty="0">
                          <a:solidFill>
                            <a:schemeClr val="bg1"/>
                          </a:solidFill>
                          <a:latin typeface="Calibri"/>
                        </a:rPr>
                        <a:t>20-21</a:t>
                      </a:r>
                    </a:p>
                  </a:txBody>
                  <a:tcPr marL="8792" marR="8792" marT="7150" marB="0" anchor="ctr">
                    <a:solidFill>
                      <a:srgbClr val="002060"/>
                    </a:solidFill>
                  </a:tcPr>
                </a:tc>
                <a:tc>
                  <a:txBody>
                    <a:bodyPr/>
                    <a:lstStyle/>
                    <a:p>
                      <a:pPr algn="ctr" fontAlgn="ctr"/>
                      <a:r>
                        <a:rPr lang="en-IN" sz="1100" b="1" i="0" u="none" strike="noStrike" dirty="0">
                          <a:solidFill>
                            <a:schemeClr val="bg1"/>
                          </a:solidFill>
                          <a:latin typeface="Calibri"/>
                        </a:rPr>
                        <a:t>2021-22</a:t>
                      </a:r>
                    </a:p>
                  </a:txBody>
                  <a:tcPr marL="8792" marR="8792" marT="7150" marB="0" anchor="ctr">
                    <a:solidFill>
                      <a:srgbClr val="002060"/>
                    </a:solidFill>
                  </a:tcPr>
                </a:tc>
                <a:extLst>
                  <a:ext uri="{0D108BD9-81ED-4DB2-BD59-A6C34878D82A}">
                    <a16:rowId xmlns:a16="http://schemas.microsoft.com/office/drawing/2014/main" val="10000"/>
                  </a:ext>
                </a:extLst>
              </a:tr>
              <a:tr h="487655">
                <a:tc>
                  <a:txBody>
                    <a:bodyPr/>
                    <a:lstStyle/>
                    <a:p>
                      <a:pPr algn="l" fontAlgn="ctr"/>
                      <a:r>
                        <a:rPr lang="da-DK" sz="1100" b="0" i="0" u="none" strike="noStrike" dirty="0">
                          <a:solidFill>
                            <a:srgbClr val="000000"/>
                          </a:solidFill>
                          <a:latin typeface="Calibri"/>
                        </a:rPr>
                        <a:t>POL (inc. POL &amp; crude oil at Kandla &amp; vadinar, plus trans.)</a:t>
                      </a:r>
                    </a:p>
                  </a:txBody>
                  <a:tcPr marL="8792" marR="8792" marT="7150" marB="0" anchor="ctr"/>
                </a:tc>
                <a:tc>
                  <a:txBody>
                    <a:bodyPr/>
                    <a:lstStyle/>
                    <a:p>
                      <a:pPr algn="r" fontAlgn="ctr"/>
                      <a:r>
                        <a:rPr lang="en-IN" sz="1100" b="0" i="0" u="none" strike="noStrike" dirty="0">
                          <a:solidFill>
                            <a:srgbClr val="000000"/>
                          </a:solidFill>
                          <a:latin typeface="Calibri"/>
                        </a:rPr>
                        <a:t>55.59</a:t>
                      </a:r>
                    </a:p>
                  </a:txBody>
                  <a:tcPr marL="8792" marR="8792" marT="7150" marB="0" anchor="ctr"/>
                </a:tc>
                <a:tc>
                  <a:txBody>
                    <a:bodyPr/>
                    <a:lstStyle/>
                    <a:p>
                      <a:pPr algn="ctr" fontAlgn="ctr"/>
                      <a:r>
                        <a:rPr lang="en-IN" sz="1100" b="0" i="0" u="none" strike="noStrike" dirty="0">
                          <a:solidFill>
                            <a:srgbClr val="000000"/>
                          </a:solidFill>
                          <a:latin typeface="Calibri"/>
                        </a:rPr>
                        <a:t>55.59</a:t>
                      </a:r>
                    </a:p>
                  </a:txBody>
                  <a:tcPr marL="8792" marR="8792" marT="7150" marB="0" anchor="ctr"/>
                </a:tc>
                <a:tc>
                  <a:txBody>
                    <a:bodyPr/>
                    <a:lstStyle/>
                    <a:p>
                      <a:pPr algn="ctr" fontAlgn="ctr"/>
                      <a:r>
                        <a:rPr lang="en-IN" sz="1100" b="0" i="0" u="none" strike="noStrike" dirty="0">
                          <a:solidFill>
                            <a:srgbClr val="000000"/>
                          </a:solidFill>
                          <a:latin typeface="Calibri"/>
                        </a:rPr>
                        <a:t>60.34</a:t>
                      </a:r>
                    </a:p>
                  </a:txBody>
                  <a:tcPr marL="8792" marR="8792" marT="7150" marB="0" anchor="ctr"/>
                </a:tc>
                <a:tc>
                  <a:txBody>
                    <a:bodyPr/>
                    <a:lstStyle/>
                    <a:p>
                      <a:pPr algn="ctr" fontAlgn="ctr"/>
                      <a:r>
                        <a:rPr lang="en-IN" sz="1100" b="0" i="0" u="none" strike="noStrike" dirty="0">
                          <a:solidFill>
                            <a:srgbClr val="000000"/>
                          </a:solidFill>
                          <a:latin typeface="Calibri"/>
                        </a:rPr>
                        <a:t>62.20</a:t>
                      </a:r>
                    </a:p>
                  </a:txBody>
                  <a:tcPr marL="8792" marR="8792" marT="7150" marB="0" anchor="ctr"/>
                </a:tc>
                <a:tc>
                  <a:txBody>
                    <a:bodyPr/>
                    <a:lstStyle/>
                    <a:p>
                      <a:pPr algn="ctr" fontAlgn="ctr"/>
                      <a:r>
                        <a:rPr lang="en-IN" sz="1100" b="0" i="0" u="none" strike="noStrike" dirty="0">
                          <a:solidFill>
                            <a:srgbClr val="000000"/>
                          </a:solidFill>
                          <a:latin typeface="Calibri"/>
                        </a:rPr>
                        <a:t>62.20</a:t>
                      </a:r>
                    </a:p>
                  </a:txBody>
                  <a:tcPr marL="8792" marR="8792" marT="7150" marB="0" anchor="ctr"/>
                </a:tc>
                <a:tc>
                  <a:txBody>
                    <a:bodyPr/>
                    <a:lstStyle/>
                    <a:p>
                      <a:pPr algn="ctr" fontAlgn="ctr"/>
                      <a:r>
                        <a:rPr lang="en-IN" sz="1100" b="0" i="0" u="none" strike="noStrike" dirty="0">
                          <a:solidFill>
                            <a:srgbClr val="000000"/>
                          </a:solidFill>
                          <a:latin typeface="Calibri"/>
                        </a:rPr>
                        <a:t>62.23</a:t>
                      </a:r>
                    </a:p>
                  </a:txBody>
                  <a:tcPr marL="8792" marR="8792" marT="7150" marB="0" anchor="ctr"/>
                </a:tc>
                <a:tc>
                  <a:txBody>
                    <a:bodyPr/>
                    <a:lstStyle/>
                    <a:p>
                      <a:pPr algn="ctr" fontAlgn="ctr"/>
                      <a:r>
                        <a:rPr lang="en-IN" sz="1100" b="0" i="0" u="none" strike="noStrike" dirty="0">
                          <a:solidFill>
                            <a:srgbClr val="000000"/>
                          </a:solidFill>
                          <a:latin typeface="Calibri"/>
                        </a:rPr>
                        <a:t>64.55</a:t>
                      </a:r>
                    </a:p>
                  </a:txBody>
                  <a:tcPr marL="8792" marR="8792" marT="7150" marB="0" anchor="ctr"/>
                </a:tc>
                <a:tc>
                  <a:txBody>
                    <a:bodyPr/>
                    <a:lstStyle/>
                    <a:p>
                      <a:pPr algn="ctr" fontAlgn="ctr"/>
                      <a:r>
                        <a:rPr lang="en-IN" sz="1100" b="0" i="0" u="none" strike="noStrike" dirty="0">
                          <a:solidFill>
                            <a:srgbClr val="000000"/>
                          </a:solidFill>
                          <a:latin typeface="Calibri"/>
                        </a:rPr>
                        <a:t>65.03</a:t>
                      </a:r>
                    </a:p>
                  </a:txBody>
                  <a:tcPr marL="8792" marR="8792" marT="7150" marB="0" anchor="ctr"/>
                </a:tc>
                <a:extLst>
                  <a:ext uri="{0D108BD9-81ED-4DB2-BD59-A6C34878D82A}">
                    <a16:rowId xmlns:a16="http://schemas.microsoft.com/office/drawing/2014/main" val="10001"/>
                  </a:ext>
                </a:extLst>
              </a:tr>
              <a:tr h="487655">
                <a:tc>
                  <a:txBody>
                    <a:bodyPr/>
                    <a:lstStyle/>
                    <a:p>
                      <a:pPr algn="l" fontAlgn="ctr"/>
                      <a:r>
                        <a:rPr lang="en-IN" sz="1100" b="0" i="0" u="none" strike="noStrike" dirty="0">
                          <a:solidFill>
                            <a:srgbClr val="000000"/>
                          </a:solidFill>
                          <a:latin typeface="Calibri"/>
                        </a:rPr>
                        <a:t>Other liquids(ed. Oil, chemicals, phos.acid &amp; ammonia)</a:t>
                      </a:r>
                    </a:p>
                  </a:txBody>
                  <a:tcPr marL="8792" marR="8792" marT="7150" marB="0" anchor="ctr"/>
                </a:tc>
                <a:tc>
                  <a:txBody>
                    <a:bodyPr/>
                    <a:lstStyle/>
                    <a:p>
                      <a:pPr algn="r" fontAlgn="ctr"/>
                      <a:r>
                        <a:rPr lang="en-IN" sz="1100" b="0" i="0" u="none" strike="noStrike" dirty="0">
                          <a:solidFill>
                            <a:srgbClr val="000000"/>
                          </a:solidFill>
                          <a:latin typeface="Calibri"/>
                        </a:rPr>
                        <a:t>7.06</a:t>
                      </a:r>
                    </a:p>
                  </a:txBody>
                  <a:tcPr marL="8792" marR="8792" marT="7150" marB="0" anchor="ctr"/>
                </a:tc>
                <a:tc>
                  <a:txBody>
                    <a:bodyPr/>
                    <a:lstStyle/>
                    <a:p>
                      <a:pPr algn="ctr" fontAlgn="ctr"/>
                      <a:r>
                        <a:rPr lang="en-IN" sz="1100" b="0" i="0" u="none" strike="noStrike" dirty="0">
                          <a:solidFill>
                            <a:srgbClr val="000000"/>
                          </a:solidFill>
                          <a:latin typeface="Calibri"/>
                        </a:rPr>
                        <a:t>9.54</a:t>
                      </a:r>
                    </a:p>
                  </a:txBody>
                  <a:tcPr marL="8792" marR="8792" marT="7150" marB="0" anchor="ctr"/>
                </a:tc>
                <a:tc>
                  <a:txBody>
                    <a:bodyPr/>
                    <a:lstStyle/>
                    <a:p>
                      <a:pPr algn="ctr" fontAlgn="ctr"/>
                      <a:r>
                        <a:rPr lang="en-IN" sz="1100" b="0" i="0" u="none" strike="noStrike" dirty="0">
                          <a:solidFill>
                            <a:srgbClr val="000000"/>
                          </a:solidFill>
                          <a:latin typeface="Calibri"/>
                        </a:rPr>
                        <a:t>9.71</a:t>
                      </a:r>
                    </a:p>
                  </a:txBody>
                  <a:tcPr marL="8792" marR="8792" marT="7150" marB="0" anchor="ctr"/>
                </a:tc>
                <a:tc>
                  <a:txBody>
                    <a:bodyPr/>
                    <a:lstStyle/>
                    <a:p>
                      <a:pPr algn="ctr" fontAlgn="ctr"/>
                      <a:r>
                        <a:rPr lang="en-IN" sz="1100" b="0" i="0" u="none" strike="noStrike" dirty="0">
                          <a:solidFill>
                            <a:srgbClr val="000000"/>
                          </a:solidFill>
                          <a:latin typeface="Calibri"/>
                        </a:rPr>
                        <a:t>9.94</a:t>
                      </a:r>
                    </a:p>
                  </a:txBody>
                  <a:tcPr marL="8792" marR="8792" marT="7150" marB="0" anchor="ctr"/>
                </a:tc>
                <a:tc>
                  <a:txBody>
                    <a:bodyPr/>
                    <a:lstStyle/>
                    <a:p>
                      <a:pPr algn="ctr" fontAlgn="ctr"/>
                      <a:r>
                        <a:rPr lang="en-IN" sz="1100" b="0" i="0" u="none" strike="noStrike" dirty="0">
                          <a:solidFill>
                            <a:srgbClr val="000000"/>
                          </a:solidFill>
                          <a:latin typeface="Calibri"/>
                        </a:rPr>
                        <a:t>9.94</a:t>
                      </a:r>
                    </a:p>
                  </a:txBody>
                  <a:tcPr marL="8792" marR="8792" marT="7150" marB="0" anchor="ctr"/>
                </a:tc>
                <a:tc>
                  <a:txBody>
                    <a:bodyPr/>
                    <a:lstStyle/>
                    <a:p>
                      <a:pPr algn="ctr" fontAlgn="ctr"/>
                      <a:r>
                        <a:rPr lang="en-IN" sz="1100" b="0" i="0" u="none" strike="noStrike" dirty="0">
                          <a:solidFill>
                            <a:srgbClr val="000000"/>
                          </a:solidFill>
                          <a:latin typeface="Calibri"/>
                        </a:rPr>
                        <a:t>10.00</a:t>
                      </a:r>
                    </a:p>
                  </a:txBody>
                  <a:tcPr marL="8792" marR="8792" marT="7150" marB="0" anchor="ctr"/>
                </a:tc>
                <a:tc>
                  <a:txBody>
                    <a:bodyPr/>
                    <a:lstStyle/>
                    <a:p>
                      <a:pPr algn="ctr" fontAlgn="ctr"/>
                      <a:r>
                        <a:rPr lang="en-IN" sz="1100" b="0" i="0" u="none" strike="noStrike" dirty="0">
                          <a:solidFill>
                            <a:srgbClr val="000000"/>
                          </a:solidFill>
                          <a:latin typeface="Calibri"/>
                        </a:rPr>
                        <a:t>11.55</a:t>
                      </a:r>
                    </a:p>
                  </a:txBody>
                  <a:tcPr marL="8792" marR="8792" marT="7150" marB="0" anchor="ctr"/>
                </a:tc>
                <a:tc>
                  <a:txBody>
                    <a:bodyPr/>
                    <a:lstStyle/>
                    <a:p>
                      <a:pPr algn="ctr" fontAlgn="ctr"/>
                      <a:r>
                        <a:rPr lang="en-IN" sz="1100" b="0" i="0" u="none" strike="noStrike" dirty="0">
                          <a:solidFill>
                            <a:srgbClr val="000000"/>
                          </a:solidFill>
                          <a:latin typeface="Calibri"/>
                        </a:rPr>
                        <a:t>14.00</a:t>
                      </a:r>
                    </a:p>
                  </a:txBody>
                  <a:tcPr marL="8792" marR="8792" marT="7150" marB="0" anchor="ctr"/>
                </a:tc>
                <a:extLst>
                  <a:ext uri="{0D108BD9-81ED-4DB2-BD59-A6C34878D82A}">
                    <a16:rowId xmlns:a16="http://schemas.microsoft.com/office/drawing/2014/main" val="10002"/>
                  </a:ext>
                </a:extLst>
              </a:tr>
              <a:tr h="327487">
                <a:tc>
                  <a:txBody>
                    <a:bodyPr/>
                    <a:lstStyle/>
                    <a:p>
                      <a:pPr algn="l" fontAlgn="ctr"/>
                      <a:r>
                        <a:rPr lang="en-IN" sz="1100" b="0" i="0" u="none" strike="noStrike" dirty="0">
                          <a:solidFill>
                            <a:srgbClr val="000000"/>
                          </a:solidFill>
                          <a:latin typeface="Calibri"/>
                        </a:rPr>
                        <a:t>Coal (inc. Thermal, coking &amp; other Coal)</a:t>
                      </a:r>
                    </a:p>
                  </a:txBody>
                  <a:tcPr marL="8792" marR="8792" marT="7150" marB="0" anchor="ctr"/>
                </a:tc>
                <a:tc>
                  <a:txBody>
                    <a:bodyPr/>
                    <a:lstStyle/>
                    <a:p>
                      <a:pPr algn="r" fontAlgn="ctr"/>
                      <a:r>
                        <a:rPr lang="en-IN" sz="1100" b="0" i="0" u="none" strike="noStrike" dirty="0">
                          <a:solidFill>
                            <a:srgbClr val="000000"/>
                          </a:solidFill>
                          <a:latin typeface="Calibri"/>
                        </a:rPr>
                        <a:t>9.97</a:t>
                      </a:r>
                    </a:p>
                  </a:txBody>
                  <a:tcPr marL="8792" marR="8792" marT="7150" marB="0" anchor="ctr"/>
                </a:tc>
                <a:tc>
                  <a:txBody>
                    <a:bodyPr/>
                    <a:lstStyle/>
                    <a:p>
                      <a:pPr algn="ctr" fontAlgn="ctr"/>
                      <a:r>
                        <a:rPr lang="en-IN" sz="1100" b="0" i="0" u="none" strike="noStrike" dirty="0">
                          <a:solidFill>
                            <a:srgbClr val="000000"/>
                          </a:solidFill>
                          <a:latin typeface="Calibri"/>
                        </a:rPr>
                        <a:t>15.00</a:t>
                      </a:r>
                    </a:p>
                  </a:txBody>
                  <a:tcPr marL="8792" marR="8792" marT="7150" marB="0" anchor="ctr"/>
                </a:tc>
                <a:tc>
                  <a:txBody>
                    <a:bodyPr/>
                    <a:lstStyle/>
                    <a:p>
                      <a:pPr algn="ctr" fontAlgn="ctr"/>
                      <a:r>
                        <a:rPr lang="en-IN" sz="1100" b="0" i="0" u="none" strike="noStrike" dirty="0">
                          <a:solidFill>
                            <a:srgbClr val="000000"/>
                          </a:solidFill>
                          <a:latin typeface="Calibri"/>
                        </a:rPr>
                        <a:t>15.56</a:t>
                      </a:r>
                    </a:p>
                  </a:txBody>
                  <a:tcPr marL="8792" marR="8792" marT="7150" marB="0" anchor="ctr"/>
                </a:tc>
                <a:tc>
                  <a:txBody>
                    <a:bodyPr/>
                    <a:lstStyle/>
                    <a:p>
                      <a:pPr algn="ctr" fontAlgn="ctr"/>
                      <a:r>
                        <a:rPr lang="en-IN" sz="1100" b="0" i="0" u="none" strike="noStrike" dirty="0">
                          <a:solidFill>
                            <a:srgbClr val="000000"/>
                          </a:solidFill>
                          <a:latin typeface="Calibri"/>
                        </a:rPr>
                        <a:t>13.79</a:t>
                      </a:r>
                    </a:p>
                  </a:txBody>
                  <a:tcPr marL="8792" marR="8792" marT="7150" marB="0" anchor="ctr"/>
                </a:tc>
                <a:tc>
                  <a:txBody>
                    <a:bodyPr/>
                    <a:lstStyle/>
                    <a:p>
                      <a:pPr algn="ctr" fontAlgn="ctr"/>
                      <a:r>
                        <a:rPr lang="en-IN" sz="1100" b="0" i="0" u="none" strike="noStrike" dirty="0">
                          <a:solidFill>
                            <a:srgbClr val="000000"/>
                          </a:solidFill>
                          <a:latin typeface="Calibri"/>
                        </a:rPr>
                        <a:t>14.20</a:t>
                      </a:r>
                    </a:p>
                  </a:txBody>
                  <a:tcPr marL="8792" marR="8792" marT="7150" marB="0" anchor="ctr"/>
                </a:tc>
                <a:tc>
                  <a:txBody>
                    <a:bodyPr/>
                    <a:lstStyle/>
                    <a:p>
                      <a:pPr algn="ctr" fontAlgn="ctr"/>
                      <a:r>
                        <a:rPr lang="en-IN" sz="1100" b="0" i="0" u="none" strike="noStrike" dirty="0">
                          <a:solidFill>
                            <a:srgbClr val="000000"/>
                          </a:solidFill>
                          <a:latin typeface="Calibri"/>
                        </a:rPr>
                        <a:t>14.91</a:t>
                      </a:r>
                    </a:p>
                  </a:txBody>
                  <a:tcPr marL="8792" marR="8792" marT="7150" marB="0" anchor="ctr"/>
                </a:tc>
                <a:tc>
                  <a:txBody>
                    <a:bodyPr/>
                    <a:lstStyle/>
                    <a:p>
                      <a:pPr algn="ctr" fontAlgn="ctr"/>
                      <a:r>
                        <a:rPr lang="en-IN" sz="1100" b="0" i="0" u="none" strike="noStrike" dirty="0">
                          <a:solidFill>
                            <a:srgbClr val="000000"/>
                          </a:solidFill>
                          <a:latin typeface="Calibri"/>
                        </a:rPr>
                        <a:t>15.66</a:t>
                      </a:r>
                    </a:p>
                  </a:txBody>
                  <a:tcPr marL="8792" marR="8792" marT="7150" marB="0" anchor="ctr"/>
                </a:tc>
                <a:tc>
                  <a:txBody>
                    <a:bodyPr/>
                    <a:lstStyle/>
                    <a:p>
                      <a:pPr algn="ctr" fontAlgn="ctr"/>
                      <a:r>
                        <a:rPr lang="en-IN" sz="1100" b="0" i="0" u="none" strike="noStrike" dirty="0">
                          <a:solidFill>
                            <a:srgbClr val="000000"/>
                          </a:solidFill>
                          <a:latin typeface="Calibri"/>
                        </a:rPr>
                        <a:t>16.74</a:t>
                      </a:r>
                    </a:p>
                  </a:txBody>
                  <a:tcPr marL="8792" marR="8792" marT="7150" marB="0" anchor="ctr"/>
                </a:tc>
                <a:extLst>
                  <a:ext uri="{0D108BD9-81ED-4DB2-BD59-A6C34878D82A}">
                    <a16:rowId xmlns:a16="http://schemas.microsoft.com/office/drawing/2014/main" val="10003"/>
                  </a:ext>
                </a:extLst>
              </a:tr>
              <a:tr h="167319">
                <a:tc>
                  <a:txBody>
                    <a:bodyPr/>
                    <a:lstStyle/>
                    <a:p>
                      <a:pPr algn="l" fontAlgn="ctr"/>
                      <a:r>
                        <a:rPr lang="en-IN" sz="1100" b="0" i="0" u="none" strike="noStrike" dirty="0">
                          <a:solidFill>
                            <a:srgbClr val="000000"/>
                          </a:solidFill>
                          <a:latin typeface="Calibri"/>
                        </a:rPr>
                        <a:t>Salt(bulk &amp; break bulk)</a:t>
                      </a:r>
                    </a:p>
                  </a:txBody>
                  <a:tcPr marL="8792" marR="8792" marT="7150" marB="0" anchor="ctr"/>
                </a:tc>
                <a:tc>
                  <a:txBody>
                    <a:bodyPr/>
                    <a:lstStyle/>
                    <a:p>
                      <a:pPr algn="r" fontAlgn="ctr"/>
                      <a:r>
                        <a:rPr lang="en-IN" sz="1100" b="0" i="0" u="none" strike="noStrike" dirty="0">
                          <a:solidFill>
                            <a:srgbClr val="000000"/>
                          </a:solidFill>
                          <a:latin typeface="Calibri"/>
                        </a:rPr>
                        <a:t>2.71</a:t>
                      </a:r>
                    </a:p>
                  </a:txBody>
                  <a:tcPr marL="8792" marR="8792" marT="7150" marB="0" anchor="ctr"/>
                </a:tc>
                <a:tc>
                  <a:txBody>
                    <a:bodyPr/>
                    <a:lstStyle/>
                    <a:p>
                      <a:pPr algn="ctr" fontAlgn="ctr"/>
                      <a:r>
                        <a:rPr lang="en-IN" sz="1100" b="0" i="0" u="none" strike="noStrike" dirty="0">
                          <a:solidFill>
                            <a:srgbClr val="000000"/>
                          </a:solidFill>
                          <a:latin typeface="Calibri"/>
                        </a:rPr>
                        <a:t>4.15</a:t>
                      </a:r>
                    </a:p>
                  </a:txBody>
                  <a:tcPr marL="8792" marR="8792" marT="7150" marB="0" anchor="ctr"/>
                </a:tc>
                <a:tc>
                  <a:txBody>
                    <a:bodyPr/>
                    <a:lstStyle/>
                    <a:p>
                      <a:pPr algn="ctr" fontAlgn="ctr"/>
                      <a:r>
                        <a:rPr lang="en-IN" sz="1100" b="0" i="0" u="none" strike="noStrike" dirty="0">
                          <a:solidFill>
                            <a:srgbClr val="000000"/>
                          </a:solidFill>
                          <a:latin typeface="Calibri"/>
                        </a:rPr>
                        <a:t>6.28</a:t>
                      </a:r>
                    </a:p>
                  </a:txBody>
                  <a:tcPr marL="8792" marR="8792" marT="7150" marB="0" anchor="ctr"/>
                </a:tc>
                <a:tc>
                  <a:txBody>
                    <a:bodyPr/>
                    <a:lstStyle/>
                    <a:p>
                      <a:pPr algn="ctr" fontAlgn="ctr"/>
                      <a:r>
                        <a:rPr lang="en-IN" sz="1100" b="0" i="0" u="none" strike="noStrike" dirty="0">
                          <a:solidFill>
                            <a:srgbClr val="000000"/>
                          </a:solidFill>
                          <a:latin typeface="Calibri"/>
                        </a:rPr>
                        <a:t>7.47</a:t>
                      </a:r>
                    </a:p>
                  </a:txBody>
                  <a:tcPr marL="8792" marR="8792" marT="7150" marB="0" anchor="ctr"/>
                </a:tc>
                <a:tc>
                  <a:txBody>
                    <a:bodyPr/>
                    <a:lstStyle/>
                    <a:p>
                      <a:pPr algn="ctr" fontAlgn="ctr"/>
                      <a:r>
                        <a:rPr lang="en-IN" sz="1100" b="0" i="0" u="none" strike="noStrike" dirty="0">
                          <a:solidFill>
                            <a:srgbClr val="000000"/>
                          </a:solidFill>
                          <a:latin typeface="Calibri"/>
                        </a:rPr>
                        <a:t>7.70</a:t>
                      </a:r>
                    </a:p>
                  </a:txBody>
                  <a:tcPr marL="8792" marR="8792" marT="7150" marB="0" anchor="ctr"/>
                </a:tc>
                <a:tc>
                  <a:txBody>
                    <a:bodyPr/>
                    <a:lstStyle/>
                    <a:p>
                      <a:pPr algn="ctr" fontAlgn="ctr"/>
                      <a:r>
                        <a:rPr lang="en-IN" sz="1100" b="0" i="0" u="none" strike="noStrike" dirty="0">
                          <a:solidFill>
                            <a:srgbClr val="000000"/>
                          </a:solidFill>
                          <a:latin typeface="Calibri"/>
                        </a:rPr>
                        <a:t>8.08</a:t>
                      </a:r>
                    </a:p>
                  </a:txBody>
                  <a:tcPr marL="8792" marR="8792" marT="7150" marB="0" anchor="ctr"/>
                </a:tc>
                <a:tc>
                  <a:txBody>
                    <a:bodyPr/>
                    <a:lstStyle/>
                    <a:p>
                      <a:pPr algn="ctr" fontAlgn="ctr"/>
                      <a:r>
                        <a:rPr lang="en-IN" sz="1100" b="0" i="0" u="none" strike="noStrike" dirty="0">
                          <a:solidFill>
                            <a:srgbClr val="000000"/>
                          </a:solidFill>
                          <a:latin typeface="Calibri"/>
                        </a:rPr>
                        <a:t>8.49</a:t>
                      </a:r>
                    </a:p>
                  </a:txBody>
                  <a:tcPr marL="8792" marR="8792" marT="7150" marB="0" anchor="ctr"/>
                </a:tc>
                <a:tc>
                  <a:txBody>
                    <a:bodyPr/>
                    <a:lstStyle/>
                    <a:p>
                      <a:pPr algn="ctr" fontAlgn="ctr"/>
                      <a:r>
                        <a:rPr lang="en-IN" sz="1100" b="0" i="0" u="none" strike="noStrike" dirty="0">
                          <a:solidFill>
                            <a:srgbClr val="000000"/>
                          </a:solidFill>
                          <a:latin typeface="Calibri"/>
                        </a:rPr>
                        <a:t>9.21</a:t>
                      </a:r>
                    </a:p>
                  </a:txBody>
                  <a:tcPr marL="8792" marR="8792" marT="7150" marB="0" anchor="ctr"/>
                </a:tc>
                <a:extLst>
                  <a:ext uri="{0D108BD9-81ED-4DB2-BD59-A6C34878D82A}">
                    <a16:rowId xmlns:a16="http://schemas.microsoft.com/office/drawing/2014/main" val="10004"/>
                  </a:ext>
                </a:extLst>
              </a:tr>
              <a:tr h="487655">
                <a:tc>
                  <a:txBody>
                    <a:bodyPr/>
                    <a:lstStyle/>
                    <a:p>
                      <a:pPr algn="l" fontAlgn="ctr"/>
                      <a:r>
                        <a:rPr lang="en-IN" sz="1100" b="0" i="0" u="none" strike="noStrike" dirty="0">
                          <a:solidFill>
                            <a:srgbClr val="000000"/>
                          </a:solidFill>
                          <a:latin typeface="Calibri"/>
                        </a:rPr>
                        <a:t>Fin. Fertilizers (mop, dap, urea, NPK &amp; other dry fertilizers)</a:t>
                      </a:r>
                    </a:p>
                  </a:txBody>
                  <a:tcPr marL="8792" marR="8792" marT="7150" marB="0" anchor="ctr"/>
                </a:tc>
                <a:tc>
                  <a:txBody>
                    <a:bodyPr/>
                    <a:lstStyle/>
                    <a:p>
                      <a:pPr algn="r" fontAlgn="ctr"/>
                      <a:r>
                        <a:rPr lang="en-IN" sz="1100" b="0" i="0" u="none" strike="noStrike" dirty="0">
                          <a:solidFill>
                            <a:srgbClr val="000000"/>
                          </a:solidFill>
                          <a:latin typeface="Calibri"/>
                        </a:rPr>
                        <a:t>5.85</a:t>
                      </a:r>
                    </a:p>
                  </a:txBody>
                  <a:tcPr marL="8792" marR="8792" marT="7150" marB="0" anchor="ctr"/>
                </a:tc>
                <a:tc>
                  <a:txBody>
                    <a:bodyPr/>
                    <a:lstStyle/>
                    <a:p>
                      <a:pPr algn="ctr" fontAlgn="ctr"/>
                      <a:r>
                        <a:rPr lang="en-IN" sz="1100" b="0" i="0" u="none" strike="noStrike" dirty="0">
                          <a:solidFill>
                            <a:srgbClr val="000000"/>
                          </a:solidFill>
                          <a:latin typeface="Calibri"/>
                        </a:rPr>
                        <a:t>4.36</a:t>
                      </a:r>
                    </a:p>
                  </a:txBody>
                  <a:tcPr marL="8792" marR="8792" marT="7150" marB="0" anchor="ctr"/>
                </a:tc>
                <a:tc>
                  <a:txBody>
                    <a:bodyPr/>
                    <a:lstStyle/>
                    <a:p>
                      <a:pPr algn="ctr" fontAlgn="ctr"/>
                      <a:r>
                        <a:rPr lang="en-IN" sz="1100" b="0" i="0" u="none" strike="noStrike" dirty="0">
                          <a:solidFill>
                            <a:srgbClr val="000000"/>
                          </a:solidFill>
                          <a:latin typeface="Calibri"/>
                        </a:rPr>
                        <a:t>3.35</a:t>
                      </a:r>
                    </a:p>
                  </a:txBody>
                  <a:tcPr marL="8792" marR="8792" marT="7150" marB="0" anchor="ctr"/>
                </a:tc>
                <a:tc>
                  <a:txBody>
                    <a:bodyPr/>
                    <a:lstStyle/>
                    <a:p>
                      <a:pPr algn="ctr" fontAlgn="ctr"/>
                      <a:r>
                        <a:rPr lang="en-IN" sz="1100" b="0" i="0" u="none" strike="noStrike" dirty="0">
                          <a:solidFill>
                            <a:srgbClr val="000000"/>
                          </a:solidFill>
                          <a:latin typeface="Calibri"/>
                        </a:rPr>
                        <a:t>3.56</a:t>
                      </a:r>
                    </a:p>
                  </a:txBody>
                  <a:tcPr marL="8792" marR="8792" marT="7150" marB="0" anchor="ctr"/>
                </a:tc>
                <a:tc>
                  <a:txBody>
                    <a:bodyPr/>
                    <a:lstStyle/>
                    <a:p>
                      <a:pPr algn="ctr" fontAlgn="ctr"/>
                      <a:r>
                        <a:rPr lang="en-IN" sz="1100" b="0" i="0" u="none" strike="noStrike" dirty="0">
                          <a:solidFill>
                            <a:srgbClr val="000000"/>
                          </a:solidFill>
                          <a:latin typeface="Calibri"/>
                        </a:rPr>
                        <a:t>3.67</a:t>
                      </a:r>
                    </a:p>
                  </a:txBody>
                  <a:tcPr marL="8792" marR="8792" marT="7150" marB="0" anchor="ctr"/>
                </a:tc>
                <a:tc>
                  <a:txBody>
                    <a:bodyPr/>
                    <a:lstStyle/>
                    <a:p>
                      <a:pPr algn="ctr" fontAlgn="ctr"/>
                      <a:r>
                        <a:rPr lang="en-IN" sz="1100" b="0" i="0" u="none" strike="noStrike" dirty="0">
                          <a:solidFill>
                            <a:srgbClr val="000000"/>
                          </a:solidFill>
                          <a:latin typeface="Calibri"/>
                        </a:rPr>
                        <a:t>3.85</a:t>
                      </a:r>
                    </a:p>
                  </a:txBody>
                  <a:tcPr marL="8792" marR="8792" marT="7150" marB="0" anchor="ctr"/>
                </a:tc>
                <a:tc>
                  <a:txBody>
                    <a:bodyPr/>
                    <a:lstStyle/>
                    <a:p>
                      <a:pPr algn="ctr" fontAlgn="ctr"/>
                      <a:r>
                        <a:rPr lang="en-IN" sz="1100" b="0" i="0" u="none" strike="noStrike" dirty="0">
                          <a:solidFill>
                            <a:srgbClr val="000000"/>
                          </a:solidFill>
                          <a:latin typeface="Calibri"/>
                        </a:rPr>
                        <a:t>4.05</a:t>
                      </a:r>
                    </a:p>
                  </a:txBody>
                  <a:tcPr marL="8792" marR="8792" marT="7150" marB="0" anchor="ctr"/>
                </a:tc>
                <a:tc>
                  <a:txBody>
                    <a:bodyPr/>
                    <a:lstStyle/>
                    <a:p>
                      <a:pPr algn="ctr" fontAlgn="ctr"/>
                      <a:r>
                        <a:rPr lang="en-IN" sz="1100" b="0" i="0" u="none" strike="noStrike" dirty="0">
                          <a:solidFill>
                            <a:srgbClr val="000000"/>
                          </a:solidFill>
                          <a:latin typeface="Calibri"/>
                        </a:rPr>
                        <a:t>4.45</a:t>
                      </a:r>
                    </a:p>
                  </a:txBody>
                  <a:tcPr marL="8792" marR="8792" marT="7150" marB="0" anchor="ctr"/>
                </a:tc>
                <a:extLst>
                  <a:ext uri="{0D108BD9-81ED-4DB2-BD59-A6C34878D82A}">
                    <a16:rowId xmlns:a16="http://schemas.microsoft.com/office/drawing/2014/main" val="10005"/>
                  </a:ext>
                </a:extLst>
              </a:tr>
              <a:tr h="327487">
                <a:tc>
                  <a:txBody>
                    <a:bodyPr/>
                    <a:lstStyle/>
                    <a:p>
                      <a:pPr algn="l" fontAlgn="ctr"/>
                      <a:r>
                        <a:rPr lang="en-IN" sz="1100" b="0" i="0" u="none" strike="noStrike" dirty="0">
                          <a:solidFill>
                            <a:srgbClr val="000000"/>
                          </a:solidFill>
                          <a:latin typeface="Calibri"/>
                        </a:rPr>
                        <a:t>Timber logs (inc. Pine, teak &amp; other logs)</a:t>
                      </a:r>
                    </a:p>
                  </a:txBody>
                  <a:tcPr marL="8792" marR="8792" marT="7150" marB="0" anchor="ctr"/>
                </a:tc>
                <a:tc>
                  <a:txBody>
                    <a:bodyPr/>
                    <a:lstStyle/>
                    <a:p>
                      <a:pPr algn="r" fontAlgn="ctr"/>
                      <a:r>
                        <a:rPr lang="en-IN" sz="1100" b="0" i="0" u="none" strike="noStrike" dirty="0">
                          <a:solidFill>
                            <a:srgbClr val="000000"/>
                          </a:solidFill>
                          <a:latin typeface="Calibri"/>
                        </a:rPr>
                        <a:t>2.85</a:t>
                      </a:r>
                    </a:p>
                  </a:txBody>
                  <a:tcPr marL="8792" marR="8792" marT="7150" marB="0" anchor="ctr"/>
                </a:tc>
                <a:tc>
                  <a:txBody>
                    <a:bodyPr/>
                    <a:lstStyle/>
                    <a:p>
                      <a:pPr algn="ctr" fontAlgn="ctr"/>
                      <a:r>
                        <a:rPr lang="en-IN" sz="1100" b="0" i="0" u="none" strike="noStrike" dirty="0">
                          <a:solidFill>
                            <a:srgbClr val="000000"/>
                          </a:solidFill>
                          <a:latin typeface="Calibri"/>
                        </a:rPr>
                        <a:t>3.27</a:t>
                      </a:r>
                    </a:p>
                  </a:txBody>
                  <a:tcPr marL="8792" marR="8792" marT="7150" marB="0" anchor="ctr"/>
                </a:tc>
                <a:tc>
                  <a:txBody>
                    <a:bodyPr/>
                    <a:lstStyle/>
                    <a:p>
                      <a:pPr algn="ctr" fontAlgn="ctr"/>
                      <a:r>
                        <a:rPr lang="en-IN" sz="1100" b="0" i="0" u="none" strike="noStrike" dirty="0">
                          <a:solidFill>
                            <a:srgbClr val="000000"/>
                          </a:solidFill>
                          <a:latin typeface="Calibri"/>
                        </a:rPr>
                        <a:t>2.68</a:t>
                      </a:r>
                    </a:p>
                  </a:txBody>
                  <a:tcPr marL="8792" marR="8792" marT="7150" marB="0" anchor="ctr"/>
                </a:tc>
                <a:tc>
                  <a:txBody>
                    <a:bodyPr/>
                    <a:lstStyle/>
                    <a:p>
                      <a:pPr algn="ctr" fontAlgn="ctr"/>
                      <a:r>
                        <a:rPr lang="en-IN" sz="1100" b="0" i="0" u="none" strike="noStrike" dirty="0">
                          <a:solidFill>
                            <a:srgbClr val="000000"/>
                          </a:solidFill>
                          <a:latin typeface="Calibri"/>
                        </a:rPr>
                        <a:t>2.80</a:t>
                      </a:r>
                    </a:p>
                  </a:txBody>
                  <a:tcPr marL="8792" marR="8792" marT="7150" marB="0" anchor="ctr"/>
                </a:tc>
                <a:tc>
                  <a:txBody>
                    <a:bodyPr/>
                    <a:lstStyle/>
                    <a:p>
                      <a:pPr algn="ctr" fontAlgn="ctr"/>
                      <a:r>
                        <a:rPr lang="en-IN" sz="1100" b="0" i="0" u="none" strike="noStrike" dirty="0">
                          <a:solidFill>
                            <a:srgbClr val="000000"/>
                          </a:solidFill>
                          <a:latin typeface="Calibri"/>
                        </a:rPr>
                        <a:t>2.88</a:t>
                      </a:r>
                    </a:p>
                  </a:txBody>
                  <a:tcPr marL="8792" marR="8792" marT="7150" marB="0" anchor="ctr"/>
                </a:tc>
                <a:tc>
                  <a:txBody>
                    <a:bodyPr/>
                    <a:lstStyle/>
                    <a:p>
                      <a:pPr algn="ctr" fontAlgn="ctr"/>
                      <a:r>
                        <a:rPr lang="en-IN" sz="1100" b="0" i="0" u="none" strike="noStrike" dirty="0">
                          <a:solidFill>
                            <a:srgbClr val="000000"/>
                          </a:solidFill>
                          <a:latin typeface="Calibri"/>
                        </a:rPr>
                        <a:t>3.03</a:t>
                      </a:r>
                    </a:p>
                  </a:txBody>
                  <a:tcPr marL="8792" marR="8792" marT="7150" marB="0" anchor="ctr"/>
                </a:tc>
                <a:tc>
                  <a:txBody>
                    <a:bodyPr/>
                    <a:lstStyle/>
                    <a:p>
                      <a:pPr algn="ctr" fontAlgn="ctr"/>
                      <a:r>
                        <a:rPr lang="en-IN" sz="1100" b="0" i="0" u="none" strike="noStrike" dirty="0">
                          <a:solidFill>
                            <a:srgbClr val="000000"/>
                          </a:solidFill>
                          <a:latin typeface="Calibri"/>
                        </a:rPr>
                        <a:t>3.18</a:t>
                      </a:r>
                    </a:p>
                  </a:txBody>
                  <a:tcPr marL="8792" marR="8792" marT="7150" marB="0" anchor="ctr"/>
                </a:tc>
                <a:tc>
                  <a:txBody>
                    <a:bodyPr/>
                    <a:lstStyle/>
                    <a:p>
                      <a:pPr algn="ctr" fontAlgn="ctr"/>
                      <a:r>
                        <a:rPr lang="en-IN" sz="1100" b="0" i="0" u="none" strike="noStrike" dirty="0">
                          <a:solidFill>
                            <a:srgbClr val="000000"/>
                          </a:solidFill>
                          <a:latin typeface="Calibri"/>
                        </a:rPr>
                        <a:t>3.54</a:t>
                      </a:r>
                    </a:p>
                  </a:txBody>
                  <a:tcPr marL="8792" marR="8792" marT="7150" marB="0" anchor="ctr"/>
                </a:tc>
                <a:extLst>
                  <a:ext uri="{0D108BD9-81ED-4DB2-BD59-A6C34878D82A}">
                    <a16:rowId xmlns:a16="http://schemas.microsoft.com/office/drawing/2014/main" val="10006"/>
                  </a:ext>
                </a:extLst>
              </a:tr>
              <a:tr h="393068">
                <a:tc>
                  <a:txBody>
                    <a:bodyPr/>
                    <a:lstStyle/>
                    <a:p>
                      <a:pPr algn="l" fontAlgn="ctr"/>
                      <a:r>
                        <a:rPr lang="en-IN" sz="1100" b="0" i="0" u="none" strike="noStrike" dirty="0">
                          <a:solidFill>
                            <a:srgbClr val="000000"/>
                          </a:solidFill>
                          <a:latin typeface="Calibri"/>
                        </a:rPr>
                        <a:t>steel (incl. Scrap, steel coils, plates, pipes etc.)</a:t>
                      </a:r>
                    </a:p>
                  </a:txBody>
                  <a:tcPr marL="8792" marR="8792" marT="7150" marB="0" anchor="ctr"/>
                </a:tc>
                <a:tc>
                  <a:txBody>
                    <a:bodyPr/>
                    <a:lstStyle/>
                    <a:p>
                      <a:pPr algn="r" fontAlgn="ctr"/>
                      <a:r>
                        <a:rPr lang="en-IN" sz="1100" b="0" i="0" u="none" strike="noStrike" dirty="0">
                          <a:solidFill>
                            <a:srgbClr val="000000"/>
                          </a:solidFill>
                          <a:latin typeface="Calibri"/>
                        </a:rPr>
                        <a:t>1.23</a:t>
                      </a:r>
                    </a:p>
                  </a:txBody>
                  <a:tcPr marL="8792" marR="8792" marT="7150" marB="0" anchor="ctr"/>
                </a:tc>
                <a:tc>
                  <a:txBody>
                    <a:bodyPr/>
                    <a:lstStyle/>
                    <a:p>
                      <a:pPr algn="ctr" fontAlgn="ctr"/>
                      <a:r>
                        <a:rPr lang="en-IN" sz="1100" b="0" i="0" u="none" strike="noStrike" dirty="0">
                          <a:solidFill>
                            <a:srgbClr val="000000"/>
                          </a:solidFill>
                          <a:latin typeface="Calibri"/>
                        </a:rPr>
                        <a:t>1.94</a:t>
                      </a:r>
                    </a:p>
                  </a:txBody>
                  <a:tcPr marL="8792" marR="8792" marT="7150" marB="0" anchor="ctr"/>
                </a:tc>
                <a:tc>
                  <a:txBody>
                    <a:bodyPr/>
                    <a:lstStyle/>
                    <a:p>
                      <a:pPr algn="ctr" fontAlgn="ctr"/>
                      <a:r>
                        <a:rPr lang="en-IN" sz="1100" b="0" i="0" u="none" strike="noStrike" dirty="0">
                          <a:solidFill>
                            <a:srgbClr val="000000"/>
                          </a:solidFill>
                          <a:latin typeface="Calibri"/>
                        </a:rPr>
                        <a:t>1.22</a:t>
                      </a:r>
                    </a:p>
                  </a:txBody>
                  <a:tcPr marL="8792" marR="8792" marT="7150" marB="0" anchor="ctr"/>
                </a:tc>
                <a:tc>
                  <a:txBody>
                    <a:bodyPr/>
                    <a:lstStyle/>
                    <a:p>
                      <a:pPr algn="ctr" fontAlgn="ctr"/>
                      <a:r>
                        <a:rPr lang="en-IN" sz="1100" b="0" i="0" u="none" strike="noStrike" dirty="0">
                          <a:solidFill>
                            <a:srgbClr val="000000"/>
                          </a:solidFill>
                          <a:latin typeface="Calibri"/>
                        </a:rPr>
                        <a:t>1.55</a:t>
                      </a:r>
                    </a:p>
                  </a:txBody>
                  <a:tcPr marL="8792" marR="8792" marT="7150" marB="0" anchor="ctr"/>
                </a:tc>
                <a:tc>
                  <a:txBody>
                    <a:bodyPr/>
                    <a:lstStyle/>
                    <a:p>
                      <a:pPr algn="ctr" fontAlgn="ctr"/>
                      <a:r>
                        <a:rPr lang="en-IN" sz="1100" b="0" i="0" u="none" strike="noStrike" dirty="0">
                          <a:solidFill>
                            <a:srgbClr val="000000"/>
                          </a:solidFill>
                          <a:latin typeface="Calibri"/>
                        </a:rPr>
                        <a:t>1.60</a:t>
                      </a:r>
                    </a:p>
                  </a:txBody>
                  <a:tcPr marL="8792" marR="8792" marT="7150" marB="0" anchor="ctr"/>
                </a:tc>
                <a:tc>
                  <a:txBody>
                    <a:bodyPr/>
                    <a:lstStyle/>
                    <a:p>
                      <a:pPr algn="ctr" fontAlgn="ctr"/>
                      <a:r>
                        <a:rPr lang="en-IN" sz="1100" b="0" i="0" u="none" strike="noStrike" dirty="0">
                          <a:solidFill>
                            <a:srgbClr val="000000"/>
                          </a:solidFill>
                          <a:latin typeface="Calibri"/>
                        </a:rPr>
                        <a:t>1.68</a:t>
                      </a:r>
                    </a:p>
                  </a:txBody>
                  <a:tcPr marL="8792" marR="8792" marT="7150" marB="0" anchor="ctr"/>
                </a:tc>
                <a:tc>
                  <a:txBody>
                    <a:bodyPr/>
                    <a:lstStyle/>
                    <a:p>
                      <a:pPr algn="ctr" fontAlgn="ctr"/>
                      <a:r>
                        <a:rPr lang="en-IN" sz="1100" b="0" i="0" u="none" strike="noStrike" dirty="0">
                          <a:solidFill>
                            <a:srgbClr val="000000"/>
                          </a:solidFill>
                          <a:latin typeface="Calibri"/>
                        </a:rPr>
                        <a:t>1.76</a:t>
                      </a:r>
                    </a:p>
                  </a:txBody>
                  <a:tcPr marL="8792" marR="8792" marT="7150" marB="0" anchor="ctr"/>
                </a:tc>
                <a:tc>
                  <a:txBody>
                    <a:bodyPr/>
                    <a:lstStyle/>
                    <a:p>
                      <a:pPr algn="ctr" fontAlgn="ctr"/>
                      <a:r>
                        <a:rPr lang="en-IN" sz="1100" b="0" i="0" u="none" strike="noStrike" dirty="0">
                          <a:solidFill>
                            <a:srgbClr val="000000"/>
                          </a:solidFill>
                          <a:latin typeface="Calibri"/>
                        </a:rPr>
                        <a:t>1.95</a:t>
                      </a:r>
                    </a:p>
                  </a:txBody>
                  <a:tcPr marL="8792" marR="8792" marT="7150" marB="0" anchor="ctr"/>
                </a:tc>
                <a:extLst>
                  <a:ext uri="{0D108BD9-81ED-4DB2-BD59-A6C34878D82A}">
                    <a16:rowId xmlns:a16="http://schemas.microsoft.com/office/drawing/2014/main" val="10007"/>
                  </a:ext>
                </a:extLst>
              </a:tr>
              <a:tr h="327487">
                <a:tc>
                  <a:txBody>
                    <a:bodyPr/>
                    <a:lstStyle/>
                    <a:p>
                      <a:pPr algn="l" fontAlgn="ctr"/>
                      <a:r>
                        <a:rPr lang="en-IN" sz="1100" b="0" i="0" u="none" strike="noStrike" dirty="0">
                          <a:solidFill>
                            <a:srgbClr val="000000"/>
                          </a:solidFill>
                          <a:latin typeface="Calibri"/>
                        </a:rPr>
                        <a:t>containerized cargo (in tons)</a:t>
                      </a:r>
                    </a:p>
                  </a:txBody>
                  <a:tcPr marL="8792" marR="8792" marT="7150" marB="0" anchor="ctr"/>
                </a:tc>
                <a:tc>
                  <a:txBody>
                    <a:bodyPr/>
                    <a:lstStyle/>
                    <a:p>
                      <a:pPr algn="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0.06</a:t>
                      </a:r>
                    </a:p>
                  </a:txBody>
                  <a:tcPr marL="8792" marR="8792" marT="7150" marB="0" anchor="ctr"/>
                </a:tc>
                <a:tc>
                  <a:txBody>
                    <a:bodyPr/>
                    <a:lstStyle/>
                    <a:p>
                      <a:pPr algn="ctr" fontAlgn="ctr"/>
                      <a:r>
                        <a:rPr lang="en-IN" sz="1100" b="0" i="0" u="none" strike="noStrike" dirty="0">
                          <a:solidFill>
                            <a:srgbClr val="000000"/>
                          </a:solidFill>
                          <a:latin typeface="Calibri"/>
                        </a:rPr>
                        <a:t>0.18</a:t>
                      </a:r>
                    </a:p>
                  </a:txBody>
                  <a:tcPr marL="8792" marR="8792" marT="7150" marB="0" anchor="ctr"/>
                </a:tc>
                <a:tc>
                  <a:txBody>
                    <a:bodyPr/>
                    <a:lstStyle/>
                    <a:p>
                      <a:pPr algn="ctr" fontAlgn="ctr"/>
                      <a:r>
                        <a:rPr lang="en-IN" sz="1100" b="0" i="0" u="none" strike="noStrike" dirty="0">
                          <a:solidFill>
                            <a:srgbClr val="000000"/>
                          </a:solidFill>
                          <a:latin typeface="Calibri"/>
                        </a:rPr>
                        <a:t>1.84</a:t>
                      </a:r>
                    </a:p>
                  </a:txBody>
                  <a:tcPr marL="8792" marR="8792" marT="7150" marB="0" anchor="ctr"/>
                </a:tc>
                <a:tc>
                  <a:txBody>
                    <a:bodyPr/>
                    <a:lstStyle/>
                    <a:p>
                      <a:pPr algn="ctr" fontAlgn="ctr"/>
                      <a:r>
                        <a:rPr lang="en-IN" sz="1100" b="0" i="0" u="none" strike="noStrike" dirty="0">
                          <a:solidFill>
                            <a:srgbClr val="000000"/>
                          </a:solidFill>
                          <a:latin typeface="Calibri"/>
                        </a:rPr>
                        <a:t>4.10</a:t>
                      </a:r>
                    </a:p>
                  </a:txBody>
                  <a:tcPr marL="8792" marR="8792" marT="7150" marB="0" anchor="ctr"/>
                </a:tc>
                <a:tc>
                  <a:txBody>
                    <a:bodyPr/>
                    <a:lstStyle/>
                    <a:p>
                      <a:pPr algn="ctr" fontAlgn="ctr"/>
                      <a:r>
                        <a:rPr lang="en-IN" sz="1100" b="0" i="0" u="none" strike="noStrike" dirty="0">
                          <a:solidFill>
                            <a:srgbClr val="000000"/>
                          </a:solidFill>
                          <a:latin typeface="Calibri"/>
                        </a:rPr>
                        <a:t>4.50</a:t>
                      </a:r>
                    </a:p>
                  </a:txBody>
                  <a:tcPr marL="8792" marR="8792" marT="7150" marB="0" anchor="ctr"/>
                </a:tc>
                <a:tc>
                  <a:txBody>
                    <a:bodyPr/>
                    <a:lstStyle/>
                    <a:p>
                      <a:pPr algn="ctr" fontAlgn="ctr"/>
                      <a:r>
                        <a:rPr lang="en-IN" sz="1100" b="0" i="0" u="none" strike="noStrike" dirty="0">
                          <a:solidFill>
                            <a:srgbClr val="000000"/>
                          </a:solidFill>
                          <a:latin typeface="Calibri"/>
                        </a:rPr>
                        <a:t>5.00</a:t>
                      </a:r>
                    </a:p>
                  </a:txBody>
                  <a:tcPr marL="8792" marR="8792" marT="7150" marB="0" anchor="ctr"/>
                </a:tc>
                <a:tc>
                  <a:txBody>
                    <a:bodyPr/>
                    <a:lstStyle/>
                    <a:p>
                      <a:pPr algn="ctr" fontAlgn="ctr"/>
                      <a:r>
                        <a:rPr lang="en-IN" sz="1100" b="0" i="0" u="none" strike="noStrike" dirty="0">
                          <a:solidFill>
                            <a:srgbClr val="000000"/>
                          </a:solidFill>
                          <a:latin typeface="Calibri"/>
                        </a:rPr>
                        <a:t>5.50</a:t>
                      </a:r>
                    </a:p>
                  </a:txBody>
                  <a:tcPr marL="8792" marR="8792" marT="7150" marB="0" anchor="ctr"/>
                </a:tc>
                <a:extLst>
                  <a:ext uri="{0D108BD9-81ED-4DB2-BD59-A6C34878D82A}">
                    <a16:rowId xmlns:a16="http://schemas.microsoft.com/office/drawing/2014/main" val="10008"/>
                  </a:ext>
                </a:extLst>
              </a:tr>
              <a:tr h="167319">
                <a:tc>
                  <a:txBody>
                    <a:bodyPr/>
                    <a:lstStyle/>
                    <a:p>
                      <a:pPr algn="l" fontAlgn="ctr"/>
                      <a:r>
                        <a:rPr lang="en-IN" sz="1100" b="0" i="0" u="none" strike="noStrike" dirty="0">
                          <a:solidFill>
                            <a:srgbClr val="000000"/>
                          </a:solidFill>
                          <a:latin typeface="Calibri"/>
                        </a:rPr>
                        <a:t>Others *</a:t>
                      </a:r>
                    </a:p>
                  </a:txBody>
                  <a:tcPr marL="8792" marR="8792" marT="7150" marB="0" anchor="ctr"/>
                </a:tc>
                <a:tc>
                  <a:txBody>
                    <a:bodyPr/>
                    <a:lstStyle/>
                    <a:p>
                      <a:pPr algn="r" fontAlgn="ctr"/>
                      <a:r>
                        <a:rPr lang="en-IN" sz="1100" b="0" i="0" u="none" strike="noStrike" dirty="0">
                          <a:solidFill>
                            <a:srgbClr val="000000"/>
                          </a:solidFill>
                          <a:latin typeface="Calibri"/>
                        </a:rPr>
                        <a:t>0.92</a:t>
                      </a:r>
                    </a:p>
                  </a:txBody>
                  <a:tcPr marL="8792" marR="8792" marT="7150" marB="0" anchor="ctr"/>
                </a:tc>
                <a:tc>
                  <a:txBody>
                    <a:bodyPr/>
                    <a:lstStyle/>
                    <a:p>
                      <a:pPr algn="ctr" fontAlgn="ctr"/>
                      <a:r>
                        <a:rPr lang="en-IN" sz="1100" b="0" i="0" u="none" strike="noStrike" dirty="0">
                          <a:solidFill>
                            <a:srgbClr val="000000"/>
                          </a:solidFill>
                          <a:latin typeface="Calibri"/>
                        </a:rPr>
                        <a:t>6.14</a:t>
                      </a:r>
                    </a:p>
                  </a:txBody>
                  <a:tcPr marL="8792" marR="8792" marT="7150" marB="0" anchor="ctr"/>
                </a:tc>
                <a:tc>
                  <a:txBody>
                    <a:bodyPr/>
                    <a:lstStyle/>
                    <a:p>
                      <a:pPr algn="ctr" fontAlgn="ctr"/>
                      <a:r>
                        <a:rPr lang="en-IN" sz="1100" b="0" i="0" u="none" strike="noStrike" dirty="0">
                          <a:solidFill>
                            <a:srgbClr val="000000"/>
                          </a:solidFill>
                          <a:latin typeface="Calibri"/>
                        </a:rPr>
                        <a:t>6.14</a:t>
                      </a:r>
                    </a:p>
                  </a:txBody>
                  <a:tcPr marL="8792" marR="8792" marT="7150" marB="0" anchor="ctr"/>
                </a:tc>
                <a:tc>
                  <a:txBody>
                    <a:bodyPr/>
                    <a:lstStyle/>
                    <a:p>
                      <a:pPr algn="ctr" fontAlgn="ctr"/>
                      <a:r>
                        <a:rPr lang="en-IN" sz="1100" b="0" i="0" u="none" strike="noStrike" dirty="0">
                          <a:solidFill>
                            <a:srgbClr val="000000"/>
                          </a:solidFill>
                          <a:latin typeface="Calibri"/>
                        </a:rPr>
                        <a:t>6.95</a:t>
                      </a:r>
                    </a:p>
                  </a:txBody>
                  <a:tcPr marL="8792" marR="8792" marT="7150" marB="0" anchor="ctr"/>
                </a:tc>
                <a:tc>
                  <a:txBody>
                    <a:bodyPr/>
                    <a:lstStyle/>
                    <a:p>
                      <a:pPr algn="ctr" fontAlgn="ctr"/>
                      <a:r>
                        <a:rPr lang="en-IN" sz="1100" b="0" i="0" u="none" strike="noStrike" dirty="0">
                          <a:solidFill>
                            <a:srgbClr val="000000"/>
                          </a:solidFill>
                          <a:latin typeface="Calibri"/>
                        </a:rPr>
                        <a:t>7.11</a:t>
                      </a:r>
                    </a:p>
                  </a:txBody>
                  <a:tcPr marL="8792" marR="8792" marT="7150" marB="0" anchor="ctr"/>
                </a:tc>
                <a:tc>
                  <a:txBody>
                    <a:bodyPr/>
                    <a:lstStyle/>
                    <a:p>
                      <a:pPr algn="ctr" fontAlgn="ctr"/>
                      <a:r>
                        <a:rPr lang="en-IN" sz="1100" b="0" i="0" u="none" strike="noStrike" dirty="0">
                          <a:solidFill>
                            <a:srgbClr val="000000"/>
                          </a:solidFill>
                          <a:latin typeface="Calibri"/>
                        </a:rPr>
                        <a:t>10.79</a:t>
                      </a:r>
                    </a:p>
                  </a:txBody>
                  <a:tcPr marL="8792" marR="8792" marT="7150" marB="0" anchor="ctr"/>
                </a:tc>
                <a:tc>
                  <a:txBody>
                    <a:bodyPr/>
                    <a:lstStyle/>
                    <a:p>
                      <a:pPr algn="ctr" fontAlgn="ctr"/>
                      <a:r>
                        <a:rPr lang="en-IN" sz="1100" b="0" i="0" u="none" strike="noStrike" dirty="0">
                          <a:solidFill>
                            <a:srgbClr val="000000"/>
                          </a:solidFill>
                          <a:latin typeface="Calibri"/>
                        </a:rPr>
                        <a:t>10.79</a:t>
                      </a:r>
                    </a:p>
                  </a:txBody>
                  <a:tcPr marL="8792" marR="8792" marT="7150" marB="0" anchor="ctr"/>
                </a:tc>
                <a:tc>
                  <a:txBody>
                    <a:bodyPr/>
                    <a:lstStyle/>
                    <a:p>
                      <a:pPr algn="ctr" fontAlgn="ctr"/>
                      <a:r>
                        <a:rPr lang="en-IN" sz="1100" b="0" i="0" u="none" strike="noStrike" dirty="0">
                          <a:solidFill>
                            <a:srgbClr val="000000"/>
                          </a:solidFill>
                          <a:latin typeface="Calibri"/>
                        </a:rPr>
                        <a:t>10.86</a:t>
                      </a:r>
                    </a:p>
                  </a:txBody>
                  <a:tcPr marL="8792" marR="8792" marT="7150" marB="0" anchor="ctr"/>
                </a:tc>
                <a:extLst>
                  <a:ext uri="{0D108BD9-81ED-4DB2-BD59-A6C34878D82A}">
                    <a16:rowId xmlns:a16="http://schemas.microsoft.com/office/drawing/2014/main" val="10009"/>
                  </a:ext>
                </a:extLst>
              </a:tr>
              <a:tr h="167319">
                <a:tc>
                  <a:txBody>
                    <a:bodyPr/>
                    <a:lstStyle/>
                    <a:p>
                      <a:pPr algn="l" fontAlgn="ctr"/>
                      <a:endParaRPr lang="en-IN" sz="1100" b="0" i="0" u="none" strike="noStrike" dirty="0">
                        <a:solidFill>
                          <a:srgbClr val="000000"/>
                        </a:solidFill>
                        <a:latin typeface="Calibri"/>
                      </a:endParaRPr>
                    </a:p>
                  </a:txBody>
                  <a:tcPr marL="8792" marR="8792" marT="7150" marB="0" anchor="ctr"/>
                </a:tc>
                <a:tc>
                  <a:txBody>
                    <a:bodyPr/>
                    <a:lstStyle/>
                    <a:p>
                      <a:pPr algn="r" fontAlgn="b"/>
                      <a:r>
                        <a:rPr lang="en-IN" sz="1100" b="0" i="0" u="none" strike="noStrike" dirty="0">
                          <a:solidFill>
                            <a:srgbClr val="000000"/>
                          </a:solidFill>
                          <a:latin typeface="Calibri"/>
                        </a:rPr>
                        <a:t>0</a:t>
                      </a:r>
                    </a:p>
                  </a:txBody>
                  <a:tcPr marL="8792" marR="8792" marT="7150" marB="0" anchor="b"/>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0.00</a:t>
                      </a:r>
                    </a:p>
                  </a:txBody>
                  <a:tcPr marL="8792" marR="8792" marT="7150" marB="0" anchor="ctr"/>
                </a:tc>
                <a:extLst>
                  <a:ext uri="{0D108BD9-81ED-4DB2-BD59-A6C34878D82A}">
                    <a16:rowId xmlns:a16="http://schemas.microsoft.com/office/drawing/2014/main" val="10010"/>
                  </a:ext>
                </a:extLst>
              </a:tr>
              <a:tr h="167319">
                <a:tc>
                  <a:txBody>
                    <a:bodyPr/>
                    <a:lstStyle/>
                    <a:p>
                      <a:pPr algn="l" fontAlgn="ctr"/>
                      <a:r>
                        <a:rPr lang="en-IN" sz="1100" b="0" i="0" u="none" strike="noStrike" dirty="0">
                          <a:solidFill>
                            <a:srgbClr val="000000"/>
                          </a:solidFill>
                          <a:latin typeface="Calibri"/>
                        </a:rPr>
                        <a:t>Total</a:t>
                      </a:r>
                    </a:p>
                  </a:txBody>
                  <a:tcPr marL="8792" marR="8792" marT="7150" marB="0" anchor="ctr"/>
                </a:tc>
                <a:tc>
                  <a:txBody>
                    <a:bodyPr/>
                    <a:lstStyle/>
                    <a:p>
                      <a:pPr algn="r" fontAlgn="b"/>
                      <a:r>
                        <a:rPr lang="en-IN" sz="1100" b="0" i="0" u="none" strike="noStrike" dirty="0">
                          <a:solidFill>
                            <a:srgbClr val="000000"/>
                          </a:solidFill>
                          <a:latin typeface="Calibri"/>
                        </a:rPr>
                        <a:t>92.5</a:t>
                      </a:r>
                    </a:p>
                  </a:txBody>
                  <a:tcPr marL="8792" marR="8792" marT="7150" marB="0" anchor="b"/>
                </a:tc>
                <a:tc>
                  <a:txBody>
                    <a:bodyPr/>
                    <a:lstStyle/>
                    <a:p>
                      <a:pPr algn="ctr" fontAlgn="ctr"/>
                      <a:r>
                        <a:rPr lang="en-IN" sz="1100" b="0" i="0" u="none" strike="noStrike" dirty="0">
                          <a:solidFill>
                            <a:srgbClr val="000000"/>
                          </a:solidFill>
                          <a:latin typeface="Calibri"/>
                        </a:rPr>
                        <a:t>100.05</a:t>
                      </a:r>
                    </a:p>
                  </a:txBody>
                  <a:tcPr marL="8792" marR="8792" marT="7150" marB="0" anchor="ctr"/>
                </a:tc>
                <a:tc>
                  <a:txBody>
                    <a:bodyPr/>
                    <a:lstStyle/>
                    <a:p>
                      <a:pPr algn="ctr" fontAlgn="ctr"/>
                      <a:r>
                        <a:rPr lang="en-IN" sz="1100" b="0" i="0" u="none" strike="noStrike" dirty="0">
                          <a:solidFill>
                            <a:srgbClr val="000000"/>
                          </a:solidFill>
                          <a:latin typeface="Calibri"/>
                        </a:rPr>
                        <a:t>105.44</a:t>
                      </a:r>
                    </a:p>
                  </a:txBody>
                  <a:tcPr marL="8792" marR="8792" marT="7150" marB="0" anchor="ctr"/>
                </a:tc>
                <a:tc>
                  <a:txBody>
                    <a:bodyPr/>
                    <a:lstStyle/>
                    <a:p>
                      <a:pPr algn="ctr" fontAlgn="ctr"/>
                      <a:r>
                        <a:rPr lang="en-IN" sz="1100" b="0" i="0" u="none" strike="noStrike" dirty="0">
                          <a:solidFill>
                            <a:srgbClr val="000000"/>
                          </a:solidFill>
                          <a:latin typeface="Calibri"/>
                        </a:rPr>
                        <a:t>110.10</a:t>
                      </a:r>
                    </a:p>
                  </a:txBody>
                  <a:tcPr marL="8792" marR="8792" marT="7150" marB="0" anchor="ctr"/>
                </a:tc>
                <a:tc>
                  <a:txBody>
                    <a:bodyPr/>
                    <a:lstStyle/>
                    <a:p>
                      <a:pPr algn="ctr" fontAlgn="ctr"/>
                      <a:r>
                        <a:rPr lang="en-IN" sz="1100" b="0" i="0" u="none" strike="noStrike" dirty="0">
                          <a:solidFill>
                            <a:srgbClr val="000000"/>
                          </a:solidFill>
                          <a:latin typeface="Calibri"/>
                        </a:rPr>
                        <a:t>113.40</a:t>
                      </a:r>
                    </a:p>
                  </a:txBody>
                  <a:tcPr marL="8792" marR="8792" marT="7150" marB="0" anchor="ctr"/>
                </a:tc>
                <a:tc>
                  <a:txBody>
                    <a:bodyPr/>
                    <a:lstStyle/>
                    <a:p>
                      <a:pPr algn="ctr" fontAlgn="ctr"/>
                      <a:r>
                        <a:rPr lang="en-IN" sz="1100" b="0" i="0" u="none" strike="noStrike" dirty="0">
                          <a:solidFill>
                            <a:srgbClr val="000000"/>
                          </a:solidFill>
                          <a:latin typeface="Calibri"/>
                        </a:rPr>
                        <a:t>119.07</a:t>
                      </a:r>
                    </a:p>
                  </a:txBody>
                  <a:tcPr marL="8792" marR="8792" marT="7150" marB="0" anchor="ctr"/>
                </a:tc>
                <a:tc>
                  <a:txBody>
                    <a:bodyPr/>
                    <a:lstStyle/>
                    <a:p>
                      <a:pPr algn="ctr" fontAlgn="ctr"/>
                      <a:r>
                        <a:rPr lang="en-IN" sz="1100" b="0" i="0" u="none" strike="noStrike" dirty="0">
                          <a:solidFill>
                            <a:srgbClr val="000000"/>
                          </a:solidFill>
                          <a:latin typeface="Calibri"/>
                        </a:rPr>
                        <a:t>125.02</a:t>
                      </a:r>
                    </a:p>
                  </a:txBody>
                  <a:tcPr marL="8792" marR="8792" marT="7150" marB="0" anchor="ctr"/>
                </a:tc>
                <a:tc>
                  <a:txBody>
                    <a:bodyPr/>
                    <a:lstStyle/>
                    <a:p>
                      <a:pPr algn="ctr" fontAlgn="ctr"/>
                      <a:r>
                        <a:rPr lang="en-IN" sz="1100" b="0" i="0" u="none" strike="noStrike" dirty="0">
                          <a:solidFill>
                            <a:srgbClr val="000000"/>
                          </a:solidFill>
                          <a:latin typeface="Calibri"/>
                        </a:rPr>
                        <a:t>131.27</a:t>
                      </a:r>
                    </a:p>
                  </a:txBody>
                  <a:tcPr marL="8792" marR="8792" marT="7150" marB="0" anchor="ctr"/>
                </a:tc>
                <a:extLst>
                  <a:ext uri="{0D108BD9-81ED-4DB2-BD59-A6C34878D82A}">
                    <a16:rowId xmlns:a16="http://schemas.microsoft.com/office/drawing/2014/main" val="10011"/>
                  </a:ext>
                </a:extLst>
              </a:tr>
              <a:tr h="199287">
                <a:tc>
                  <a:txBody>
                    <a:bodyPr/>
                    <a:lstStyle/>
                    <a:p>
                      <a:pPr algn="l" fontAlgn="ctr"/>
                      <a:r>
                        <a:rPr lang="en-IN" sz="1100" b="0" i="0" u="none" strike="noStrike" dirty="0">
                          <a:solidFill>
                            <a:srgbClr val="000000"/>
                          </a:solidFill>
                          <a:latin typeface="Calibri"/>
                        </a:rPr>
                        <a:t>container - TEU (lakhs)</a:t>
                      </a:r>
                    </a:p>
                  </a:txBody>
                  <a:tcPr marL="8792" marR="8792" marT="7150" marB="0" anchor="ctr"/>
                </a:tc>
                <a:tc>
                  <a:txBody>
                    <a:bodyPr/>
                    <a:lstStyle/>
                    <a:p>
                      <a:pPr algn="r" fontAlgn="b"/>
                      <a:r>
                        <a:rPr lang="en-IN" sz="1100" b="0" i="0" u="none" strike="noStrike" dirty="0">
                          <a:solidFill>
                            <a:srgbClr val="000000"/>
                          </a:solidFill>
                          <a:latin typeface="Calibri"/>
                        </a:rPr>
                        <a:t>0</a:t>
                      </a:r>
                    </a:p>
                  </a:txBody>
                  <a:tcPr marL="8792" marR="8792" marT="7150" marB="0" anchor="b"/>
                </a:tc>
                <a:tc>
                  <a:txBody>
                    <a:bodyPr/>
                    <a:lstStyle/>
                    <a:p>
                      <a:pPr algn="ctr" fontAlgn="ctr"/>
                      <a:r>
                        <a:rPr lang="en-IN" sz="1100" b="0" i="0" u="none" strike="noStrike" dirty="0">
                          <a:solidFill>
                            <a:srgbClr val="000000"/>
                          </a:solidFill>
                          <a:latin typeface="Calibri"/>
                        </a:rPr>
                        <a:t>0.00</a:t>
                      </a:r>
                    </a:p>
                  </a:txBody>
                  <a:tcPr marL="8792" marR="8792" marT="7150" marB="0" anchor="ctr"/>
                </a:tc>
                <a:tc>
                  <a:txBody>
                    <a:bodyPr/>
                    <a:lstStyle/>
                    <a:p>
                      <a:pPr algn="ctr" fontAlgn="ctr"/>
                      <a:r>
                        <a:rPr lang="en-IN" sz="1100" b="0" i="0" u="none" strike="noStrike" dirty="0">
                          <a:solidFill>
                            <a:srgbClr val="000000"/>
                          </a:solidFill>
                          <a:latin typeface="Calibri"/>
                        </a:rPr>
                        <a:t>0.01</a:t>
                      </a:r>
                    </a:p>
                  </a:txBody>
                  <a:tcPr marL="8792" marR="8792" marT="7150" marB="0" anchor="ctr"/>
                </a:tc>
                <a:tc>
                  <a:txBody>
                    <a:bodyPr/>
                    <a:lstStyle/>
                    <a:p>
                      <a:pPr algn="ctr" fontAlgn="ctr"/>
                      <a:r>
                        <a:rPr lang="en-IN" sz="1100" b="0" i="0" u="none" strike="noStrike" dirty="0">
                          <a:solidFill>
                            <a:srgbClr val="000000"/>
                          </a:solidFill>
                          <a:latin typeface="Calibri"/>
                        </a:rPr>
                        <a:t>0.12</a:t>
                      </a:r>
                    </a:p>
                  </a:txBody>
                  <a:tcPr marL="8792" marR="8792" marT="7150" marB="0" anchor="ctr"/>
                </a:tc>
                <a:tc>
                  <a:txBody>
                    <a:bodyPr/>
                    <a:lstStyle/>
                    <a:p>
                      <a:pPr algn="ctr" fontAlgn="ctr"/>
                      <a:r>
                        <a:rPr lang="en-IN" sz="1100" b="0" i="0" u="none" strike="noStrike" dirty="0">
                          <a:solidFill>
                            <a:srgbClr val="000000"/>
                          </a:solidFill>
                          <a:latin typeface="Calibri"/>
                        </a:rPr>
                        <a:t>0.25</a:t>
                      </a:r>
                    </a:p>
                  </a:txBody>
                  <a:tcPr marL="8792" marR="8792" marT="7150" marB="0" anchor="ctr"/>
                </a:tc>
                <a:tc>
                  <a:txBody>
                    <a:bodyPr/>
                    <a:lstStyle/>
                    <a:p>
                      <a:pPr algn="ctr" fontAlgn="ctr"/>
                      <a:r>
                        <a:rPr lang="en-IN" sz="1100" b="0" i="0" u="none" strike="noStrike" dirty="0">
                          <a:solidFill>
                            <a:srgbClr val="000000"/>
                          </a:solidFill>
                          <a:latin typeface="Calibri"/>
                        </a:rPr>
                        <a:t>0.27</a:t>
                      </a:r>
                    </a:p>
                  </a:txBody>
                  <a:tcPr marL="8792" marR="8792" marT="7150" marB="0" anchor="ctr"/>
                </a:tc>
                <a:tc>
                  <a:txBody>
                    <a:bodyPr/>
                    <a:lstStyle/>
                    <a:p>
                      <a:pPr algn="ctr" fontAlgn="ctr"/>
                      <a:r>
                        <a:rPr lang="en-IN" sz="1100" b="0" i="0" u="none" strike="noStrike" dirty="0">
                          <a:solidFill>
                            <a:srgbClr val="000000"/>
                          </a:solidFill>
                          <a:latin typeface="Calibri"/>
                        </a:rPr>
                        <a:t>0.30</a:t>
                      </a:r>
                    </a:p>
                  </a:txBody>
                  <a:tcPr marL="8792" marR="8792" marT="7150" marB="0" anchor="ctr"/>
                </a:tc>
                <a:tc>
                  <a:txBody>
                    <a:bodyPr/>
                    <a:lstStyle/>
                    <a:p>
                      <a:pPr algn="ctr" fontAlgn="ctr"/>
                      <a:r>
                        <a:rPr lang="en-IN" sz="1100" b="0" i="0" u="none" strike="noStrike" dirty="0">
                          <a:solidFill>
                            <a:srgbClr val="000000"/>
                          </a:solidFill>
                          <a:latin typeface="Calibri"/>
                        </a:rPr>
                        <a:t>0.33</a:t>
                      </a:r>
                    </a:p>
                  </a:txBody>
                  <a:tcPr marL="8792" marR="8792" marT="7150" marB="0" anchor="ctr"/>
                </a:tc>
                <a:extLst>
                  <a:ext uri="{0D108BD9-81ED-4DB2-BD59-A6C34878D82A}">
                    <a16:rowId xmlns:a16="http://schemas.microsoft.com/office/drawing/2014/main" val="10012"/>
                  </a:ext>
                </a:extLst>
              </a:tr>
            </a:tbl>
          </a:graphicData>
        </a:graphic>
      </p:graphicFrame>
      <p:sp>
        <p:nvSpPr>
          <p:cNvPr id="5" name="Rectangle 4"/>
          <p:cNvSpPr/>
          <p:nvPr/>
        </p:nvSpPr>
        <p:spPr>
          <a:xfrm>
            <a:off x="1691680" y="125859"/>
            <a:ext cx="6111516" cy="369332"/>
          </a:xfrm>
          <a:prstGeom prst="rect">
            <a:avLst/>
          </a:prstGeom>
        </p:spPr>
        <p:txBody>
          <a:bodyPr wrap="square">
            <a:spAutoFit/>
          </a:bodyPr>
          <a:lstStyle/>
          <a:p>
            <a:pPr algn="ctr"/>
            <a:r>
              <a:rPr lang="en-IN" b="1" dirty="0">
                <a:solidFill>
                  <a:srgbClr val="002060"/>
                </a:solidFill>
              </a:rPr>
              <a:t>TRAFFIC PROJECTION (MMT)</a:t>
            </a:r>
          </a:p>
        </p:txBody>
      </p:sp>
      <p:sp>
        <p:nvSpPr>
          <p:cNvPr id="6" name="Left Arrow 5"/>
          <p:cNvSpPr/>
          <p:nvPr/>
        </p:nvSpPr>
        <p:spPr>
          <a:xfrm>
            <a:off x="6911757" y="4744539"/>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7803196" y="4129347"/>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3186347854"/>
              </p:ext>
            </p:extLst>
          </p:nvPr>
        </p:nvGraphicFramePr>
        <p:xfrm>
          <a:off x="317989" y="713698"/>
          <a:ext cx="8376646" cy="3948665"/>
        </p:xfrm>
        <a:graphic>
          <a:graphicData uri="http://schemas.openxmlformats.org/drawingml/2006/table">
            <a:tbl>
              <a:tblPr firstRow="1" bandRow="1">
                <a:tableStyleId>{5C22544A-7EE6-4342-B048-85BDC9FD1C3A}</a:tableStyleId>
              </a:tblPr>
              <a:tblGrid>
                <a:gridCol w="645547">
                  <a:extLst>
                    <a:ext uri="{9D8B030D-6E8A-4147-A177-3AD203B41FA5}">
                      <a16:colId xmlns:a16="http://schemas.microsoft.com/office/drawing/2014/main" val="20000"/>
                    </a:ext>
                  </a:extLst>
                </a:gridCol>
                <a:gridCol w="717277">
                  <a:extLst>
                    <a:ext uri="{9D8B030D-6E8A-4147-A177-3AD203B41FA5}">
                      <a16:colId xmlns:a16="http://schemas.microsoft.com/office/drawing/2014/main" val="20001"/>
                    </a:ext>
                  </a:extLst>
                </a:gridCol>
                <a:gridCol w="860732">
                  <a:extLst>
                    <a:ext uri="{9D8B030D-6E8A-4147-A177-3AD203B41FA5}">
                      <a16:colId xmlns:a16="http://schemas.microsoft.com/office/drawing/2014/main" val="20002"/>
                    </a:ext>
                  </a:extLst>
                </a:gridCol>
                <a:gridCol w="3514659">
                  <a:extLst>
                    <a:ext uri="{9D8B030D-6E8A-4147-A177-3AD203B41FA5}">
                      <a16:colId xmlns:a16="http://schemas.microsoft.com/office/drawing/2014/main" val="20003"/>
                    </a:ext>
                  </a:extLst>
                </a:gridCol>
                <a:gridCol w="2638431">
                  <a:extLst>
                    <a:ext uri="{9D8B030D-6E8A-4147-A177-3AD203B41FA5}">
                      <a16:colId xmlns:a16="http://schemas.microsoft.com/office/drawing/2014/main" val="20004"/>
                    </a:ext>
                  </a:extLst>
                </a:gridCol>
              </a:tblGrid>
              <a:tr h="420590">
                <a:tc>
                  <a:txBody>
                    <a:bodyPr/>
                    <a:lstStyle/>
                    <a:p>
                      <a:pPr algn="ctr" fontAlgn="b"/>
                      <a:r>
                        <a:rPr lang="en-IN" sz="900" b="1" i="0" u="none" strike="noStrike" dirty="0">
                          <a:effectLst/>
                          <a:latin typeface="Tahoma" panose="020B0604030504040204" pitchFamily="34" charset="0"/>
                        </a:rPr>
                        <a:t>SR</a:t>
                      </a:r>
                    </a:p>
                    <a:p>
                      <a:pPr algn="ctr" fontAlgn="b"/>
                      <a:r>
                        <a:rPr lang="en-IN" sz="900" b="1" i="0" u="none" strike="noStrike" dirty="0">
                          <a:effectLst/>
                          <a:latin typeface="Tahoma" panose="020B0604030504040204" pitchFamily="34" charset="0"/>
                        </a:rPr>
                        <a:t>NO.</a:t>
                      </a:r>
                    </a:p>
                  </a:txBody>
                  <a:tcPr marL="8792" marR="8792" marT="7150" marB="0" anchor="b"/>
                </a:tc>
                <a:tc>
                  <a:txBody>
                    <a:bodyPr/>
                    <a:lstStyle/>
                    <a:p>
                      <a:pPr algn="ctr" fontAlgn="b"/>
                      <a:r>
                        <a:rPr lang="en-IN" sz="900" b="1" i="0" u="none" strike="noStrike" dirty="0">
                          <a:effectLst/>
                          <a:latin typeface="Tahoma" panose="020B0604030504040204" pitchFamily="34" charset="0"/>
                        </a:rPr>
                        <a:t>PLOT </a:t>
                      </a:r>
                    </a:p>
                    <a:p>
                      <a:pPr algn="ctr" fontAlgn="b"/>
                      <a:r>
                        <a:rPr lang="en-IN" sz="900" b="1" i="0" u="none" strike="noStrike" dirty="0">
                          <a:effectLst/>
                          <a:latin typeface="Tahoma" panose="020B0604030504040204" pitchFamily="34" charset="0"/>
                        </a:rPr>
                        <a:t>NUMBER </a:t>
                      </a:r>
                    </a:p>
                  </a:txBody>
                  <a:tcPr marL="8792" marR="8792" marT="7150" marB="0" anchor="b"/>
                </a:tc>
                <a:tc>
                  <a:txBody>
                    <a:bodyPr/>
                    <a:lstStyle/>
                    <a:p>
                      <a:pPr algn="ctr" fontAlgn="b"/>
                      <a:r>
                        <a:rPr lang="en-IN" sz="900" b="1" i="0" u="none" strike="noStrike" dirty="0">
                          <a:effectLst/>
                          <a:latin typeface="Tahoma" panose="020B0604030504040204" pitchFamily="34" charset="0"/>
                        </a:rPr>
                        <a:t>AREA</a:t>
                      </a:r>
                    </a:p>
                    <a:p>
                      <a:pPr algn="ctr" fontAlgn="b"/>
                      <a:r>
                        <a:rPr lang="en-IN" sz="900" b="1" i="0" u="none" strike="noStrike" dirty="0">
                          <a:effectLst/>
                          <a:latin typeface="Tahoma" panose="020B0604030504040204" pitchFamily="34" charset="0"/>
                        </a:rPr>
                        <a:t>IN SQ.MTRS.</a:t>
                      </a:r>
                    </a:p>
                  </a:txBody>
                  <a:tcPr marL="8792" marR="8792" marT="7150" marB="0" anchor="b"/>
                </a:tc>
                <a:tc>
                  <a:txBody>
                    <a:bodyPr/>
                    <a:lstStyle/>
                    <a:p>
                      <a:pPr algn="ctr" fontAlgn="b"/>
                      <a:r>
                        <a:rPr lang="en-IN" sz="900" b="1" i="0" u="none" strike="noStrike" dirty="0">
                          <a:effectLst/>
                          <a:latin typeface="Tahoma" panose="020B0604030504040204" pitchFamily="34" charset="0"/>
                        </a:rPr>
                        <a:t>NAME OF PARTY </a:t>
                      </a:r>
                    </a:p>
                    <a:p>
                      <a:pPr algn="ctr" fontAlgn="b"/>
                      <a:r>
                        <a:rPr lang="en-IN" sz="900" b="1" i="0" u="none" strike="noStrike" dirty="0">
                          <a:effectLst/>
                          <a:latin typeface="Tahoma" panose="020B0604030504040204" pitchFamily="34" charset="0"/>
                        </a:rPr>
                        <a:t> </a:t>
                      </a:r>
                    </a:p>
                  </a:txBody>
                  <a:tcPr marL="8792" marR="8792" marT="7150" marB="0" anchor="b"/>
                </a:tc>
                <a:tc>
                  <a:txBody>
                    <a:bodyPr/>
                    <a:lstStyle/>
                    <a:p>
                      <a:pPr algn="ctr" fontAlgn="b"/>
                      <a:r>
                        <a:rPr lang="en-IN" sz="900" b="1" i="0" u="none" strike="noStrike" dirty="0">
                          <a:effectLst/>
                          <a:latin typeface="Tahoma" panose="020B0604030504040204" pitchFamily="34" charset="0"/>
                        </a:rPr>
                        <a:t>PRESENT STATUS </a:t>
                      </a:r>
                    </a:p>
                    <a:p>
                      <a:pPr algn="ctr" fontAlgn="b"/>
                      <a:r>
                        <a:rPr lang="en-IN" sz="900" b="1"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0001"/>
                  </a:ext>
                </a:extLst>
              </a:tr>
              <a:tr h="213081">
                <a:tc>
                  <a:txBody>
                    <a:bodyPr/>
                    <a:lstStyle/>
                    <a:p>
                      <a:pPr algn="ctr" fontAlgn="b"/>
                      <a:r>
                        <a:rPr lang="en-IN" sz="800" b="0" i="0" u="none" strike="noStrike" dirty="0">
                          <a:effectLst/>
                          <a:latin typeface="Tahoma" panose="020B0604030504040204" pitchFamily="34" charset="0"/>
                        </a:rPr>
                        <a:t>1</a:t>
                      </a:r>
                    </a:p>
                  </a:txBody>
                  <a:tcPr marL="8792" marR="8792" marT="7150" marB="0" anchor="b"/>
                </a:tc>
                <a:tc>
                  <a:txBody>
                    <a:bodyPr/>
                    <a:lstStyle/>
                    <a:p>
                      <a:pPr algn="ctr" fontAlgn="b"/>
                      <a:r>
                        <a:rPr lang="en-IN" sz="800" b="0" i="0" u="none" strike="noStrike" dirty="0">
                          <a:effectLst/>
                          <a:latin typeface="Tahoma" panose="020B0604030504040204" pitchFamily="34" charset="0"/>
                        </a:rPr>
                        <a:t>1</a:t>
                      </a:r>
                    </a:p>
                  </a:txBody>
                  <a:tcPr marL="8792" marR="8792" marT="7150" marB="0" anchor="b"/>
                </a:tc>
                <a:tc>
                  <a:txBody>
                    <a:bodyPr/>
                    <a:lstStyle/>
                    <a:p>
                      <a:pPr algn="ctr" fontAlgn="b"/>
                      <a:r>
                        <a:rPr lang="en-IN" sz="800" b="0" i="0" u="none" strike="noStrike" dirty="0">
                          <a:effectLst/>
                          <a:latin typeface="Tahoma" panose="020B0604030504040204" pitchFamily="34" charset="0"/>
                        </a:rPr>
                        <a:t>14162.00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PARKING PLOT</a:t>
                      </a:r>
                    </a:p>
                  </a:txBody>
                  <a:tcPr marL="8792" marR="8792" marT="7150" marB="0" anchor="b"/>
                </a:tc>
                <a:extLst>
                  <a:ext uri="{0D108BD9-81ED-4DB2-BD59-A6C34878D82A}">
                    <a16:rowId xmlns:a16="http://schemas.microsoft.com/office/drawing/2014/main" val="1107752955"/>
                  </a:ext>
                </a:extLst>
              </a:tr>
              <a:tr h="213081">
                <a:tc>
                  <a:txBody>
                    <a:bodyPr/>
                    <a:lstStyle/>
                    <a:p>
                      <a:pPr algn="ctr" fontAlgn="b"/>
                      <a:r>
                        <a:rPr lang="en-IN" sz="800" b="0" i="0" u="none" strike="noStrike" dirty="0">
                          <a:effectLst/>
                          <a:latin typeface="Tahoma" panose="020B0604030504040204" pitchFamily="34" charset="0"/>
                        </a:rPr>
                        <a:t>2</a:t>
                      </a:r>
                    </a:p>
                  </a:txBody>
                  <a:tcPr marL="8792" marR="8792" marT="7150" marB="0" anchor="b"/>
                </a:tc>
                <a:tc>
                  <a:txBody>
                    <a:bodyPr/>
                    <a:lstStyle/>
                    <a:p>
                      <a:pPr algn="ctr" fontAlgn="b"/>
                      <a:r>
                        <a:rPr lang="en-IN" sz="800" b="0" i="0" u="none" strike="noStrike" dirty="0">
                          <a:effectLst/>
                          <a:latin typeface="Tahoma" panose="020B0604030504040204" pitchFamily="34" charset="0"/>
                        </a:rPr>
                        <a:t>2</a:t>
                      </a:r>
                    </a:p>
                  </a:txBody>
                  <a:tcPr marL="8792" marR="8792" marT="7150" marB="0" anchor="b"/>
                </a:tc>
                <a:tc>
                  <a:txBody>
                    <a:bodyPr/>
                    <a:lstStyle/>
                    <a:p>
                      <a:pPr algn="ctr" fontAlgn="b"/>
                      <a:r>
                        <a:rPr lang="en-IN" sz="800" b="0" i="0" u="none" strike="noStrike" dirty="0">
                          <a:effectLst/>
                          <a:latin typeface="Tahoma" panose="020B0604030504040204" pitchFamily="34" charset="0"/>
                        </a:rPr>
                        <a:t>14162.00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PARKING PLOT</a:t>
                      </a:r>
                    </a:p>
                  </a:txBody>
                  <a:tcPr marL="8792" marR="8792" marT="7150" marB="0" anchor="b"/>
                </a:tc>
                <a:extLst>
                  <a:ext uri="{0D108BD9-81ED-4DB2-BD59-A6C34878D82A}">
                    <a16:rowId xmlns:a16="http://schemas.microsoft.com/office/drawing/2014/main" val="3652619345"/>
                  </a:ext>
                </a:extLst>
              </a:tr>
              <a:tr h="210295">
                <a:tc>
                  <a:txBody>
                    <a:bodyPr/>
                    <a:lstStyle/>
                    <a:p>
                      <a:pPr algn="ctr" fontAlgn="b"/>
                      <a:r>
                        <a:rPr lang="en-IN" sz="800" b="0" i="0" u="none" strike="noStrike" dirty="0">
                          <a:effectLst/>
                          <a:latin typeface="Tahoma" panose="020B0604030504040204" pitchFamily="34" charset="0"/>
                        </a:rPr>
                        <a:t>3</a:t>
                      </a:r>
                    </a:p>
                  </a:txBody>
                  <a:tcPr marL="8792" marR="8792" marT="7150" marB="0" anchor="b"/>
                </a:tc>
                <a:tc>
                  <a:txBody>
                    <a:bodyPr/>
                    <a:lstStyle/>
                    <a:p>
                      <a:pPr algn="ctr" fontAlgn="b"/>
                      <a:r>
                        <a:rPr lang="en-IN" sz="800" b="0" i="0" u="none" strike="noStrike" dirty="0">
                          <a:effectLst/>
                          <a:latin typeface="Tahoma" panose="020B0604030504040204" pitchFamily="34" charset="0"/>
                        </a:rPr>
                        <a:t>3</a:t>
                      </a:r>
                    </a:p>
                  </a:txBody>
                  <a:tcPr marL="8792" marR="8792" marT="7150" marB="0" anchor="b"/>
                </a:tc>
                <a:tc>
                  <a:txBody>
                    <a:bodyPr/>
                    <a:lstStyle/>
                    <a:p>
                      <a:pPr algn="ctr" fontAlgn="b"/>
                      <a:r>
                        <a:rPr lang="en-IN" sz="800" b="0" i="0" u="none" strike="noStrike" dirty="0">
                          <a:effectLst/>
                          <a:latin typeface="Tahoma" panose="020B0604030504040204" pitchFamily="34" charset="0"/>
                        </a:rPr>
                        <a:t>22083.06</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M/S.AEGIS LOGISTICS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672227299"/>
                  </a:ext>
                </a:extLst>
              </a:tr>
              <a:tr h="210295">
                <a:tc>
                  <a:txBody>
                    <a:bodyPr/>
                    <a:lstStyle/>
                    <a:p>
                      <a:pPr algn="ctr" fontAlgn="b"/>
                      <a:r>
                        <a:rPr lang="en-IN" sz="800" b="0" i="0" u="none" strike="noStrike" dirty="0">
                          <a:effectLst/>
                          <a:latin typeface="Tahoma" panose="020B0604030504040204" pitchFamily="34" charset="0"/>
                        </a:rPr>
                        <a:t>4</a:t>
                      </a:r>
                    </a:p>
                  </a:txBody>
                  <a:tcPr marL="8792" marR="8792" marT="7150" marB="0" anchor="b"/>
                </a:tc>
                <a:tc>
                  <a:txBody>
                    <a:bodyPr/>
                    <a:lstStyle/>
                    <a:p>
                      <a:pPr algn="ctr" fontAlgn="b"/>
                      <a:r>
                        <a:rPr lang="en-IN" sz="800" b="0" i="0" u="none" strike="noStrike" dirty="0">
                          <a:effectLst/>
                          <a:latin typeface="Tahoma" panose="020B0604030504040204" pitchFamily="34" charset="0"/>
                        </a:rPr>
                        <a:t>4</a:t>
                      </a:r>
                    </a:p>
                  </a:txBody>
                  <a:tcPr marL="8792" marR="8792" marT="7150" marB="0" anchor="b"/>
                </a:tc>
                <a:tc>
                  <a:txBody>
                    <a:bodyPr/>
                    <a:lstStyle/>
                    <a:p>
                      <a:pPr algn="ctr" fontAlgn="b"/>
                      <a:r>
                        <a:rPr lang="en-IN" sz="800" b="0" i="0" u="none" strike="noStrike" dirty="0">
                          <a:effectLst/>
                          <a:latin typeface="Tahoma" panose="020B0604030504040204" pitchFamily="34" charset="0"/>
                        </a:rPr>
                        <a:t>29948.07</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M/S.AEGIS LOGISTICS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4143536998"/>
                  </a:ext>
                </a:extLst>
              </a:tr>
              <a:tr h="210295">
                <a:tc>
                  <a:txBody>
                    <a:bodyPr/>
                    <a:lstStyle/>
                    <a:p>
                      <a:pPr algn="ctr" fontAlgn="b"/>
                      <a:r>
                        <a:rPr lang="en-IN" sz="800" b="0" i="0" u="none" strike="noStrike" dirty="0">
                          <a:effectLst/>
                          <a:latin typeface="Tahoma" panose="020B0604030504040204" pitchFamily="34" charset="0"/>
                        </a:rPr>
                        <a:t>5</a:t>
                      </a:r>
                    </a:p>
                  </a:txBody>
                  <a:tcPr marL="8792" marR="8792" marT="7150" marB="0" anchor="b"/>
                </a:tc>
                <a:tc>
                  <a:txBody>
                    <a:bodyPr/>
                    <a:lstStyle/>
                    <a:p>
                      <a:pPr algn="ctr" fontAlgn="b"/>
                      <a:r>
                        <a:rPr lang="en-IN" sz="800" b="0" i="0" u="none" strike="noStrike" dirty="0">
                          <a:effectLst/>
                          <a:latin typeface="Tahoma" panose="020B0604030504040204" pitchFamily="34" charset="0"/>
                        </a:rPr>
                        <a:t>5</a:t>
                      </a:r>
                    </a:p>
                  </a:txBody>
                  <a:tcPr marL="8792" marR="8792" marT="7150" marB="0" anchor="b"/>
                </a:tc>
                <a:tc>
                  <a:txBody>
                    <a:bodyPr/>
                    <a:lstStyle/>
                    <a:p>
                      <a:pPr algn="ctr" fontAlgn="b"/>
                      <a:r>
                        <a:rPr lang="en-IN" sz="800" b="0" i="0" u="none" strike="noStrike" dirty="0">
                          <a:effectLst/>
                          <a:latin typeface="Tahoma" panose="020B0604030504040204" pitchFamily="34" charset="0"/>
                        </a:rPr>
                        <a:t>32676.82</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M/S.AEGIS LOGISTICS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539045982"/>
                  </a:ext>
                </a:extLst>
              </a:tr>
              <a:tr h="210295">
                <a:tc>
                  <a:txBody>
                    <a:bodyPr/>
                    <a:lstStyle/>
                    <a:p>
                      <a:pPr algn="ctr" fontAlgn="b"/>
                      <a:r>
                        <a:rPr lang="en-IN" sz="800" b="0" i="0" u="none" strike="noStrike" dirty="0">
                          <a:effectLst/>
                          <a:latin typeface="Tahoma" panose="020B0604030504040204" pitchFamily="34" charset="0"/>
                        </a:rPr>
                        <a:t>6</a:t>
                      </a:r>
                    </a:p>
                  </a:txBody>
                  <a:tcPr marL="8792" marR="8792" marT="7150" marB="0" anchor="b"/>
                </a:tc>
                <a:tc>
                  <a:txBody>
                    <a:bodyPr/>
                    <a:lstStyle/>
                    <a:p>
                      <a:pPr algn="ctr" fontAlgn="b"/>
                      <a:r>
                        <a:rPr lang="en-IN" sz="800" b="0" i="0" u="none" strike="noStrike" dirty="0">
                          <a:effectLst/>
                          <a:latin typeface="Tahoma" panose="020B0604030504040204" pitchFamily="34" charset="0"/>
                        </a:rPr>
                        <a:t>6</a:t>
                      </a:r>
                    </a:p>
                  </a:txBody>
                  <a:tcPr marL="8792" marR="8792" marT="7150" marB="0" anchor="b"/>
                </a:tc>
                <a:tc>
                  <a:txBody>
                    <a:bodyPr/>
                    <a:lstStyle/>
                    <a:p>
                      <a:pPr algn="ctr" fontAlgn="b"/>
                      <a:r>
                        <a:rPr lang="en-IN" sz="800" b="0" i="0" u="none" strike="noStrike" dirty="0">
                          <a:effectLst/>
                          <a:latin typeface="Tahoma" panose="020B0604030504040204" pitchFamily="34" charset="0"/>
                        </a:rPr>
                        <a:t>31121.55</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M/S.AEGIS LOGISTICS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4201165910"/>
                  </a:ext>
                </a:extLst>
              </a:tr>
              <a:tr h="258843">
                <a:tc>
                  <a:txBody>
                    <a:bodyPr/>
                    <a:lstStyle/>
                    <a:p>
                      <a:pPr algn="ctr" fontAlgn="b"/>
                      <a:r>
                        <a:rPr lang="en-IN" sz="800" b="0" i="0" u="none" strike="noStrike" dirty="0">
                          <a:effectLst/>
                          <a:latin typeface="Tahoma" panose="020B0604030504040204" pitchFamily="34" charset="0"/>
                        </a:rPr>
                        <a:t>7</a:t>
                      </a:r>
                    </a:p>
                  </a:txBody>
                  <a:tcPr marL="8792" marR="8792" marT="7150" marB="0" anchor="b"/>
                </a:tc>
                <a:tc>
                  <a:txBody>
                    <a:bodyPr/>
                    <a:lstStyle/>
                    <a:p>
                      <a:pPr algn="ctr" fontAlgn="b"/>
                      <a:r>
                        <a:rPr lang="en-IN" sz="800" b="0" i="0" u="none" strike="noStrike" dirty="0">
                          <a:effectLst/>
                          <a:latin typeface="Tahoma" panose="020B0604030504040204" pitchFamily="34" charset="0"/>
                        </a:rPr>
                        <a:t>7</a:t>
                      </a:r>
                    </a:p>
                  </a:txBody>
                  <a:tcPr marL="8792" marR="8792" marT="7150" marB="0" anchor="b"/>
                </a:tc>
                <a:tc>
                  <a:txBody>
                    <a:bodyPr/>
                    <a:lstStyle/>
                    <a:p>
                      <a:pPr algn="ctr" fontAlgn="b"/>
                      <a:r>
                        <a:rPr lang="en-IN" sz="800" b="0" i="0" u="none" strike="noStrike" dirty="0">
                          <a:effectLst/>
                          <a:latin typeface="Tahoma" panose="020B0604030504040204" pitchFamily="34" charset="0"/>
                        </a:rPr>
                        <a:t>34978.12</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M/S.SHREEJI LIQUID STORAGE TERMINALS PRIVATE LIMITED </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737534794"/>
                  </a:ext>
                </a:extLst>
              </a:tr>
              <a:tr h="235962">
                <a:tc>
                  <a:txBody>
                    <a:bodyPr/>
                    <a:lstStyle/>
                    <a:p>
                      <a:pPr algn="ctr" fontAlgn="b"/>
                      <a:r>
                        <a:rPr lang="en-IN" sz="800" b="0" i="0" u="none" strike="noStrike" dirty="0">
                          <a:effectLst/>
                          <a:latin typeface="Tahoma" panose="020B0604030504040204" pitchFamily="34" charset="0"/>
                        </a:rPr>
                        <a:t>8</a:t>
                      </a:r>
                    </a:p>
                  </a:txBody>
                  <a:tcPr marL="8792" marR="8792" marT="7150" marB="0" anchor="b"/>
                </a:tc>
                <a:tc>
                  <a:txBody>
                    <a:bodyPr/>
                    <a:lstStyle/>
                    <a:p>
                      <a:pPr algn="ctr" fontAlgn="b"/>
                      <a:r>
                        <a:rPr lang="en-IN" sz="800" b="0" i="0" u="none" strike="noStrike" dirty="0">
                          <a:effectLst/>
                          <a:latin typeface="Tahoma" panose="020B0604030504040204" pitchFamily="34" charset="0"/>
                        </a:rPr>
                        <a:t>8</a:t>
                      </a:r>
                    </a:p>
                  </a:txBody>
                  <a:tcPr marL="8792" marR="8792" marT="7150" marB="0" anchor="b"/>
                </a:tc>
                <a:tc>
                  <a:txBody>
                    <a:bodyPr/>
                    <a:lstStyle/>
                    <a:p>
                      <a:pPr algn="ctr" fontAlgn="b"/>
                      <a:r>
                        <a:rPr lang="en-IN" sz="800" b="0" i="0" u="none" strike="noStrike" dirty="0">
                          <a:effectLst/>
                          <a:latin typeface="Tahoma" panose="020B0604030504040204" pitchFamily="34" charset="0"/>
                        </a:rPr>
                        <a:t>37611.00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PROPOSAL SUBMITTED TO THE BOARD FOR E-TENDER CUM E-AUCTION</a:t>
                      </a:r>
                    </a:p>
                  </a:txBody>
                  <a:tcPr marL="8792" marR="8792" marT="7150" marB="0" anchor="b"/>
                </a:tc>
                <a:extLst>
                  <a:ext uri="{0D108BD9-81ED-4DB2-BD59-A6C34878D82A}">
                    <a16:rowId xmlns:a16="http://schemas.microsoft.com/office/drawing/2014/main" val="1415981899"/>
                  </a:ext>
                </a:extLst>
              </a:tr>
              <a:tr h="235962">
                <a:tc>
                  <a:txBody>
                    <a:bodyPr/>
                    <a:lstStyle/>
                    <a:p>
                      <a:pPr algn="ctr" fontAlgn="b"/>
                      <a:r>
                        <a:rPr lang="en-IN" sz="800" b="0" i="0" u="none" strike="noStrike" dirty="0">
                          <a:effectLst/>
                          <a:latin typeface="Tahoma" panose="020B0604030504040204" pitchFamily="34" charset="0"/>
                        </a:rPr>
                        <a:t>9</a:t>
                      </a:r>
                    </a:p>
                  </a:txBody>
                  <a:tcPr marL="8792" marR="8792" marT="7150" marB="0" anchor="b"/>
                </a:tc>
                <a:tc>
                  <a:txBody>
                    <a:bodyPr/>
                    <a:lstStyle/>
                    <a:p>
                      <a:pPr algn="ctr" fontAlgn="b"/>
                      <a:r>
                        <a:rPr lang="en-IN" sz="800" b="0" i="0" u="none" strike="noStrike" dirty="0">
                          <a:effectLst/>
                          <a:latin typeface="Tahoma" panose="020B0604030504040204" pitchFamily="34" charset="0"/>
                        </a:rPr>
                        <a:t>9</a:t>
                      </a:r>
                    </a:p>
                  </a:txBody>
                  <a:tcPr marL="8792" marR="8792" marT="7150" marB="0" anchor="b"/>
                </a:tc>
                <a:tc>
                  <a:txBody>
                    <a:bodyPr/>
                    <a:lstStyle/>
                    <a:p>
                      <a:pPr algn="ctr" fontAlgn="b"/>
                      <a:r>
                        <a:rPr lang="en-IN" sz="800" b="0" i="0" u="none" strike="noStrike" dirty="0">
                          <a:effectLst/>
                          <a:latin typeface="Tahoma" panose="020B0604030504040204" pitchFamily="34" charset="0"/>
                        </a:rPr>
                        <a:t>22446.60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PROPOSAL SUBMITTED TO THE BOARD FOR E-TENDER CUM E-AUCTION</a:t>
                      </a:r>
                    </a:p>
                  </a:txBody>
                  <a:tcPr marL="8792" marR="8792" marT="7150" marB="0" anchor="b"/>
                </a:tc>
                <a:extLst>
                  <a:ext uri="{0D108BD9-81ED-4DB2-BD59-A6C34878D82A}">
                    <a16:rowId xmlns:a16="http://schemas.microsoft.com/office/drawing/2014/main" val="2578808662"/>
                  </a:ext>
                </a:extLst>
              </a:tr>
              <a:tr h="132997">
                <a:tc>
                  <a:txBody>
                    <a:bodyPr/>
                    <a:lstStyle/>
                    <a:p>
                      <a:pPr algn="ctr" fontAlgn="b"/>
                      <a:r>
                        <a:rPr lang="en-IN" sz="800" b="0" i="0" u="none" strike="noStrike" dirty="0">
                          <a:effectLst/>
                          <a:latin typeface="Tahoma" panose="020B0604030504040204" pitchFamily="34" charset="0"/>
                        </a:rPr>
                        <a:t>10</a:t>
                      </a:r>
                    </a:p>
                  </a:txBody>
                  <a:tcPr marL="8792" marR="8792" marT="7150" marB="0" anchor="b"/>
                </a:tc>
                <a:tc>
                  <a:txBody>
                    <a:bodyPr/>
                    <a:lstStyle/>
                    <a:p>
                      <a:pPr algn="ctr" fontAlgn="b"/>
                      <a:r>
                        <a:rPr lang="en-IN" sz="800" b="0" i="0" u="none" strike="noStrike" dirty="0">
                          <a:effectLst/>
                          <a:latin typeface="Tahoma" panose="020B0604030504040204" pitchFamily="34" charset="0"/>
                        </a:rPr>
                        <a:t>10</a:t>
                      </a:r>
                    </a:p>
                  </a:txBody>
                  <a:tcPr marL="8792" marR="8792" marT="7150" marB="0" anchor="b"/>
                </a:tc>
                <a:tc>
                  <a:txBody>
                    <a:bodyPr/>
                    <a:lstStyle/>
                    <a:p>
                      <a:pPr algn="ctr" fontAlgn="b"/>
                      <a:r>
                        <a:rPr lang="en-IN" sz="800" b="0" i="0" u="none" strike="noStrike" dirty="0">
                          <a:effectLst/>
                          <a:latin typeface="Tahoma" panose="020B0604030504040204" pitchFamily="34" charset="0"/>
                        </a:rPr>
                        <a:t>26607.34</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M/S.FRIENDS BULK HANDLERS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0002"/>
                  </a:ext>
                </a:extLst>
              </a:tr>
              <a:tr h="270411">
                <a:tc>
                  <a:txBody>
                    <a:bodyPr/>
                    <a:lstStyle/>
                    <a:p>
                      <a:pPr algn="ctr" fontAlgn="b"/>
                      <a:r>
                        <a:rPr lang="en-IN" sz="800" b="0" i="0" u="none" strike="noStrike" dirty="0">
                          <a:effectLst/>
                          <a:latin typeface="Tahoma" panose="020B0604030504040204" pitchFamily="34" charset="0"/>
                        </a:rPr>
                        <a:t>11</a:t>
                      </a:r>
                    </a:p>
                  </a:txBody>
                  <a:tcPr marL="8792" marR="8792" marT="7150" marB="0" anchor="b"/>
                </a:tc>
                <a:tc>
                  <a:txBody>
                    <a:bodyPr/>
                    <a:lstStyle/>
                    <a:p>
                      <a:pPr algn="ctr" fontAlgn="b"/>
                      <a:r>
                        <a:rPr lang="en-IN" sz="800" b="0" i="0" u="none" strike="noStrike" dirty="0">
                          <a:effectLst/>
                          <a:latin typeface="Tahoma" panose="020B0604030504040204" pitchFamily="34" charset="0"/>
                        </a:rPr>
                        <a:t>11</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PROPOSAL SUBMITTED TO THE BOARD FOR E-TENDER CUM E-AUCTION</a:t>
                      </a:r>
                    </a:p>
                  </a:txBody>
                  <a:tcPr marL="8792" marR="8792" marT="7150" marB="0" anchor="b"/>
                </a:tc>
                <a:extLst>
                  <a:ext uri="{0D108BD9-81ED-4DB2-BD59-A6C34878D82A}">
                    <a16:rowId xmlns:a16="http://schemas.microsoft.com/office/drawing/2014/main" val="10012"/>
                  </a:ext>
                </a:extLst>
              </a:tr>
              <a:tr h="270411">
                <a:tc>
                  <a:txBody>
                    <a:bodyPr/>
                    <a:lstStyle/>
                    <a:p>
                      <a:pPr algn="ctr" fontAlgn="b"/>
                      <a:r>
                        <a:rPr lang="en-IN" sz="800" b="0" i="0" u="none" strike="noStrike" dirty="0">
                          <a:effectLst/>
                          <a:latin typeface="Tahoma" panose="020B0604030504040204" pitchFamily="34" charset="0"/>
                        </a:rPr>
                        <a:t>12</a:t>
                      </a:r>
                    </a:p>
                  </a:txBody>
                  <a:tcPr marL="8792" marR="8792" marT="7150" marB="0" anchor="b"/>
                </a:tc>
                <a:tc>
                  <a:txBody>
                    <a:bodyPr/>
                    <a:lstStyle/>
                    <a:p>
                      <a:pPr algn="ctr" fontAlgn="b"/>
                      <a:r>
                        <a:rPr lang="en-IN" sz="800" b="0" i="0" u="none" strike="noStrike" dirty="0">
                          <a:effectLst/>
                          <a:latin typeface="Tahoma" panose="020B0604030504040204" pitchFamily="34" charset="0"/>
                        </a:rPr>
                        <a:t>12</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M/S.VIKING LIGHTERAGE &amp; CARGO HANDLERS PVT. LTD. </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4260870178"/>
                  </a:ext>
                </a:extLst>
              </a:tr>
              <a:tr h="270411">
                <a:tc>
                  <a:txBody>
                    <a:bodyPr/>
                    <a:lstStyle/>
                    <a:p>
                      <a:pPr algn="ctr" fontAlgn="b"/>
                      <a:r>
                        <a:rPr lang="en-IN" sz="800" b="0" i="0" u="none" strike="noStrike" dirty="0">
                          <a:effectLst/>
                          <a:latin typeface="Tahoma" panose="020B0604030504040204" pitchFamily="34" charset="0"/>
                        </a:rPr>
                        <a:t>13</a:t>
                      </a:r>
                    </a:p>
                  </a:txBody>
                  <a:tcPr marL="8792" marR="8792" marT="7150" marB="0" anchor="b"/>
                </a:tc>
                <a:tc>
                  <a:txBody>
                    <a:bodyPr/>
                    <a:lstStyle/>
                    <a:p>
                      <a:pPr algn="ctr" fontAlgn="b"/>
                      <a:r>
                        <a:rPr lang="en-IN" sz="800" b="0" i="0" u="none" strike="noStrike" dirty="0">
                          <a:effectLst/>
                          <a:latin typeface="Tahoma" panose="020B0604030504040204" pitchFamily="34" charset="0"/>
                        </a:rPr>
                        <a:t>13</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M/S.GOKUL AGRO RESOURCES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2841369193"/>
                  </a:ext>
                </a:extLst>
              </a:tr>
              <a:tr h="270411">
                <a:tc>
                  <a:txBody>
                    <a:bodyPr/>
                    <a:lstStyle/>
                    <a:p>
                      <a:pPr algn="ctr" fontAlgn="b"/>
                      <a:r>
                        <a:rPr lang="en-IN" sz="800" b="0" i="0" u="none" strike="noStrike" dirty="0">
                          <a:effectLst/>
                          <a:latin typeface="Tahoma" panose="020B0604030504040204" pitchFamily="34" charset="0"/>
                        </a:rPr>
                        <a:t>14</a:t>
                      </a:r>
                    </a:p>
                  </a:txBody>
                  <a:tcPr marL="8792" marR="8792" marT="7150" marB="0" anchor="b"/>
                </a:tc>
                <a:tc>
                  <a:txBody>
                    <a:bodyPr/>
                    <a:lstStyle/>
                    <a:p>
                      <a:pPr algn="ctr" fontAlgn="b"/>
                      <a:r>
                        <a:rPr lang="en-IN" sz="800" b="0" i="0" u="none" strike="noStrike" dirty="0">
                          <a:effectLst/>
                          <a:latin typeface="Tahoma" panose="020B0604030504040204" pitchFamily="34" charset="0"/>
                        </a:rPr>
                        <a:t>14</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M/S.KUTCH OIL &amp; SOAP INDUSTRY,</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356501167"/>
                  </a:ext>
                </a:extLst>
              </a:tr>
              <a:tr h="270411">
                <a:tc>
                  <a:txBody>
                    <a:bodyPr/>
                    <a:lstStyle/>
                    <a:p>
                      <a:pPr algn="ctr" fontAlgn="b"/>
                      <a:r>
                        <a:rPr lang="en-IN" sz="800" b="0" i="0" u="none" strike="noStrike" dirty="0">
                          <a:effectLst/>
                          <a:latin typeface="Tahoma" panose="020B0604030504040204" pitchFamily="34" charset="0"/>
                        </a:rPr>
                        <a:t>15</a:t>
                      </a:r>
                    </a:p>
                  </a:txBody>
                  <a:tcPr marL="8792" marR="8792" marT="7150" marB="0" anchor="b"/>
                </a:tc>
                <a:tc>
                  <a:txBody>
                    <a:bodyPr/>
                    <a:lstStyle/>
                    <a:p>
                      <a:pPr algn="ctr" fontAlgn="b"/>
                      <a:r>
                        <a:rPr lang="en-IN" sz="800" b="0" i="0" u="none" strike="noStrike" dirty="0">
                          <a:effectLst/>
                          <a:latin typeface="Tahoma" panose="020B0604030504040204" pitchFamily="34" charset="0"/>
                        </a:rPr>
                        <a:t>15</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M/S.SEABRIDGE TERMINALS PRIVATE LIMITED,</a:t>
                      </a:r>
                    </a:p>
                  </a:txBody>
                  <a:tcPr marL="8792" marR="8792" marT="7150" marB="0" anchor="b"/>
                </a:tc>
                <a:tc>
                  <a:txBody>
                    <a:bodyPr/>
                    <a:lstStyle/>
                    <a:p>
                      <a:pPr algn="l" fontAlgn="b"/>
                      <a:r>
                        <a:rPr lang="en-IN" sz="800" b="0" i="0" u="none" strike="noStrike" dirty="0">
                          <a:effectLst/>
                          <a:latin typeface="Arial" panose="020B0604020202020204" pitchFamily="34" charset="0"/>
                        </a:rPr>
                        <a:t> </a:t>
                      </a:r>
                    </a:p>
                  </a:txBody>
                  <a:tcPr marL="8792" marR="8792" marT="7150" marB="0" anchor="b"/>
                </a:tc>
                <a:extLst>
                  <a:ext uri="{0D108BD9-81ED-4DB2-BD59-A6C34878D82A}">
                    <a16:rowId xmlns:a16="http://schemas.microsoft.com/office/drawing/2014/main" val="1881999323"/>
                  </a:ext>
                </a:extLst>
              </a:tr>
            </a:tbl>
          </a:graphicData>
        </a:graphic>
      </p:graphicFrame>
      <p:sp>
        <p:nvSpPr>
          <p:cNvPr id="2" name="Rectangle 1"/>
          <p:cNvSpPr/>
          <p:nvPr/>
        </p:nvSpPr>
        <p:spPr>
          <a:xfrm>
            <a:off x="317989" y="165194"/>
            <a:ext cx="8574491" cy="540378"/>
          </a:xfrm>
          <a:prstGeom prst="rect">
            <a:avLst/>
          </a:prstGeom>
        </p:spPr>
        <p:txBody>
          <a:bodyPr wrap="square" lIns="77953" tIns="38976" rIns="77953" bIns="38976">
            <a:spAutoFit/>
          </a:bodyPr>
          <a:lstStyle/>
          <a:p>
            <a:pPr algn="ctr"/>
            <a:r>
              <a:rPr lang="en-IN" sz="1200" dirty="0"/>
              <a:t>DETAILS OF THE ALLOTMENT OF PLOTS AT KANDLA ON 30 YEARS LEASE BASIS FOR SETTING UP OF LIQUID STORAGE TANKS ON AS IS WHERE IS BASIS" THROUGH E-TENDER CUM E-AUCTION AFTER RECEIPT OF LAND POLICY GUIDELINES -2014. </a:t>
            </a:r>
            <a:r>
              <a:rPr lang="en-IN" dirty="0"/>
              <a:t>	</a:t>
            </a:r>
          </a:p>
        </p:txBody>
      </p:sp>
      <p:sp>
        <p:nvSpPr>
          <p:cNvPr id="6" name="Right Arrow 5"/>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3"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9326891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6407063"/>
              </p:ext>
            </p:extLst>
          </p:nvPr>
        </p:nvGraphicFramePr>
        <p:xfrm>
          <a:off x="317989" y="825049"/>
          <a:ext cx="8376646" cy="1502234"/>
        </p:xfrm>
        <a:graphic>
          <a:graphicData uri="http://schemas.openxmlformats.org/drawingml/2006/table">
            <a:tbl>
              <a:tblPr firstRow="1" bandRow="1">
                <a:tableStyleId>{5C22544A-7EE6-4342-B048-85BDC9FD1C3A}</a:tableStyleId>
              </a:tblPr>
              <a:tblGrid>
                <a:gridCol w="645547">
                  <a:extLst>
                    <a:ext uri="{9D8B030D-6E8A-4147-A177-3AD203B41FA5}">
                      <a16:colId xmlns:a16="http://schemas.microsoft.com/office/drawing/2014/main" val="20000"/>
                    </a:ext>
                  </a:extLst>
                </a:gridCol>
                <a:gridCol w="717277">
                  <a:extLst>
                    <a:ext uri="{9D8B030D-6E8A-4147-A177-3AD203B41FA5}">
                      <a16:colId xmlns:a16="http://schemas.microsoft.com/office/drawing/2014/main" val="20001"/>
                    </a:ext>
                  </a:extLst>
                </a:gridCol>
                <a:gridCol w="860732">
                  <a:extLst>
                    <a:ext uri="{9D8B030D-6E8A-4147-A177-3AD203B41FA5}">
                      <a16:colId xmlns:a16="http://schemas.microsoft.com/office/drawing/2014/main" val="20002"/>
                    </a:ext>
                  </a:extLst>
                </a:gridCol>
                <a:gridCol w="3514659">
                  <a:extLst>
                    <a:ext uri="{9D8B030D-6E8A-4147-A177-3AD203B41FA5}">
                      <a16:colId xmlns:a16="http://schemas.microsoft.com/office/drawing/2014/main" val="20003"/>
                    </a:ext>
                  </a:extLst>
                </a:gridCol>
                <a:gridCol w="2638431">
                  <a:extLst>
                    <a:ext uri="{9D8B030D-6E8A-4147-A177-3AD203B41FA5}">
                      <a16:colId xmlns:a16="http://schemas.microsoft.com/office/drawing/2014/main" val="20004"/>
                    </a:ext>
                  </a:extLst>
                </a:gridCol>
              </a:tblGrid>
              <a:tr h="420590">
                <a:tc>
                  <a:txBody>
                    <a:bodyPr/>
                    <a:lstStyle/>
                    <a:p>
                      <a:pPr algn="ctr" fontAlgn="b"/>
                      <a:r>
                        <a:rPr lang="en-IN" sz="900" b="1" i="0" u="none" strike="noStrike" dirty="0">
                          <a:effectLst/>
                          <a:latin typeface="Tahoma" panose="020B0604030504040204" pitchFamily="34" charset="0"/>
                        </a:rPr>
                        <a:t>SR</a:t>
                      </a:r>
                    </a:p>
                    <a:p>
                      <a:pPr algn="ctr" fontAlgn="b"/>
                      <a:r>
                        <a:rPr lang="en-IN" sz="900" b="1" i="0" u="none" strike="noStrike" dirty="0">
                          <a:effectLst/>
                          <a:latin typeface="Tahoma" panose="020B0604030504040204" pitchFamily="34" charset="0"/>
                        </a:rPr>
                        <a:t>NO.</a:t>
                      </a:r>
                    </a:p>
                  </a:txBody>
                  <a:tcPr marL="8792" marR="8792" marT="7150" marB="0" anchor="b"/>
                </a:tc>
                <a:tc>
                  <a:txBody>
                    <a:bodyPr/>
                    <a:lstStyle/>
                    <a:p>
                      <a:pPr algn="ctr" fontAlgn="b"/>
                      <a:r>
                        <a:rPr lang="en-IN" sz="900" b="1" i="0" u="none" strike="noStrike" dirty="0">
                          <a:effectLst/>
                          <a:latin typeface="Tahoma" panose="020B0604030504040204" pitchFamily="34" charset="0"/>
                        </a:rPr>
                        <a:t>PLOT </a:t>
                      </a:r>
                    </a:p>
                    <a:p>
                      <a:pPr algn="ctr" fontAlgn="b"/>
                      <a:r>
                        <a:rPr lang="en-IN" sz="900" b="1" i="0" u="none" strike="noStrike" dirty="0">
                          <a:effectLst/>
                          <a:latin typeface="Tahoma" panose="020B0604030504040204" pitchFamily="34" charset="0"/>
                        </a:rPr>
                        <a:t>NUMBER </a:t>
                      </a:r>
                    </a:p>
                  </a:txBody>
                  <a:tcPr marL="8792" marR="8792" marT="7150" marB="0" anchor="b"/>
                </a:tc>
                <a:tc>
                  <a:txBody>
                    <a:bodyPr/>
                    <a:lstStyle/>
                    <a:p>
                      <a:pPr algn="ctr" fontAlgn="b"/>
                      <a:r>
                        <a:rPr lang="en-IN" sz="900" b="1" i="0" u="none" strike="noStrike" dirty="0">
                          <a:effectLst/>
                          <a:latin typeface="Tahoma" panose="020B0604030504040204" pitchFamily="34" charset="0"/>
                        </a:rPr>
                        <a:t>AREA</a:t>
                      </a:r>
                    </a:p>
                    <a:p>
                      <a:pPr algn="ctr" fontAlgn="b"/>
                      <a:r>
                        <a:rPr lang="en-IN" sz="900" b="1" i="0" u="none" strike="noStrike" dirty="0">
                          <a:effectLst/>
                          <a:latin typeface="Tahoma" panose="020B0604030504040204" pitchFamily="34" charset="0"/>
                        </a:rPr>
                        <a:t>IN SQ.MTRS.</a:t>
                      </a:r>
                    </a:p>
                  </a:txBody>
                  <a:tcPr marL="8792" marR="8792" marT="7150" marB="0" anchor="b"/>
                </a:tc>
                <a:tc>
                  <a:txBody>
                    <a:bodyPr/>
                    <a:lstStyle/>
                    <a:p>
                      <a:pPr algn="ctr" fontAlgn="b"/>
                      <a:r>
                        <a:rPr lang="en-IN" sz="900" b="1" i="0" u="none" strike="noStrike" dirty="0">
                          <a:effectLst/>
                          <a:latin typeface="Tahoma" panose="020B0604030504040204" pitchFamily="34" charset="0"/>
                        </a:rPr>
                        <a:t>NAME OF PARTY </a:t>
                      </a:r>
                    </a:p>
                    <a:p>
                      <a:pPr algn="ctr" fontAlgn="b"/>
                      <a:r>
                        <a:rPr lang="en-IN" sz="900" b="1" i="0" u="none" strike="noStrike" dirty="0">
                          <a:effectLst/>
                          <a:latin typeface="Tahoma" panose="020B0604030504040204" pitchFamily="34" charset="0"/>
                        </a:rPr>
                        <a:t> </a:t>
                      </a:r>
                    </a:p>
                  </a:txBody>
                  <a:tcPr marL="8792" marR="8792" marT="7150" marB="0" anchor="b"/>
                </a:tc>
                <a:tc>
                  <a:txBody>
                    <a:bodyPr/>
                    <a:lstStyle/>
                    <a:p>
                      <a:pPr algn="ctr" fontAlgn="b"/>
                      <a:r>
                        <a:rPr lang="en-IN" sz="900" b="1" i="0" u="none" strike="noStrike" dirty="0">
                          <a:effectLst/>
                          <a:latin typeface="Tahoma" panose="020B0604030504040204" pitchFamily="34" charset="0"/>
                        </a:rPr>
                        <a:t>PRESENT STATUS </a:t>
                      </a:r>
                    </a:p>
                    <a:p>
                      <a:pPr algn="ctr" fontAlgn="b"/>
                      <a:r>
                        <a:rPr lang="en-IN" sz="900" b="1"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0001"/>
                  </a:ext>
                </a:extLst>
              </a:tr>
              <a:tr h="270411">
                <a:tc>
                  <a:txBody>
                    <a:bodyPr/>
                    <a:lstStyle/>
                    <a:p>
                      <a:pPr algn="ctr" fontAlgn="b"/>
                      <a:r>
                        <a:rPr lang="en-IN" sz="800" b="0" i="0" u="none" strike="noStrike" dirty="0">
                          <a:effectLst/>
                          <a:latin typeface="Tahoma" panose="020B0604030504040204" pitchFamily="34" charset="0"/>
                        </a:rPr>
                        <a:t>16</a:t>
                      </a:r>
                    </a:p>
                  </a:txBody>
                  <a:tcPr marL="8792" marR="8792" marT="7150" marB="0" anchor="b"/>
                </a:tc>
                <a:tc>
                  <a:txBody>
                    <a:bodyPr/>
                    <a:lstStyle/>
                    <a:p>
                      <a:pPr algn="ctr" fontAlgn="b"/>
                      <a:r>
                        <a:rPr lang="en-IN" sz="800" b="0" i="0" u="none" strike="noStrike" dirty="0">
                          <a:effectLst/>
                          <a:latin typeface="Tahoma" panose="020B0604030504040204" pitchFamily="34" charset="0"/>
                        </a:rPr>
                        <a:t>16</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ctr" fontAlgn="b"/>
                      <a:r>
                        <a:rPr lang="en-IN" sz="1400" b="1" i="0" u="none" strike="noStrike" dirty="0">
                          <a:effectLst>
                            <a:outerShdw blurRad="50800" dist="38100" algn="tr" rotWithShape="0">
                              <a:prstClr val="black">
                                <a:alpha val="40000"/>
                              </a:prstClr>
                            </a:outerShdw>
                          </a:effectLst>
                          <a:latin typeface="Tahoma" panose="020B0604030504040204" pitchFamily="34" charset="0"/>
                        </a:rPr>
                        <a:t>--------</a:t>
                      </a:r>
                    </a:p>
                  </a:txBody>
                  <a:tcPr marL="8792" marR="8792" marT="7150" marB="0" anchor="b"/>
                </a:tc>
                <a:tc>
                  <a:txBody>
                    <a:bodyPr/>
                    <a:lstStyle/>
                    <a:p>
                      <a:pPr algn="l" fontAlgn="b"/>
                      <a:r>
                        <a:rPr lang="en-IN" sz="800" b="1" i="0" u="none" strike="noStrike" dirty="0">
                          <a:effectLst/>
                          <a:latin typeface="Tahoma" panose="020B0604030504040204" pitchFamily="34" charset="0"/>
                        </a:rPr>
                        <a:t>PROPOSAL SUBMITTED TO THE BOARD FOR E-TENDER CUM E-AUCTION</a:t>
                      </a:r>
                    </a:p>
                  </a:txBody>
                  <a:tcPr marL="8792" marR="8792" marT="7150" marB="0" anchor="b"/>
                </a:tc>
                <a:extLst>
                  <a:ext uri="{0D108BD9-81ED-4DB2-BD59-A6C34878D82A}">
                    <a16:rowId xmlns:a16="http://schemas.microsoft.com/office/drawing/2014/main" val="1618267700"/>
                  </a:ext>
                </a:extLst>
              </a:tr>
              <a:tr h="270411">
                <a:tc>
                  <a:txBody>
                    <a:bodyPr/>
                    <a:lstStyle/>
                    <a:p>
                      <a:pPr algn="ctr" fontAlgn="b"/>
                      <a:r>
                        <a:rPr lang="en-IN" sz="800" b="0" i="0" u="none" strike="noStrike" dirty="0">
                          <a:effectLst/>
                          <a:latin typeface="Tahoma" panose="020B0604030504040204" pitchFamily="34" charset="0"/>
                        </a:rPr>
                        <a:t>17</a:t>
                      </a:r>
                    </a:p>
                  </a:txBody>
                  <a:tcPr marL="8792" marR="8792" marT="7150" marB="0" anchor="b"/>
                </a:tc>
                <a:tc>
                  <a:txBody>
                    <a:bodyPr/>
                    <a:lstStyle/>
                    <a:p>
                      <a:pPr algn="ctr" fontAlgn="b"/>
                      <a:r>
                        <a:rPr lang="en-IN" sz="800" b="0" i="0" u="none" strike="noStrike" dirty="0">
                          <a:effectLst/>
                          <a:latin typeface="Tahoma" panose="020B0604030504040204" pitchFamily="34" charset="0"/>
                        </a:rPr>
                        <a:t>17</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M/S.EMPERIUS INFRALOGISTICS PRIVATE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7434257"/>
                  </a:ext>
                </a:extLst>
              </a:tr>
              <a:tr h="270411">
                <a:tc>
                  <a:txBody>
                    <a:bodyPr/>
                    <a:lstStyle/>
                    <a:p>
                      <a:pPr algn="ctr" fontAlgn="b"/>
                      <a:r>
                        <a:rPr lang="en-IN" sz="800" b="0" i="0" u="none" strike="noStrike" dirty="0">
                          <a:effectLst/>
                          <a:latin typeface="Tahoma" panose="020B0604030504040204" pitchFamily="34" charset="0"/>
                        </a:rPr>
                        <a:t>18</a:t>
                      </a:r>
                    </a:p>
                  </a:txBody>
                  <a:tcPr marL="8792" marR="8792" marT="7150" marB="0" anchor="b"/>
                </a:tc>
                <a:tc>
                  <a:txBody>
                    <a:bodyPr/>
                    <a:lstStyle/>
                    <a:p>
                      <a:pPr algn="ctr" fontAlgn="b"/>
                      <a:r>
                        <a:rPr lang="en-IN" sz="800" b="0" i="0" u="none" strike="noStrike" dirty="0">
                          <a:effectLst/>
                          <a:latin typeface="Tahoma" panose="020B0604030504040204" pitchFamily="34" charset="0"/>
                        </a:rPr>
                        <a:t>18</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M/S.SUNSHINE LIQUID STORAGE PVT.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1287192602"/>
                  </a:ext>
                </a:extLst>
              </a:tr>
              <a:tr h="270411">
                <a:tc>
                  <a:txBody>
                    <a:bodyPr/>
                    <a:lstStyle/>
                    <a:p>
                      <a:pPr algn="ctr" fontAlgn="b"/>
                      <a:r>
                        <a:rPr lang="en-IN" sz="800" b="0" i="0" u="none" strike="noStrike" dirty="0">
                          <a:effectLst/>
                          <a:latin typeface="Tahoma" panose="020B0604030504040204" pitchFamily="34" charset="0"/>
                        </a:rPr>
                        <a:t>19</a:t>
                      </a:r>
                    </a:p>
                  </a:txBody>
                  <a:tcPr marL="8792" marR="8792" marT="7150" marB="0" anchor="b"/>
                </a:tc>
                <a:tc>
                  <a:txBody>
                    <a:bodyPr/>
                    <a:lstStyle/>
                    <a:p>
                      <a:pPr algn="ctr" fontAlgn="b"/>
                      <a:r>
                        <a:rPr lang="en-IN" sz="800" b="0" i="0" u="none" strike="noStrike" dirty="0">
                          <a:effectLst/>
                          <a:latin typeface="Tahoma" panose="020B0604030504040204" pitchFamily="34" charset="0"/>
                        </a:rPr>
                        <a:t>19</a:t>
                      </a:r>
                    </a:p>
                  </a:txBody>
                  <a:tcPr marL="8792" marR="8792" marT="7150" marB="0" anchor="b"/>
                </a:tc>
                <a:tc>
                  <a:txBody>
                    <a:bodyPr/>
                    <a:lstStyle/>
                    <a:p>
                      <a:pPr algn="ctr" fontAlgn="b"/>
                      <a:r>
                        <a:rPr lang="en-IN" sz="800" b="0" i="0" u="none" strike="noStrike" dirty="0">
                          <a:effectLst/>
                          <a:latin typeface="Tahoma" panose="020B0604030504040204" pitchFamily="34" charset="0"/>
                        </a:rPr>
                        <a:t>14550.00</a:t>
                      </a:r>
                    </a:p>
                  </a:txBody>
                  <a:tcPr marL="8792" marR="8792" marT="7150" marB="0" anchor="b"/>
                </a:tc>
                <a:tc>
                  <a:txBody>
                    <a:bodyPr/>
                    <a:lstStyle/>
                    <a:p>
                      <a:pPr algn="l" fontAlgn="b"/>
                      <a:r>
                        <a:rPr lang="en-IN" sz="800" b="0" i="0" u="none" strike="noStrike" dirty="0">
                          <a:effectLst>
                            <a:outerShdw blurRad="50800" dist="38100" algn="tr" rotWithShape="0">
                              <a:prstClr val="black">
                                <a:alpha val="40000"/>
                              </a:prstClr>
                            </a:outerShdw>
                          </a:effectLst>
                          <a:latin typeface="Tahoma" panose="020B0604030504040204" pitchFamily="34" charset="0"/>
                        </a:rPr>
                        <a:t>M/S.AMBAJI IMPORT PRIVATE LIMITED</a:t>
                      </a:r>
                    </a:p>
                  </a:txBody>
                  <a:tcPr marL="8792" marR="8792" marT="7150" marB="0" anchor="b"/>
                </a:tc>
                <a:tc>
                  <a:txBody>
                    <a:bodyPr/>
                    <a:lstStyle/>
                    <a:p>
                      <a:pPr algn="l" fontAlgn="b"/>
                      <a:r>
                        <a:rPr lang="en-IN" sz="800" b="0" i="0" u="none" strike="noStrike" dirty="0">
                          <a:effectLst/>
                          <a:latin typeface="Tahoma" panose="020B0604030504040204" pitchFamily="34" charset="0"/>
                        </a:rPr>
                        <a:t> </a:t>
                      </a:r>
                    </a:p>
                  </a:txBody>
                  <a:tcPr marL="8792" marR="8792" marT="7150" marB="0" anchor="b"/>
                </a:tc>
                <a:extLst>
                  <a:ext uri="{0D108BD9-81ED-4DB2-BD59-A6C34878D82A}">
                    <a16:rowId xmlns:a16="http://schemas.microsoft.com/office/drawing/2014/main" val="3563166984"/>
                  </a:ext>
                </a:extLst>
              </a:tr>
            </a:tbl>
          </a:graphicData>
        </a:graphic>
      </p:graphicFrame>
      <p:sp>
        <p:nvSpPr>
          <p:cNvPr id="6" name="Rectangle 5"/>
          <p:cNvSpPr/>
          <p:nvPr/>
        </p:nvSpPr>
        <p:spPr>
          <a:xfrm>
            <a:off x="317989" y="165194"/>
            <a:ext cx="8574491" cy="540378"/>
          </a:xfrm>
          <a:prstGeom prst="rect">
            <a:avLst/>
          </a:prstGeom>
        </p:spPr>
        <p:txBody>
          <a:bodyPr wrap="square" lIns="77953" tIns="38976" rIns="77953" bIns="38976">
            <a:spAutoFit/>
          </a:bodyPr>
          <a:lstStyle/>
          <a:p>
            <a:pPr algn="ctr"/>
            <a:r>
              <a:rPr lang="en-IN" sz="1200" dirty="0"/>
              <a:t>DETAILS OF THE ALLOTMENT OF PLOTS AT KANDLA ON 30 YEARS LEASE BASIS FOR SETTING UP OF LIQUID STORAGE TANKS ON AS IS WHERE IS BASIS" THROUGH E-TENDER CUM E-AUCTION AFTER RECEIPT OF LAND POLICY GUIDELINES -2014. </a:t>
            </a:r>
            <a:r>
              <a:rPr lang="en-IN" dirty="0"/>
              <a:t>	</a:t>
            </a:r>
          </a:p>
        </p:txBody>
      </p:sp>
      <p:sp>
        <p:nvSpPr>
          <p:cNvPr id="7" name="Right Arrow 6"/>
          <p:cNvSpPr/>
          <p:nvPr/>
        </p:nvSpPr>
        <p:spPr>
          <a:xfrm>
            <a:off x="7534876" y="4785381"/>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2"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1401482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2454" y="59517"/>
            <a:ext cx="8434388" cy="514350"/>
          </a:xfrm>
          <a:prstGeom prst="rect">
            <a:avLst/>
          </a:prstGeom>
        </p:spPr>
        <p:txBody>
          <a:bodyPr lIns="77953" tIns="38976" rIns="77953" bIns="38976">
            <a:noAutofit/>
          </a:bodyPr>
          <a:lstStyle/>
          <a:p>
            <a:pPr algn="ctr"/>
            <a:r>
              <a:rPr lang="en-IN" sz="2000" b="1" dirty="0">
                <a:solidFill>
                  <a:srgbClr val="002060"/>
                </a:solidFill>
                <a:latin typeface="Tahoma" pitchFamily="34" charset="0"/>
                <a:ea typeface="+mn-ea"/>
                <a:cs typeface="Arial" charset="0"/>
              </a:rPr>
              <a:t>VISION, OVERALL PERSPECTIVE AND BROAD ROADMAP</a:t>
            </a:r>
            <a:endParaRPr lang="en-US" sz="2000" b="1" dirty="0">
              <a:solidFill>
                <a:srgbClr val="002060"/>
              </a:solidFill>
              <a:latin typeface="Tahoma" pitchFamily="34" charset="0"/>
              <a:ea typeface="+mn-ea"/>
              <a:cs typeface="Arial" charset="0"/>
            </a:endParaRPr>
          </a:p>
        </p:txBody>
      </p:sp>
      <p:graphicFrame>
        <p:nvGraphicFramePr>
          <p:cNvPr id="5" name="Diagram 4"/>
          <p:cNvGraphicFramePr/>
          <p:nvPr>
            <p:extLst>
              <p:ext uri="{D42A27DB-BD31-4B8C-83A1-F6EECF244321}">
                <p14:modId xmlns:p14="http://schemas.microsoft.com/office/powerpoint/2010/main" val="497251915"/>
              </p:ext>
            </p:extLst>
          </p:nvPr>
        </p:nvGraphicFramePr>
        <p:xfrm>
          <a:off x="258340" y="799131"/>
          <a:ext cx="8640959" cy="3655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572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DESIGN, SUPPLY, INSTALLATION, TESTING AND COMMISSIONING OF ACCESS CONTROL SYSTEM AT DPT (PHASE -II.)</a:t>
            </a:r>
          </a:p>
        </p:txBody>
      </p:sp>
      <p:sp>
        <p:nvSpPr>
          <p:cNvPr id="7" name="Left Arrow 6"/>
          <p:cNvSpPr/>
          <p:nvPr/>
        </p:nvSpPr>
        <p:spPr>
          <a:xfrm>
            <a:off x="7236296" y="4744539"/>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
        <p:nvSpPr>
          <p:cNvPr id="2" name="Rectangle 1"/>
          <p:cNvSpPr/>
          <p:nvPr/>
        </p:nvSpPr>
        <p:spPr>
          <a:xfrm>
            <a:off x="467544" y="989955"/>
            <a:ext cx="8496944" cy="2907206"/>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en-IN" sz="1600" dirty="0">
                <a:latin typeface="Calibri" panose="020F0502020204030204" pitchFamily="34" charset="0"/>
                <a:ea typeface="Calibri" panose="020F0502020204030204" pitchFamily="34" charset="0"/>
                <a:cs typeface="Mangal"/>
              </a:rPr>
              <a:t>In Phase I of the above said project, RFID cards have been issued to Commercial vehicles, Personal Vehicles of Port Users and Port Employees. Accordingly, Gates have been fitted with Access Control system.</a:t>
            </a:r>
          </a:p>
          <a:p>
            <a:pPr marL="342900" lvl="0" indent="-342900" algn="just">
              <a:lnSpc>
                <a:spcPct val="115000"/>
              </a:lnSpc>
              <a:spcAft>
                <a:spcPts val="0"/>
              </a:spcAft>
              <a:buFont typeface="Wingdings" panose="05000000000000000000" pitchFamily="2" charset="2"/>
              <a:buChar char="§"/>
            </a:pPr>
            <a:r>
              <a:rPr lang="en-IN" sz="1600" dirty="0">
                <a:latin typeface="Calibri" panose="020F0502020204030204" pitchFamily="34" charset="0"/>
                <a:ea typeface="Calibri" panose="020F0502020204030204" pitchFamily="34" charset="0"/>
                <a:cs typeface="Mangal"/>
              </a:rPr>
              <a:t>In Phase II Model Access control system will be connected to Cargo related documents and clearance.</a:t>
            </a:r>
          </a:p>
          <a:p>
            <a:pPr marL="342900" lvl="0" indent="-342900" algn="just">
              <a:lnSpc>
                <a:spcPct val="115000"/>
              </a:lnSpc>
              <a:spcAft>
                <a:spcPts val="0"/>
              </a:spcAft>
              <a:buFont typeface="Wingdings" panose="05000000000000000000" pitchFamily="2" charset="2"/>
              <a:buChar char="§"/>
            </a:pPr>
            <a:r>
              <a:rPr lang="en-IN" sz="1600" dirty="0">
                <a:latin typeface="Calibri" panose="020F0502020204030204" pitchFamily="34" charset="0"/>
                <a:ea typeface="Calibri" panose="020F0502020204030204" pitchFamily="34" charset="0"/>
                <a:cs typeface="Mangal"/>
              </a:rPr>
              <a:t>The automated Hydraulic Boom barriers, automated Gate interface, and software interlinked with CHA Weighbridges/Custom clearance and gates will be installed.</a:t>
            </a:r>
          </a:p>
          <a:p>
            <a:pPr marL="342900" lvl="0" indent="-342900" algn="just">
              <a:lnSpc>
                <a:spcPct val="115000"/>
              </a:lnSpc>
              <a:spcAft>
                <a:spcPts val="0"/>
              </a:spcAft>
              <a:buFont typeface="Wingdings" panose="05000000000000000000" pitchFamily="2" charset="2"/>
              <a:buChar char="§"/>
            </a:pPr>
            <a:r>
              <a:rPr lang="en-IN" sz="1600" dirty="0">
                <a:latin typeface="Calibri" panose="020F0502020204030204" pitchFamily="34" charset="0"/>
                <a:ea typeface="Calibri" panose="020F0502020204030204" pitchFamily="34" charset="0"/>
                <a:cs typeface="Mangal"/>
              </a:rPr>
              <a:t>Phase II will be developed by considering latest updated software/ hardware as well as by upgrading the existing available infrastructure in Phase-I, wherever possible.</a:t>
            </a:r>
          </a:p>
          <a:p>
            <a:pPr marL="342900" lvl="0" indent="-342900" algn="just">
              <a:lnSpc>
                <a:spcPct val="115000"/>
              </a:lnSpc>
              <a:spcAft>
                <a:spcPts val="1000"/>
              </a:spcAft>
              <a:buFont typeface="Wingdings" panose="05000000000000000000" pitchFamily="2" charset="2"/>
              <a:buChar char="§"/>
            </a:pPr>
            <a:r>
              <a:rPr lang="en-IN" sz="1600" b="1" dirty="0">
                <a:solidFill>
                  <a:srgbClr val="002060"/>
                </a:solidFill>
                <a:latin typeface="Calibri" panose="020F0502020204030204" pitchFamily="34" charset="0"/>
                <a:ea typeface="Calibri" panose="020F0502020204030204" pitchFamily="34" charset="0"/>
                <a:cs typeface="Mangal"/>
              </a:rPr>
              <a:t>The time line for Phase II is March, 2019.</a:t>
            </a:r>
            <a:endParaRPr lang="en-IN" sz="1600" b="1" dirty="0">
              <a:solidFill>
                <a:srgbClr val="002060"/>
              </a:solidFill>
              <a:effectLst/>
              <a:latin typeface="Calibri" panose="020F0502020204030204" pitchFamily="34" charset="0"/>
              <a:ea typeface="Calibri" panose="020F0502020204030204" pitchFamily="34" charset="0"/>
              <a:cs typeface="Mangal"/>
            </a:endParaRPr>
          </a:p>
        </p:txBody>
      </p:sp>
    </p:spTree>
    <p:extLst>
      <p:ext uri="{BB962C8B-B14F-4D97-AF65-F5344CB8AC3E}">
        <p14:creationId xmlns:p14="http://schemas.microsoft.com/office/powerpoint/2010/main" val="25858149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125859"/>
            <a:ext cx="5742384" cy="369332"/>
          </a:xfrm>
          <a:prstGeom prst="rect">
            <a:avLst/>
          </a:prstGeom>
        </p:spPr>
        <p:txBody>
          <a:bodyPr wrap="square">
            <a:spAutoFit/>
          </a:bodyPr>
          <a:lstStyle/>
          <a:p>
            <a:r>
              <a:rPr lang="en-US" b="1" spc="-43" dirty="0">
                <a:solidFill>
                  <a:srgbClr val="002060"/>
                </a:solidFill>
              </a:rPr>
              <a:t>DEVELOPMENT OF RENEWABLE ENERGY PARK AT KANDLA</a:t>
            </a:r>
            <a:endParaRPr lang="en-IN" dirty="0"/>
          </a:p>
        </p:txBody>
      </p:sp>
      <p:sp>
        <p:nvSpPr>
          <p:cNvPr id="3" name="Rectangle 2"/>
          <p:cNvSpPr/>
          <p:nvPr/>
        </p:nvSpPr>
        <p:spPr>
          <a:xfrm>
            <a:off x="314400" y="482382"/>
            <a:ext cx="8650088" cy="3970318"/>
          </a:xfrm>
          <a:prstGeom prst="rect">
            <a:avLst/>
          </a:prstGeom>
        </p:spPr>
        <p:txBody>
          <a:bodyPr wrap="square">
            <a:spAutoFit/>
          </a:bodyPr>
          <a:lstStyle/>
          <a:p>
            <a:pPr algn="just"/>
            <a:r>
              <a:rPr lang="en-US" sz="1200" dirty="0"/>
              <a:t>M/s. NIWE  was issued work order on 02.01.2016.for carrying out feasibility studies for establishing wind park in an area of 1000 hectares at Kandla. M/s. NIWE submitted the final report after a period of 12 months after carrying out required studies</a:t>
            </a:r>
          </a:p>
          <a:p>
            <a:pPr algn="just"/>
            <a:r>
              <a:rPr lang="en-IN" sz="1200" dirty="0"/>
              <a:t/>
            </a:r>
            <a:br>
              <a:rPr lang="en-IN" sz="1200" dirty="0"/>
            </a:br>
            <a:r>
              <a:rPr lang="en-US" sz="1200" dirty="0"/>
              <a:t> </a:t>
            </a:r>
            <a:br>
              <a:rPr lang="en-US" sz="1200" dirty="0"/>
            </a:br>
            <a:r>
              <a:rPr lang="en-US" sz="1200" dirty="0"/>
              <a:t>Meanwhile, GCZMA committee from Gandhinagar visited the proposed SEZ land at Tuna and Kandla and conveyed the recommendations on 23/5/2017 as under: </a:t>
            </a:r>
            <a:r>
              <a:rPr lang="en-US" sz="1200" i="1" dirty="0"/>
              <a:t>‘The 1281 hectors are including 100 meters CRZ boundary out of 3600 hectors at Kandla, is also having dense and sparse mangroves along with mangrove swamps. </a:t>
            </a:r>
            <a:r>
              <a:rPr lang="en-US" sz="1200" b="1" i="1" u="sng" dirty="0"/>
              <a:t>The proposed intertidal area for SEZ is falling under the category of CRZ 1-[a]. There are no sufficient open patches in the entire area to take up any developmental activities, as it may disturb the existing mangrove patches and its swamp area,</a:t>
            </a:r>
            <a:r>
              <a:rPr lang="en-US" sz="1200" i="1" dirty="0"/>
              <a:t> and therefore no new construction shall be permitted as per para 8 I(i) of CRZ notification 2011. (</a:t>
            </a:r>
            <a:r>
              <a:rPr lang="en-US" sz="1200" b="1" i="1" dirty="0"/>
              <a:t>The 1281 ha. includes 1000 ha. earmarked for Renewable Energy Park</a:t>
            </a:r>
            <a:r>
              <a:rPr lang="en-US" sz="1200" i="1" dirty="0"/>
              <a:t>)’.</a:t>
            </a:r>
          </a:p>
          <a:p>
            <a:pPr algn="just"/>
            <a:r>
              <a:rPr lang="en-IN" sz="1200" dirty="0"/>
              <a:t/>
            </a:r>
            <a:br>
              <a:rPr lang="en-IN" sz="1200" dirty="0"/>
            </a:br>
            <a:r>
              <a:rPr lang="en-IN" sz="1200" dirty="0"/>
              <a:t/>
            </a:r>
            <a:br>
              <a:rPr lang="en-IN" sz="1200" dirty="0"/>
            </a:br>
            <a:r>
              <a:rPr lang="en-US" sz="1200" dirty="0"/>
              <a:t>In view of above the proposal of setting up a wind park in 1000 hectares at Kandla was dropped.</a:t>
            </a:r>
          </a:p>
          <a:p>
            <a:pPr algn="just"/>
            <a:r>
              <a:rPr lang="en-IN" sz="1200" dirty="0"/>
              <a:t/>
            </a:r>
            <a:br>
              <a:rPr lang="en-IN" sz="1200" dirty="0"/>
            </a:br>
            <a:r>
              <a:rPr lang="en-IN" sz="1200" dirty="0"/>
              <a:t/>
            </a:r>
            <a:br>
              <a:rPr lang="en-IN" sz="1200" dirty="0"/>
            </a:br>
            <a:r>
              <a:rPr lang="en-US" sz="1200" dirty="0"/>
              <a:t>As per the directions of Ministry, a team from NIWE visited three other land parcels of DPT on 28/5/18 and 29/5/2018. M/s. NIWE vide their letter dated 31/5/18 stated that before submitting the proposal for preparation of pre-feasibility report, it is envisaged as essential and necessary to carry out the wind resource measurements in the identified 2 locations i.e. locations 1 (Kharirohar) and location 3 (Jungi) using portable remote sensing device like SODAR for the period of 3 months for each site. Accordingly, on 8/6/18 DPT requested M/s NIWE to submit the comprehensive offer for the same. In response, M/s. NIWE vide their letter dated 26/6/18 submitted their offer, some conditions of which cannot be accepted by DPT hence revised offer is being sought from M/s. NIWE.</a:t>
            </a:r>
            <a:endParaRPr lang="en-IN" sz="1200" dirty="0"/>
          </a:p>
        </p:txBody>
      </p:sp>
      <p:sp>
        <p:nvSpPr>
          <p:cNvPr id="6" name="Left Arrow 5"/>
          <p:cNvSpPr/>
          <p:nvPr/>
        </p:nvSpPr>
        <p:spPr>
          <a:xfrm>
            <a:off x="7524328" y="4744539"/>
            <a:ext cx="891439" cy="403724"/>
          </a:xfrm>
          <a:prstGeom prst="lef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a:r>
              <a:rPr lang="en-US"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48907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10400" y="4772025"/>
            <a:ext cx="2133600" cy="273050"/>
          </a:xfrm>
        </p:spPr>
        <p:txBody>
          <a:bodyPr/>
          <a:lstStyle>
            <a:lvl1pPr eaLnBrk="0" hangingPunct="0">
              <a:defRPr sz="1501">
                <a:solidFill>
                  <a:schemeClr val="tx1"/>
                </a:solidFill>
                <a:latin typeface="Tahoma" panose="020B0604030504040204" pitchFamily="34" charset="0"/>
                <a:cs typeface="Arial" panose="020B0604020202020204" pitchFamily="34" charset="0"/>
              </a:defRPr>
            </a:lvl1pPr>
            <a:lvl2pPr marL="557733" indent="-214513" eaLnBrk="0" hangingPunct="0">
              <a:defRPr sz="1501">
                <a:solidFill>
                  <a:schemeClr val="tx1"/>
                </a:solidFill>
                <a:latin typeface="Tahoma" panose="020B0604030504040204" pitchFamily="34" charset="0"/>
                <a:cs typeface="Arial" panose="020B0604020202020204" pitchFamily="34" charset="0"/>
              </a:defRPr>
            </a:lvl2pPr>
            <a:lvl3pPr marL="858050" indent="-171610" eaLnBrk="0" hangingPunct="0">
              <a:defRPr sz="1501">
                <a:solidFill>
                  <a:schemeClr val="tx1"/>
                </a:solidFill>
                <a:latin typeface="Tahoma" panose="020B0604030504040204" pitchFamily="34" charset="0"/>
                <a:cs typeface="Arial" panose="020B0604020202020204" pitchFamily="34" charset="0"/>
              </a:defRPr>
            </a:lvl3pPr>
            <a:lvl4pPr marL="1201270" indent="-171610" eaLnBrk="0" hangingPunct="0">
              <a:defRPr sz="1501">
                <a:solidFill>
                  <a:schemeClr val="tx1"/>
                </a:solidFill>
                <a:latin typeface="Tahoma" panose="020B0604030504040204" pitchFamily="34" charset="0"/>
                <a:cs typeface="Arial" panose="020B0604020202020204" pitchFamily="34" charset="0"/>
              </a:defRPr>
            </a:lvl4pPr>
            <a:lvl5pPr marL="1544490" indent="-171610" eaLnBrk="0" hangingPunct="0">
              <a:defRPr sz="1501">
                <a:solidFill>
                  <a:schemeClr val="tx1"/>
                </a:solidFill>
                <a:latin typeface="Tahoma" panose="020B0604030504040204" pitchFamily="34" charset="0"/>
                <a:cs typeface="Arial" panose="020B0604020202020204" pitchFamily="34" charset="0"/>
              </a:defRPr>
            </a:lvl5pPr>
            <a:lvl6pPr marL="188771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6pPr>
            <a:lvl7pPr marL="223093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7pPr>
            <a:lvl8pPr marL="257415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8pPr>
            <a:lvl9pPr marL="291737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9pPr>
          </a:lstStyle>
          <a:p>
            <a:pPr eaLnBrk="1" hangingPunct="1"/>
            <a:fld id="{BF71EE83-ED91-42D9-BFF7-50655BABAC6A}" type="slidenum">
              <a:rPr lang="en-IN" altLang="en-US" sz="751">
                <a:solidFill>
                  <a:srgbClr val="FFFFFF"/>
                </a:solidFill>
              </a:rPr>
              <a:pPr eaLnBrk="1" hangingPunct="1"/>
              <a:t>72</a:t>
            </a:fld>
            <a:endParaRPr lang="en-IN" altLang="en-US" sz="751" dirty="0">
              <a:solidFill>
                <a:srgbClr val="FFFFFF"/>
              </a:solidFill>
            </a:endParaRPr>
          </a:p>
        </p:txBody>
      </p:sp>
      <p:sp>
        <p:nvSpPr>
          <p:cNvPr id="3" name="TextBox 2"/>
          <p:cNvSpPr txBox="1"/>
          <p:nvPr/>
        </p:nvSpPr>
        <p:spPr>
          <a:xfrm>
            <a:off x="467544" y="538848"/>
            <a:ext cx="8280919" cy="3811043"/>
          </a:xfrm>
          <a:prstGeom prst="rect">
            <a:avLst/>
          </a:prstGeom>
          <a:noFill/>
        </p:spPr>
        <p:txBody>
          <a:bodyPr wrap="square">
            <a:spAutoFit/>
          </a:bodyPr>
          <a:lstStyle/>
          <a:p>
            <a:pPr>
              <a:defRPr/>
            </a:pPr>
            <a:endParaRPr lang="en-IN" sz="1201" b="1" u="sng" dirty="0">
              <a:cs typeface="Arial" charset="0"/>
            </a:endParaRPr>
          </a:p>
          <a:p>
            <a:pPr>
              <a:defRPr/>
            </a:pPr>
            <a:r>
              <a:rPr lang="en-IN" sz="1351" b="1" u="sng" dirty="0">
                <a:solidFill>
                  <a:srgbClr val="002060"/>
                </a:solidFill>
                <a:cs typeface="Arial" charset="0"/>
              </a:rPr>
              <a:t>PROJECT COST </a:t>
            </a:r>
            <a:r>
              <a:rPr lang="en-IN" sz="1351" dirty="0">
                <a:solidFill>
                  <a:srgbClr val="002060"/>
                </a:solidFill>
                <a:cs typeface="Arial" charset="0"/>
              </a:rPr>
              <a:t>:-</a:t>
            </a:r>
            <a:r>
              <a:rPr lang="en-IN" sz="1351" b="1" dirty="0">
                <a:solidFill>
                  <a:srgbClr val="002060"/>
                </a:solidFill>
                <a:cs typeface="Arial" charset="0"/>
              </a:rPr>
              <a:t>RS. 122.00 CRS</a:t>
            </a:r>
            <a:r>
              <a:rPr lang="en-IN" sz="1351" dirty="0">
                <a:solidFill>
                  <a:srgbClr val="002060"/>
                </a:solidFill>
                <a:cs typeface="Arial" charset="0"/>
              </a:rPr>
              <a:t> </a:t>
            </a:r>
          </a:p>
          <a:p>
            <a:pPr marL="134667" indent="-134667">
              <a:buFont typeface="Arial" pitchFamily="34" charset="0"/>
              <a:buChar char="•"/>
              <a:defRPr/>
            </a:pPr>
            <a:r>
              <a:rPr lang="en-IN" sz="1351" dirty="0">
                <a:cs typeface="Arial" charset="0"/>
              </a:rPr>
              <a:t>Consultant M/s Scott Wilson  </a:t>
            </a:r>
          </a:p>
          <a:p>
            <a:pPr marL="134667" indent="-134667">
              <a:buFont typeface="Arial" pitchFamily="34" charset="0"/>
              <a:buChar char="•"/>
              <a:defRPr/>
            </a:pPr>
            <a:r>
              <a:rPr lang="en-IN" sz="1351" dirty="0">
                <a:cs typeface="Arial" charset="0"/>
              </a:rPr>
              <a:t>Approved Block Estimated Cost on 26-12-2017 </a:t>
            </a:r>
          </a:p>
          <a:p>
            <a:pPr marL="134667" indent="-134667">
              <a:buFont typeface="Arial" pitchFamily="34" charset="0"/>
              <a:buChar char="•"/>
              <a:defRPr/>
            </a:pPr>
            <a:r>
              <a:rPr lang="en-IN" sz="1351" dirty="0">
                <a:cs typeface="Arial" charset="0"/>
              </a:rPr>
              <a:t>Brief Of Project </a:t>
            </a:r>
          </a:p>
          <a:p>
            <a:pPr>
              <a:defRPr/>
            </a:pPr>
            <a:endParaRPr lang="en-IN" sz="1351" b="1" u="sng" dirty="0">
              <a:cs typeface="Arial" charset="0"/>
            </a:endParaRPr>
          </a:p>
          <a:p>
            <a:pPr>
              <a:defRPr/>
            </a:pPr>
            <a:r>
              <a:rPr lang="en-IN" sz="1351" b="1" u="sng" dirty="0">
                <a:solidFill>
                  <a:srgbClr val="002060"/>
                </a:solidFill>
                <a:cs typeface="Arial" charset="0"/>
              </a:rPr>
              <a:t>CONSTRUCTION OF JETTY</a:t>
            </a:r>
            <a:r>
              <a:rPr lang="en-IN" sz="1351" u="sng" dirty="0">
                <a:solidFill>
                  <a:srgbClr val="002060"/>
                </a:solidFill>
                <a:cs typeface="Arial" charset="0"/>
              </a:rPr>
              <a:t> </a:t>
            </a:r>
          </a:p>
          <a:p>
            <a:pPr marL="400050" indent="-400050">
              <a:buFont typeface="+mj-lt"/>
              <a:buAutoNum type="romanUcPeriod"/>
              <a:defRPr/>
            </a:pPr>
            <a:r>
              <a:rPr lang="en-IN" sz="1351" dirty="0">
                <a:cs typeface="Arial" charset="0"/>
              </a:rPr>
              <a:t>NIT Published</a:t>
            </a:r>
          </a:p>
          <a:p>
            <a:pPr marL="400050" indent="-400050">
              <a:buFont typeface="+mj-lt"/>
              <a:buAutoNum type="romanUcPeriod"/>
              <a:defRPr/>
            </a:pPr>
            <a:r>
              <a:rPr lang="en-IN" sz="1351" dirty="0">
                <a:cs typeface="Arial" charset="0"/>
              </a:rPr>
              <a:t>Technical Bid Opened </a:t>
            </a:r>
          </a:p>
          <a:p>
            <a:pPr marL="400050" indent="-400050">
              <a:buFont typeface="+mj-lt"/>
              <a:buAutoNum type="romanUcPeriod"/>
              <a:defRPr/>
            </a:pPr>
            <a:r>
              <a:rPr lang="en-IN" sz="1351" dirty="0">
                <a:cs typeface="Arial" charset="0"/>
              </a:rPr>
              <a:t>Three Bidders are qualified by committee on 19.03.2018 </a:t>
            </a:r>
          </a:p>
          <a:p>
            <a:pPr marL="400050" indent="-400050">
              <a:buFont typeface="+mj-lt"/>
              <a:buAutoNum type="romanUcPeriod"/>
              <a:defRPr/>
            </a:pPr>
            <a:r>
              <a:rPr lang="en-IN" sz="1351" dirty="0">
                <a:cs typeface="Arial" charset="0"/>
              </a:rPr>
              <a:t>Submitted for approval of technical qualification of bidder. However it is not approved due to non availability of Environment Clearance </a:t>
            </a:r>
          </a:p>
          <a:p>
            <a:pPr marL="400050" indent="-400050">
              <a:buFont typeface="+mj-lt"/>
              <a:buAutoNum type="romanUcPeriod"/>
              <a:defRPr/>
            </a:pPr>
            <a:r>
              <a:rPr lang="en-IN" sz="1351" dirty="0">
                <a:cs typeface="Arial" charset="0"/>
              </a:rPr>
              <a:t>Price Bids Opening and issue of  LOA and work order June-2019 </a:t>
            </a:r>
          </a:p>
          <a:p>
            <a:pPr marL="400050" indent="-400050">
              <a:buFont typeface="+mj-lt"/>
              <a:buAutoNum type="romanUcPeriod"/>
              <a:defRPr/>
            </a:pPr>
            <a:r>
              <a:rPr lang="en-IN" sz="1351" dirty="0">
                <a:cs typeface="Arial" charset="0"/>
              </a:rPr>
              <a:t>Completion Period  June ‘21  .</a:t>
            </a:r>
          </a:p>
          <a:p>
            <a:pPr>
              <a:defRPr/>
            </a:pPr>
            <a:endParaRPr lang="en-IN" sz="1351" dirty="0">
              <a:cs typeface="Arial" charset="0"/>
            </a:endParaRPr>
          </a:p>
          <a:p>
            <a:pPr marL="343220" indent="-343220">
              <a:defRPr/>
            </a:pPr>
            <a:r>
              <a:rPr lang="en-IN" sz="1351" b="1" u="sng" dirty="0">
                <a:solidFill>
                  <a:srgbClr val="002060"/>
                </a:solidFill>
                <a:cs typeface="Arial" charset="0"/>
              </a:rPr>
              <a:t>ENVIRONMENT CLEARANCE</a:t>
            </a:r>
            <a:r>
              <a:rPr lang="en-IN" sz="1351" dirty="0">
                <a:solidFill>
                  <a:srgbClr val="002060"/>
                </a:solidFill>
                <a:cs typeface="Arial" charset="0"/>
              </a:rPr>
              <a:t> </a:t>
            </a:r>
          </a:p>
          <a:p>
            <a:pPr marL="343220" indent="-343220">
              <a:buFont typeface="Wingdings" panose="05000000000000000000" pitchFamily="2" charset="2"/>
              <a:buChar char="§"/>
              <a:defRPr/>
            </a:pPr>
            <a:r>
              <a:rPr lang="en-IN" sz="1351" dirty="0">
                <a:cs typeface="Arial" charset="0"/>
              </a:rPr>
              <a:t> TOR approved,  pending before CRZ Status of Environment committee last meeting held on 12.06.2018. Committee intend to visit the site</a:t>
            </a:r>
          </a:p>
        </p:txBody>
      </p:sp>
      <p:sp>
        <p:nvSpPr>
          <p:cNvPr id="4" name="Rectangle 3"/>
          <p:cNvSpPr/>
          <p:nvPr/>
        </p:nvSpPr>
        <p:spPr>
          <a:xfrm>
            <a:off x="467544" y="44559"/>
            <a:ext cx="8424936" cy="369332"/>
          </a:xfrm>
          <a:prstGeom prst="rect">
            <a:avLst/>
          </a:prstGeom>
        </p:spPr>
        <p:txBody>
          <a:bodyPr wrap="square">
            <a:spAutoFit/>
          </a:bodyPr>
          <a:lstStyle/>
          <a:p>
            <a:pPr algn="ctr">
              <a:defRPr/>
            </a:pPr>
            <a:r>
              <a:rPr lang="en-IN" b="1" dirty="0">
                <a:solidFill>
                  <a:srgbClr val="002060"/>
                </a:solidFill>
                <a:cs typeface="Arial" charset="0"/>
              </a:rPr>
              <a:t>CONSTRUCTION OF OIL JETTY NO 8</a:t>
            </a:r>
            <a:r>
              <a:rPr lang="en-IN" dirty="0">
                <a:solidFill>
                  <a:srgbClr val="002060"/>
                </a:solidFill>
                <a:cs typeface="Arial" charset="0"/>
              </a:rPr>
              <a:t> </a:t>
            </a:r>
          </a:p>
        </p:txBody>
      </p:sp>
      <p:sp>
        <p:nvSpPr>
          <p:cNvPr id="5" name="Right Arrow 4"/>
          <p:cNvSpPr/>
          <p:nvPr/>
        </p:nvSpPr>
        <p:spPr>
          <a:xfrm>
            <a:off x="7308304" y="4772188"/>
            <a:ext cx="665553" cy="32222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chemeClr val="bg1"/>
                </a:solidFill>
                <a:latin typeface="Arial"/>
                <a:hlinkClick r:id="rId2" action="ppaction://hlinksldjump"/>
              </a:rPr>
              <a:t>Back</a:t>
            </a:r>
            <a:endParaRPr lang="en-US" sz="1200" dirty="0">
              <a:solidFill>
                <a:schemeClr val="bg1"/>
              </a:solidFill>
              <a:latin typeface="Arial"/>
            </a:endParaRPr>
          </a:p>
        </p:txBody>
      </p:sp>
    </p:spTree>
    <p:extLst>
      <p:ext uri="{BB962C8B-B14F-4D97-AF65-F5344CB8AC3E}">
        <p14:creationId xmlns:p14="http://schemas.microsoft.com/office/powerpoint/2010/main" val="41834296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10400" y="4772025"/>
            <a:ext cx="2133600" cy="273050"/>
          </a:xfrm>
        </p:spPr>
        <p:txBody>
          <a:bodyPr/>
          <a:lstStyle>
            <a:lvl1pPr eaLnBrk="0" hangingPunct="0">
              <a:defRPr sz="1501">
                <a:solidFill>
                  <a:schemeClr val="tx1"/>
                </a:solidFill>
                <a:latin typeface="Tahoma" panose="020B0604030504040204" pitchFamily="34" charset="0"/>
                <a:cs typeface="Arial" panose="020B0604020202020204" pitchFamily="34" charset="0"/>
              </a:defRPr>
            </a:lvl1pPr>
            <a:lvl2pPr marL="557733" indent="-214513" eaLnBrk="0" hangingPunct="0">
              <a:defRPr sz="1501">
                <a:solidFill>
                  <a:schemeClr val="tx1"/>
                </a:solidFill>
                <a:latin typeface="Tahoma" panose="020B0604030504040204" pitchFamily="34" charset="0"/>
                <a:cs typeface="Arial" panose="020B0604020202020204" pitchFamily="34" charset="0"/>
              </a:defRPr>
            </a:lvl2pPr>
            <a:lvl3pPr marL="858050" indent="-171610" eaLnBrk="0" hangingPunct="0">
              <a:defRPr sz="1501">
                <a:solidFill>
                  <a:schemeClr val="tx1"/>
                </a:solidFill>
                <a:latin typeface="Tahoma" panose="020B0604030504040204" pitchFamily="34" charset="0"/>
                <a:cs typeface="Arial" panose="020B0604020202020204" pitchFamily="34" charset="0"/>
              </a:defRPr>
            </a:lvl3pPr>
            <a:lvl4pPr marL="1201270" indent="-171610" eaLnBrk="0" hangingPunct="0">
              <a:defRPr sz="1501">
                <a:solidFill>
                  <a:schemeClr val="tx1"/>
                </a:solidFill>
                <a:latin typeface="Tahoma" panose="020B0604030504040204" pitchFamily="34" charset="0"/>
                <a:cs typeface="Arial" panose="020B0604020202020204" pitchFamily="34" charset="0"/>
              </a:defRPr>
            </a:lvl4pPr>
            <a:lvl5pPr marL="1544490" indent="-171610" eaLnBrk="0" hangingPunct="0">
              <a:defRPr sz="1501">
                <a:solidFill>
                  <a:schemeClr val="tx1"/>
                </a:solidFill>
                <a:latin typeface="Tahoma" panose="020B0604030504040204" pitchFamily="34" charset="0"/>
                <a:cs typeface="Arial" panose="020B0604020202020204" pitchFamily="34" charset="0"/>
              </a:defRPr>
            </a:lvl5pPr>
            <a:lvl6pPr marL="188771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6pPr>
            <a:lvl7pPr marL="223093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7pPr>
            <a:lvl8pPr marL="257415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8pPr>
            <a:lvl9pPr marL="2917370" indent="-171610" eaLnBrk="0" fontAlgn="base" hangingPunct="0">
              <a:spcBef>
                <a:spcPct val="0"/>
              </a:spcBef>
              <a:spcAft>
                <a:spcPct val="0"/>
              </a:spcAft>
              <a:defRPr sz="1501">
                <a:solidFill>
                  <a:schemeClr val="tx1"/>
                </a:solidFill>
                <a:latin typeface="Tahoma" panose="020B0604030504040204" pitchFamily="34" charset="0"/>
                <a:cs typeface="Arial" panose="020B0604020202020204" pitchFamily="34" charset="0"/>
              </a:defRPr>
            </a:lvl9pPr>
          </a:lstStyle>
          <a:p>
            <a:pPr eaLnBrk="1" hangingPunct="1"/>
            <a:fld id="{921011CE-B29B-4FFA-9CE9-C8BE3B4A0893}" type="slidenum">
              <a:rPr lang="en-IN" altLang="en-US" sz="751">
                <a:solidFill>
                  <a:srgbClr val="FFFFFF"/>
                </a:solidFill>
              </a:rPr>
              <a:pPr eaLnBrk="1" hangingPunct="1"/>
              <a:t>73</a:t>
            </a:fld>
            <a:endParaRPr lang="en-IN" altLang="en-US" sz="751" dirty="0">
              <a:solidFill>
                <a:srgbClr val="FFFFFF"/>
              </a:solidFill>
            </a:endParaRPr>
          </a:p>
        </p:txBody>
      </p:sp>
      <p:sp>
        <p:nvSpPr>
          <p:cNvPr id="3" name="TextBox 2"/>
          <p:cNvSpPr txBox="1"/>
          <p:nvPr/>
        </p:nvSpPr>
        <p:spPr>
          <a:xfrm>
            <a:off x="611560" y="701923"/>
            <a:ext cx="7299424" cy="3274356"/>
          </a:xfrm>
          <a:prstGeom prst="rect">
            <a:avLst/>
          </a:prstGeom>
          <a:noFill/>
        </p:spPr>
        <p:txBody>
          <a:bodyPr wrap="square">
            <a:spAutoFit/>
          </a:bodyPr>
          <a:lstStyle/>
          <a:p>
            <a:pPr>
              <a:defRPr/>
            </a:pPr>
            <a:endParaRPr lang="en-IN" sz="1351" b="1" u="sng" dirty="0">
              <a:cs typeface="Arial" charset="0"/>
            </a:endParaRPr>
          </a:p>
          <a:p>
            <a:pPr>
              <a:defRPr/>
            </a:pPr>
            <a:r>
              <a:rPr lang="en-IN" sz="1351" b="1" u="sng" dirty="0">
                <a:solidFill>
                  <a:srgbClr val="002060"/>
                </a:solidFill>
                <a:cs typeface="Arial" charset="0"/>
              </a:rPr>
              <a:t>BLOCK ESTIMATE COST:</a:t>
            </a:r>
            <a:r>
              <a:rPr lang="en-IN" sz="1351" b="1" u="sng" dirty="0">
                <a:cs typeface="Arial" charset="0"/>
              </a:rPr>
              <a:t>-</a:t>
            </a:r>
            <a:r>
              <a:rPr lang="en-IN" sz="1351" dirty="0">
                <a:cs typeface="Arial" charset="0"/>
              </a:rPr>
              <a:t> </a:t>
            </a:r>
            <a:r>
              <a:rPr lang="en-IN" sz="1351" b="1" dirty="0">
                <a:cs typeface="Arial" charset="0"/>
              </a:rPr>
              <a:t>Rs. 159.  Crs</a:t>
            </a:r>
            <a:r>
              <a:rPr lang="en-IN" sz="1351" dirty="0">
                <a:cs typeface="Arial" charset="0"/>
              </a:rPr>
              <a:t> </a:t>
            </a:r>
          </a:p>
          <a:p>
            <a:pPr>
              <a:defRPr/>
            </a:pPr>
            <a:endParaRPr lang="en-IN" sz="1351" b="1" dirty="0">
              <a:cs typeface="Arial" charset="0"/>
            </a:endParaRPr>
          </a:p>
          <a:p>
            <a:pPr marL="197828" indent="-197828">
              <a:buFont typeface="Arial" pitchFamily="34" charset="0"/>
              <a:buChar char="•"/>
              <a:defRPr/>
            </a:pPr>
            <a:r>
              <a:rPr lang="en-IN" sz="1351" dirty="0">
                <a:cs typeface="Arial" charset="0"/>
              </a:rPr>
              <a:t>Technical Advisor Engaged on 16-08-2017 </a:t>
            </a:r>
          </a:p>
          <a:p>
            <a:pPr marL="197828" indent="-197828">
              <a:buFont typeface="Arial" pitchFamily="34" charset="0"/>
              <a:buChar char="•"/>
              <a:defRPr/>
            </a:pPr>
            <a:r>
              <a:rPr lang="en-IN" sz="1351" dirty="0">
                <a:cs typeface="Arial" charset="0"/>
              </a:rPr>
              <a:t>Block Estimate submitted by Technical Advisor on 21-03-2018 </a:t>
            </a:r>
          </a:p>
          <a:p>
            <a:pPr marL="197828" indent="-197828">
              <a:buFont typeface="Arial" pitchFamily="34" charset="0"/>
              <a:buChar char="•"/>
              <a:defRPr/>
            </a:pPr>
            <a:r>
              <a:rPr lang="en-IN" sz="1351" dirty="0">
                <a:cs typeface="Arial" charset="0"/>
              </a:rPr>
              <a:t>Block Estimate with details submitted on 28-06-2018  </a:t>
            </a:r>
          </a:p>
          <a:p>
            <a:pPr marL="197828" indent="-197828">
              <a:buFont typeface="Arial" pitchFamily="34" charset="0"/>
              <a:buChar char="•"/>
              <a:defRPr/>
            </a:pPr>
            <a:r>
              <a:rPr lang="en-IN" sz="1351" dirty="0">
                <a:cs typeface="Arial" charset="0"/>
              </a:rPr>
              <a:t>Block Estimate to be placed before Board August ‘18 </a:t>
            </a:r>
          </a:p>
          <a:p>
            <a:pPr marL="197828" indent="-197828">
              <a:buFont typeface="Arial" pitchFamily="34" charset="0"/>
              <a:buChar char="•"/>
              <a:defRPr/>
            </a:pPr>
            <a:r>
              <a:rPr lang="en-IN" sz="1351" dirty="0">
                <a:cs typeface="Arial" charset="0"/>
              </a:rPr>
              <a:t>Detailed Est/DTPs approval : Sep ‘’18 </a:t>
            </a:r>
          </a:p>
          <a:p>
            <a:pPr marL="197828" indent="-197828">
              <a:buFont typeface="Arial" pitchFamily="34" charset="0"/>
              <a:buChar char="•"/>
              <a:defRPr/>
            </a:pPr>
            <a:r>
              <a:rPr lang="en-IN" sz="1351" dirty="0">
                <a:cs typeface="Arial" charset="0"/>
              </a:rPr>
              <a:t>NIT/pre-bid meeting : Sep ‘18 </a:t>
            </a:r>
          </a:p>
          <a:p>
            <a:pPr marL="197828" indent="-197828">
              <a:buFont typeface="Arial" pitchFamily="34" charset="0"/>
              <a:buChar char="•"/>
              <a:defRPr/>
            </a:pPr>
            <a:r>
              <a:rPr lang="en-IN" sz="1351" dirty="0">
                <a:cs typeface="Arial" charset="0"/>
              </a:rPr>
              <a:t>Prequalification of Bidders : Dec-18  </a:t>
            </a:r>
          </a:p>
          <a:p>
            <a:pPr marL="197828" indent="-197828">
              <a:buFont typeface="Arial" pitchFamily="34" charset="0"/>
              <a:buChar char="•"/>
              <a:defRPr/>
            </a:pPr>
            <a:r>
              <a:rPr lang="en-IN" sz="1351" dirty="0">
                <a:cs typeface="Arial" charset="0"/>
              </a:rPr>
              <a:t>Opening of price bid and issue of LOA : 01-12-2019 (subject to Environment Clearance) </a:t>
            </a:r>
          </a:p>
          <a:p>
            <a:pPr marL="197828" indent="-197828">
              <a:buFont typeface="Arial" pitchFamily="34" charset="0"/>
              <a:buChar char="•"/>
              <a:defRPr/>
            </a:pPr>
            <a:r>
              <a:rPr lang="en-IN" sz="1351" dirty="0">
                <a:cs typeface="Arial" charset="0"/>
              </a:rPr>
              <a:t>Completion of work 24 Month after issue of work order- 01-12-2021</a:t>
            </a:r>
          </a:p>
          <a:p>
            <a:pPr>
              <a:defRPr/>
            </a:pPr>
            <a:endParaRPr lang="en-IN" sz="1351" b="1" dirty="0">
              <a:cs typeface="Arial" charset="0"/>
            </a:endParaRPr>
          </a:p>
          <a:p>
            <a:pPr>
              <a:defRPr/>
            </a:pPr>
            <a:r>
              <a:rPr lang="en-IN" sz="1351" b="1" u="sng" dirty="0">
                <a:solidFill>
                  <a:srgbClr val="002060"/>
                </a:solidFill>
                <a:cs typeface="Arial" charset="0"/>
              </a:rPr>
              <a:t>ENVIRONMENT CLEARANCE STATUS </a:t>
            </a:r>
          </a:p>
          <a:p>
            <a:pPr>
              <a:defRPr/>
            </a:pPr>
            <a:r>
              <a:rPr lang="en-IN" sz="1351" dirty="0">
                <a:cs typeface="Arial" charset="0"/>
              </a:rPr>
              <a:t>Pending before CRZ Committee, last meeting held on 12.06.2018. Committee intend to visit site </a:t>
            </a:r>
          </a:p>
        </p:txBody>
      </p:sp>
      <p:sp>
        <p:nvSpPr>
          <p:cNvPr id="4" name="Rectangle 3"/>
          <p:cNvSpPr/>
          <p:nvPr/>
        </p:nvSpPr>
        <p:spPr>
          <a:xfrm>
            <a:off x="2519376" y="0"/>
            <a:ext cx="3483792" cy="369332"/>
          </a:xfrm>
          <a:prstGeom prst="rect">
            <a:avLst/>
          </a:prstGeom>
        </p:spPr>
        <p:txBody>
          <a:bodyPr wrap="square">
            <a:spAutoFit/>
          </a:bodyPr>
          <a:lstStyle/>
          <a:p>
            <a:pPr>
              <a:defRPr/>
            </a:pPr>
            <a:r>
              <a:rPr lang="en-IN" b="1" spc="-43" dirty="0">
                <a:solidFill>
                  <a:srgbClr val="002060"/>
                </a:solidFill>
              </a:rPr>
              <a:t>CONSTRUCTION OF OIL JETTY NO. 9</a:t>
            </a:r>
          </a:p>
        </p:txBody>
      </p:sp>
      <p:sp>
        <p:nvSpPr>
          <p:cNvPr id="5" name="Right Arrow 4"/>
          <p:cNvSpPr/>
          <p:nvPr/>
        </p:nvSpPr>
        <p:spPr>
          <a:xfrm>
            <a:off x="7596336" y="4772188"/>
            <a:ext cx="665553" cy="32222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schemeClr val="bg1"/>
                </a:solidFill>
                <a:latin typeface="Arial"/>
                <a:hlinkClick r:id="rId2" action="ppaction://hlinksldjump"/>
              </a:rPr>
              <a:t>Back</a:t>
            </a:r>
            <a:endParaRPr lang="en-US" sz="1200" dirty="0">
              <a:solidFill>
                <a:schemeClr val="bg1"/>
              </a:solidFill>
              <a:latin typeface="Arial"/>
            </a:endParaRPr>
          </a:p>
        </p:txBody>
      </p:sp>
    </p:spTree>
    <p:extLst>
      <p:ext uri="{BB962C8B-B14F-4D97-AF65-F5344CB8AC3E}">
        <p14:creationId xmlns:p14="http://schemas.microsoft.com/office/powerpoint/2010/main" val="13234019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7752400"/>
              </p:ext>
            </p:extLst>
          </p:nvPr>
        </p:nvGraphicFramePr>
        <p:xfrm>
          <a:off x="1259632" y="482650"/>
          <a:ext cx="6048671" cy="4174587"/>
        </p:xfrm>
        <a:graphic>
          <a:graphicData uri="http://schemas.openxmlformats.org/drawingml/2006/table">
            <a:tbl>
              <a:tblPr firstRow="1" bandRow="1">
                <a:tableStyleId>{5C22544A-7EE6-4342-B048-85BDC9FD1C3A}</a:tableStyleId>
              </a:tblPr>
              <a:tblGrid>
                <a:gridCol w="739282">
                  <a:extLst>
                    <a:ext uri="{9D8B030D-6E8A-4147-A177-3AD203B41FA5}">
                      <a16:colId xmlns:a16="http://schemas.microsoft.com/office/drawing/2014/main" val="20000"/>
                    </a:ext>
                  </a:extLst>
                </a:gridCol>
                <a:gridCol w="3293165">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tblGrid>
              <a:tr h="246135">
                <a:tc>
                  <a:txBody>
                    <a:bodyPr/>
                    <a:lstStyle/>
                    <a:p>
                      <a:pPr indent="-1371600" algn="ctr">
                        <a:lnSpc>
                          <a:spcPct val="150000"/>
                        </a:lnSpc>
                        <a:spcAft>
                          <a:spcPts val="1000"/>
                        </a:spcAft>
                      </a:pPr>
                      <a:r>
                        <a:rPr lang="en-IN" sz="1000" b="1" dirty="0">
                          <a:latin typeface="Bookman Old Style"/>
                          <a:ea typeface="Calibri"/>
                          <a:cs typeface="Times New Roman"/>
                        </a:rPr>
                        <a:t>Sr. No.</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b="1" dirty="0">
                          <a:latin typeface="Bookman Old Style"/>
                          <a:ea typeface="Calibri"/>
                          <a:cs typeface="Times New Roman"/>
                        </a:rPr>
                        <a:t>Particulars/Events</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b="1" dirty="0">
                          <a:latin typeface="Bookman Old Style"/>
                          <a:ea typeface="Calibri"/>
                          <a:cs typeface="Times New Roman"/>
                        </a:rPr>
                        <a:t>Date</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0"/>
                  </a:ext>
                </a:extLst>
              </a:tr>
              <a:tr h="446226">
                <a:tc>
                  <a:txBody>
                    <a:bodyPr/>
                    <a:lstStyle/>
                    <a:p>
                      <a:pPr indent="-1371600" algn="ctr">
                        <a:lnSpc>
                          <a:spcPct val="150000"/>
                        </a:lnSpc>
                        <a:spcAft>
                          <a:spcPts val="1000"/>
                        </a:spcAft>
                      </a:pPr>
                      <a:r>
                        <a:rPr lang="en-IN" sz="1000" dirty="0">
                          <a:latin typeface="Bookman Old Style"/>
                          <a:ea typeface="Calibri"/>
                          <a:cs typeface="Times New Roman"/>
                        </a:rPr>
                        <a:t>1.</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Appointment of Technical Advisor for providing services. NIT to be issued </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16.08.2018</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1"/>
                  </a:ext>
                </a:extLst>
              </a:tr>
              <a:tr h="246135">
                <a:tc>
                  <a:txBody>
                    <a:bodyPr/>
                    <a:lstStyle/>
                    <a:p>
                      <a:pPr indent="-1371600" algn="ctr">
                        <a:lnSpc>
                          <a:spcPct val="150000"/>
                        </a:lnSpc>
                        <a:spcAft>
                          <a:spcPts val="1000"/>
                        </a:spcAft>
                      </a:pPr>
                      <a:r>
                        <a:rPr lang="en-IN" sz="1000" dirty="0">
                          <a:latin typeface="Bookman Old Style"/>
                          <a:ea typeface="Calibri"/>
                          <a:cs typeface="Times New Roman"/>
                        </a:rPr>
                        <a:t>2.</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Appointment of Technical Advisor</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16.10.2018</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2"/>
                  </a:ext>
                </a:extLst>
              </a:tr>
              <a:tr h="446226">
                <a:tc>
                  <a:txBody>
                    <a:bodyPr/>
                    <a:lstStyle/>
                    <a:p>
                      <a:pPr indent="-1371600" algn="ctr">
                        <a:lnSpc>
                          <a:spcPct val="150000"/>
                        </a:lnSpc>
                        <a:spcAft>
                          <a:spcPts val="1000"/>
                        </a:spcAft>
                      </a:pPr>
                      <a:r>
                        <a:rPr lang="en-IN" sz="1000" dirty="0">
                          <a:latin typeface="Bookman Old Style"/>
                          <a:ea typeface="Calibri"/>
                          <a:cs typeface="Times New Roman"/>
                        </a:rPr>
                        <a:t>3.</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Presentation of project detail by consultant / Technical Advisor</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16.11.2018</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3"/>
                  </a:ext>
                </a:extLst>
              </a:tr>
              <a:tr h="246135">
                <a:tc>
                  <a:txBody>
                    <a:bodyPr/>
                    <a:lstStyle/>
                    <a:p>
                      <a:pPr indent="-1371600" algn="ctr">
                        <a:lnSpc>
                          <a:spcPct val="150000"/>
                        </a:lnSpc>
                        <a:spcAft>
                          <a:spcPts val="1000"/>
                        </a:spcAft>
                      </a:pPr>
                      <a:r>
                        <a:rPr lang="en-IN" sz="1000" dirty="0">
                          <a:latin typeface="Bookman Old Style"/>
                          <a:ea typeface="Calibri"/>
                          <a:cs typeface="Times New Roman"/>
                        </a:rPr>
                        <a:t>4.</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Submission of block estimate</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01.12.2018</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4"/>
                  </a:ext>
                </a:extLst>
              </a:tr>
              <a:tr h="246135">
                <a:tc>
                  <a:txBody>
                    <a:bodyPr/>
                    <a:lstStyle/>
                    <a:p>
                      <a:pPr indent="-1371600" algn="ctr">
                        <a:lnSpc>
                          <a:spcPct val="150000"/>
                        </a:lnSpc>
                        <a:spcAft>
                          <a:spcPts val="1000"/>
                        </a:spcAft>
                      </a:pPr>
                      <a:r>
                        <a:rPr lang="en-IN" sz="1000" dirty="0">
                          <a:latin typeface="Bookman Old Style"/>
                          <a:ea typeface="Calibri"/>
                          <a:cs typeface="Times New Roman"/>
                        </a:rPr>
                        <a:t>5.</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Submission of SFC to MoS for approval</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01.01.2019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5"/>
                  </a:ext>
                </a:extLst>
              </a:tr>
              <a:tr h="264549">
                <a:tc>
                  <a:txBody>
                    <a:bodyPr/>
                    <a:lstStyle/>
                    <a:p>
                      <a:pPr indent="-1371600" algn="ctr">
                        <a:lnSpc>
                          <a:spcPct val="150000"/>
                        </a:lnSpc>
                        <a:spcAft>
                          <a:spcPts val="1000"/>
                        </a:spcAft>
                      </a:pPr>
                      <a:r>
                        <a:rPr lang="en-IN" sz="1000" dirty="0">
                          <a:latin typeface="Bookman Old Style"/>
                          <a:ea typeface="Calibri"/>
                          <a:cs typeface="Times New Roman"/>
                        </a:rPr>
                        <a:t>6.</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Submission of block estimate and approval of DTP </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01.02.2019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6"/>
                  </a:ext>
                </a:extLst>
              </a:tr>
              <a:tr h="246135">
                <a:tc>
                  <a:txBody>
                    <a:bodyPr/>
                    <a:lstStyle/>
                    <a:p>
                      <a:pPr indent="-1371600" algn="ctr">
                        <a:lnSpc>
                          <a:spcPct val="150000"/>
                        </a:lnSpc>
                        <a:spcAft>
                          <a:spcPts val="1000"/>
                        </a:spcAft>
                      </a:pPr>
                      <a:r>
                        <a:rPr lang="en-IN" sz="1000" dirty="0">
                          <a:latin typeface="Bookman Old Style"/>
                          <a:ea typeface="Calibri"/>
                          <a:cs typeface="Times New Roman"/>
                        </a:rPr>
                        <a:t>7.</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Issue of NIT</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01.03.2019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7"/>
                  </a:ext>
                </a:extLst>
              </a:tr>
              <a:tr h="246135">
                <a:tc>
                  <a:txBody>
                    <a:bodyPr/>
                    <a:lstStyle/>
                    <a:p>
                      <a:pPr indent="-1371600" algn="ctr">
                        <a:lnSpc>
                          <a:spcPct val="150000"/>
                        </a:lnSpc>
                        <a:spcAft>
                          <a:spcPts val="1000"/>
                        </a:spcAft>
                      </a:pPr>
                      <a:r>
                        <a:rPr lang="en-IN" sz="1000" dirty="0">
                          <a:latin typeface="Bookman Old Style"/>
                          <a:ea typeface="Calibri"/>
                          <a:cs typeface="Times New Roman"/>
                        </a:rPr>
                        <a:t>8.</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Pre-bid meeting</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21.03.2019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8"/>
                  </a:ext>
                </a:extLst>
              </a:tr>
              <a:tr h="446226">
                <a:tc>
                  <a:txBody>
                    <a:bodyPr/>
                    <a:lstStyle/>
                    <a:p>
                      <a:pPr indent="-1371600" algn="ctr">
                        <a:lnSpc>
                          <a:spcPct val="150000"/>
                        </a:lnSpc>
                        <a:spcAft>
                          <a:spcPts val="1000"/>
                        </a:spcAft>
                      </a:pPr>
                      <a:r>
                        <a:rPr lang="en-IN" sz="1000" dirty="0">
                          <a:latin typeface="Bookman Old Style"/>
                          <a:ea typeface="Calibri"/>
                          <a:cs typeface="Times New Roman"/>
                        </a:rPr>
                        <a:t>9.</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Submission of bid and Pre-qualification of Bidders </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15.04.2019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09"/>
                  </a:ext>
                </a:extLst>
              </a:tr>
              <a:tr h="246135">
                <a:tc>
                  <a:txBody>
                    <a:bodyPr/>
                    <a:lstStyle/>
                    <a:p>
                      <a:pPr indent="-1371600" algn="ctr">
                        <a:lnSpc>
                          <a:spcPct val="150000"/>
                        </a:lnSpc>
                        <a:spcAft>
                          <a:spcPts val="1000"/>
                        </a:spcAft>
                      </a:pPr>
                      <a:r>
                        <a:rPr lang="en-IN" sz="1000" dirty="0">
                          <a:latin typeface="Bookman Old Style"/>
                          <a:ea typeface="Calibri"/>
                          <a:cs typeface="Times New Roman"/>
                        </a:rPr>
                        <a:t>10.</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Opening of price bid </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01.05.2019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10"/>
                  </a:ext>
                </a:extLst>
              </a:tr>
              <a:tr h="246135">
                <a:tc>
                  <a:txBody>
                    <a:bodyPr/>
                    <a:lstStyle/>
                    <a:p>
                      <a:pPr indent="-1371600" algn="ctr">
                        <a:lnSpc>
                          <a:spcPct val="150000"/>
                        </a:lnSpc>
                        <a:spcAft>
                          <a:spcPts val="1000"/>
                        </a:spcAft>
                      </a:pPr>
                      <a:r>
                        <a:rPr lang="en-IN" sz="1000" dirty="0">
                          <a:latin typeface="Bookman Old Style"/>
                          <a:ea typeface="Calibri"/>
                          <a:cs typeface="Times New Roman"/>
                        </a:rPr>
                        <a:t>11.</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Approval of lowest offer from board</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01.06.2019</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11"/>
                  </a:ext>
                </a:extLst>
              </a:tr>
              <a:tr h="334197">
                <a:tc>
                  <a:txBody>
                    <a:bodyPr/>
                    <a:lstStyle/>
                    <a:p>
                      <a:pPr indent="-1371600" algn="ctr">
                        <a:lnSpc>
                          <a:spcPct val="150000"/>
                        </a:lnSpc>
                        <a:spcAft>
                          <a:spcPts val="1000"/>
                        </a:spcAft>
                      </a:pPr>
                      <a:r>
                        <a:rPr lang="en-IN" sz="1000" dirty="0">
                          <a:latin typeface="Bookman Old Style"/>
                          <a:ea typeface="Calibri"/>
                          <a:cs typeface="Times New Roman"/>
                        </a:rPr>
                        <a:t>12.</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Issue of LOA/work order</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01.07.2020</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12"/>
                  </a:ext>
                </a:extLst>
              </a:tr>
              <a:tr h="246135">
                <a:tc>
                  <a:txBody>
                    <a:bodyPr/>
                    <a:lstStyle/>
                    <a:p>
                      <a:pPr indent="-1371600" algn="ctr">
                        <a:lnSpc>
                          <a:spcPct val="150000"/>
                        </a:lnSpc>
                        <a:spcAft>
                          <a:spcPts val="1000"/>
                        </a:spcAft>
                      </a:pPr>
                      <a:r>
                        <a:rPr lang="en-IN" sz="1000" dirty="0">
                          <a:latin typeface="Bookman Old Style"/>
                          <a:ea typeface="Calibri"/>
                          <a:cs typeface="Times New Roman"/>
                        </a:rPr>
                        <a:t>13.</a:t>
                      </a:r>
                      <a:endParaRPr lang="en-IN" sz="800" dirty="0">
                        <a:latin typeface="Calibri"/>
                        <a:ea typeface="Calibri"/>
                        <a:cs typeface="Times New Roman"/>
                      </a:endParaRPr>
                    </a:p>
                  </a:txBody>
                  <a:tcPr marL="51483" marR="51483" marT="0" marB="0"/>
                </a:tc>
                <a:tc>
                  <a:txBody>
                    <a:bodyPr/>
                    <a:lstStyle/>
                    <a:p>
                      <a:pPr indent="-1371600" algn="just">
                        <a:lnSpc>
                          <a:spcPct val="150000"/>
                        </a:lnSpc>
                        <a:spcAft>
                          <a:spcPts val="1000"/>
                        </a:spcAft>
                      </a:pPr>
                      <a:r>
                        <a:rPr lang="en-IN" sz="1000" dirty="0">
                          <a:latin typeface="Bookman Old Style"/>
                          <a:ea typeface="Calibri"/>
                          <a:cs typeface="Times New Roman"/>
                        </a:rPr>
                        <a:t>Completion of project</a:t>
                      </a:r>
                      <a:endParaRPr lang="en-IN" sz="800" dirty="0">
                        <a:latin typeface="Calibri"/>
                        <a:ea typeface="Calibri"/>
                        <a:cs typeface="Times New Roman"/>
                      </a:endParaRPr>
                    </a:p>
                  </a:txBody>
                  <a:tcPr marL="51483" marR="51483" marT="0" marB="0"/>
                </a:tc>
                <a:tc>
                  <a:txBody>
                    <a:bodyPr/>
                    <a:lstStyle/>
                    <a:p>
                      <a:pPr indent="-1371600" algn="ctr">
                        <a:lnSpc>
                          <a:spcPct val="150000"/>
                        </a:lnSpc>
                        <a:spcAft>
                          <a:spcPts val="1000"/>
                        </a:spcAft>
                      </a:pPr>
                      <a:r>
                        <a:rPr lang="en-IN" sz="1000" dirty="0">
                          <a:latin typeface="Bookman Old Style"/>
                          <a:ea typeface="Calibri"/>
                          <a:cs typeface="Times New Roman"/>
                        </a:rPr>
                        <a:t>01.07.2022</a:t>
                      </a:r>
                      <a:endParaRPr lang="en-IN" sz="800" dirty="0">
                        <a:latin typeface="Calibri"/>
                        <a:ea typeface="Calibri"/>
                        <a:cs typeface="Times New Roman"/>
                      </a:endParaRPr>
                    </a:p>
                  </a:txBody>
                  <a:tcPr marL="51483" marR="51483" marT="0" marB="0"/>
                </a:tc>
                <a:extLst>
                  <a:ext uri="{0D108BD9-81ED-4DB2-BD59-A6C34878D82A}">
                    <a16:rowId xmlns:a16="http://schemas.microsoft.com/office/drawing/2014/main" val="10013"/>
                  </a:ext>
                </a:extLst>
              </a:tr>
            </a:tbl>
          </a:graphicData>
        </a:graphic>
      </p:graphicFrame>
      <p:sp>
        <p:nvSpPr>
          <p:cNvPr id="36944" name="TextBox 4"/>
          <p:cNvSpPr txBox="1">
            <a:spLocks noChangeArrowheads="1"/>
          </p:cNvSpPr>
          <p:nvPr/>
        </p:nvSpPr>
        <p:spPr bwMode="auto">
          <a:xfrm>
            <a:off x="1331640" y="67023"/>
            <a:ext cx="6191399" cy="8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hangingPunct="1"/>
            <a:r>
              <a:rPr lang="en-IN" altLang="en-US" sz="1800" b="1" spc="-43" dirty="0">
                <a:solidFill>
                  <a:srgbClr val="002060"/>
                </a:solidFill>
                <a:latin typeface="+mn-lt"/>
                <a:cs typeface="+mn-cs"/>
              </a:rPr>
              <a:t>CONSTRUCTION OF OIL JETTY NO. 10 and 11</a:t>
            </a:r>
          </a:p>
          <a:p>
            <a:pPr eaLnBrk="1" hangingPunct="1"/>
            <a:r>
              <a:rPr lang="en-IN" altLang="en-US" sz="1501" b="1" dirty="0"/>
              <a:t> </a:t>
            </a:r>
            <a:endParaRPr lang="en-IN" altLang="en-US" sz="1501" dirty="0"/>
          </a:p>
          <a:p>
            <a:pPr eaLnBrk="1" hangingPunct="1"/>
            <a:endParaRPr lang="en-IN" altLang="en-US" sz="1501" dirty="0"/>
          </a:p>
        </p:txBody>
      </p:sp>
      <p:sp>
        <p:nvSpPr>
          <p:cNvPr id="5" name="Right Arrow 4"/>
          <p:cNvSpPr/>
          <p:nvPr/>
        </p:nvSpPr>
        <p:spPr>
          <a:xfrm>
            <a:off x="7523039" y="4812063"/>
            <a:ext cx="665553" cy="322223"/>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rtlCol="0" anchor="ctr"/>
          <a:lstStyle/>
          <a:p>
            <a:pPr algn="ctr" defTabSz="633365"/>
            <a:r>
              <a:rPr lang="en-US" sz="1200" dirty="0">
                <a:solidFill>
                  <a:prstClr val="white"/>
                </a:solidFill>
                <a:latin typeface="Arial"/>
                <a:hlinkClick r:id="rId2" action="ppaction://hlinksldjump"/>
              </a:rPr>
              <a:t>Back</a:t>
            </a:r>
            <a:endParaRPr lang="en-US" sz="1200" dirty="0">
              <a:solidFill>
                <a:prstClr val="white"/>
              </a:solidFill>
              <a:latin typeface="Arial"/>
            </a:endParaRPr>
          </a:p>
        </p:txBody>
      </p:sp>
    </p:spTree>
    <p:extLst>
      <p:ext uri="{BB962C8B-B14F-4D97-AF65-F5344CB8AC3E}">
        <p14:creationId xmlns:p14="http://schemas.microsoft.com/office/powerpoint/2010/main" val="1918663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709682" y="428809"/>
            <a:ext cx="567063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1463318488"/>
              </p:ext>
            </p:extLst>
          </p:nvPr>
        </p:nvGraphicFramePr>
        <p:xfrm>
          <a:off x="687165" y="534218"/>
          <a:ext cx="7492769" cy="4024198"/>
        </p:xfrm>
        <a:graphic>
          <a:graphicData uri="http://schemas.openxmlformats.org/drawingml/2006/table">
            <a:tbl>
              <a:tblPr firstRow="1" bandRow="1"/>
              <a:tblGrid>
                <a:gridCol w="343690">
                  <a:extLst>
                    <a:ext uri="{9D8B030D-6E8A-4147-A177-3AD203B41FA5}">
                      <a16:colId xmlns:a16="http://schemas.microsoft.com/office/drawing/2014/main" val="20000"/>
                    </a:ext>
                  </a:extLst>
                </a:gridCol>
                <a:gridCol w="3002731">
                  <a:extLst>
                    <a:ext uri="{9D8B030D-6E8A-4147-A177-3AD203B41FA5}">
                      <a16:colId xmlns:a16="http://schemas.microsoft.com/office/drawing/2014/main" val="20001"/>
                    </a:ext>
                  </a:extLst>
                </a:gridCol>
                <a:gridCol w="4146348">
                  <a:extLst>
                    <a:ext uri="{9D8B030D-6E8A-4147-A177-3AD203B41FA5}">
                      <a16:colId xmlns:a16="http://schemas.microsoft.com/office/drawing/2014/main" val="20002"/>
                    </a:ext>
                  </a:extLst>
                </a:gridCol>
              </a:tblGrid>
              <a:tr h="248412">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Sr.No</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Particulars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088348" rtl="0" eaLnBrk="1" latinLnBrk="0" hangingPunct="1">
                        <a:defRPr sz="2100" b="1" kern="1200">
                          <a:solidFill>
                            <a:schemeClr val="lt1"/>
                          </a:solidFill>
                          <a:latin typeface="Calibri" panose="020F0502020204030204"/>
                        </a:defRPr>
                      </a:lvl1pPr>
                      <a:lvl2pPr marL="544174" algn="l" defTabSz="1088348" rtl="0" eaLnBrk="1" latinLnBrk="0" hangingPunct="1">
                        <a:defRPr sz="2100" b="1" kern="1200">
                          <a:solidFill>
                            <a:schemeClr val="lt1"/>
                          </a:solidFill>
                          <a:latin typeface="Calibri" panose="020F0502020204030204"/>
                        </a:defRPr>
                      </a:lvl2pPr>
                      <a:lvl3pPr marL="1088348" algn="l" defTabSz="1088348" rtl="0" eaLnBrk="1" latinLnBrk="0" hangingPunct="1">
                        <a:defRPr sz="2100" b="1" kern="1200">
                          <a:solidFill>
                            <a:schemeClr val="lt1"/>
                          </a:solidFill>
                          <a:latin typeface="Calibri" panose="020F0502020204030204"/>
                        </a:defRPr>
                      </a:lvl3pPr>
                      <a:lvl4pPr marL="1632522" algn="l" defTabSz="1088348" rtl="0" eaLnBrk="1" latinLnBrk="0" hangingPunct="1">
                        <a:defRPr sz="2100" b="1" kern="1200">
                          <a:solidFill>
                            <a:schemeClr val="lt1"/>
                          </a:solidFill>
                          <a:latin typeface="Calibri" panose="020F0502020204030204"/>
                        </a:defRPr>
                      </a:lvl4pPr>
                      <a:lvl5pPr marL="2176697" algn="l" defTabSz="1088348" rtl="0" eaLnBrk="1" latinLnBrk="0" hangingPunct="1">
                        <a:defRPr sz="2100" b="1" kern="1200">
                          <a:solidFill>
                            <a:schemeClr val="lt1"/>
                          </a:solidFill>
                          <a:latin typeface="Calibri" panose="020F0502020204030204"/>
                        </a:defRPr>
                      </a:lvl5pPr>
                      <a:lvl6pPr marL="2720869" algn="l" defTabSz="1088348" rtl="0" eaLnBrk="1" latinLnBrk="0" hangingPunct="1">
                        <a:defRPr sz="2100" b="1" kern="1200">
                          <a:solidFill>
                            <a:schemeClr val="lt1"/>
                          </a:solidFill>
                          <a:latin typeface="Calibri" panose="020F0502020204030204"/>
                        </a:defRPr>
                      </a:lvl6pPr>
                      <a:lvl7pPr marL="3265044" algn="l" defTabSz="1088348" rtl="0" eaLnBrk="1" latinLnBrk="0" hangingPunct="1">
                        <a:defRPr sz="2100" b="1" kern="1200">
                          <a:solidFill>
                            <a:schemeClr val="lt1"/>
                          </a:solidFill>
                          <a:latin typeface="Calibri" panose="020F0502020204030204"/>
                        </a:defRPr>
                      </a:lvl7pPr>
                      <a:lvl8pPr marL="3809218" algn="l" defTabSz="1088348" rtl="0" eaLnBrk="1" latinLnBrk="0" hangingPunct="1">
                        <a:defRPr sz="2100" b="1" kern="1200">
                          <a:solidFill>
                            <a:schemeClr val="lt1"/>
                          </a:solidFill>
                          <a:latin typeface="Calibri" panose="020F0502020204030204"/>
                        </a:defRPr>
                      </a:lvl8pPr>
                      <a:lvl9pPr marL="4353392" algn="l" defTabSz="1088348" rtl="0" eaLnBrk="1" latinLnBrk="0" hangingPunct="1">
                        <a:defRPr sz="2100" b="1" kern="1200">
                          <a:solidFill>
                            <a:schemeClr val="lt1"/>
                          </a:solidFill>
                          <a:latin typeface="Calibri" panose="020F0502020204030204"/>
                        </a:defRPr>
                      </a:lvl9pPr>
                    </a:lstStyle>
                    <a:p>
                      <a:pPr marL="0" algn="ctr" defTabSz="1088348" rtl="0" eaLnBrk="1" latinLnBrk="0" hangingPunct="1"/>
                      <a:r>
                        <a:rPr lang="en-US" sz="1100" b="1" kern="1200" dirty="0">
                          <a:solidFill>
                            <a:schemeClr val="lt1"/>
                          </a:solidFill>
                          <a:latin typeface="Calibri" panose="020F0502020204030204"/>
                          <a:ea typeface="+mn-ea"/>
                          <a:cs typeface="+mn-cs"/>
                        </a:rPr>
                        <a:t>Revenue Estimates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47209">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ctr" defTabSz="914400" rtl="0" eaLnBrk="1" fontAlgn="ctr" latinLnBrk="0" hangingPunct="1"/>
                      <a:r>
                        <a:rPr lang="en-US" sz="1100" kern="1200" dirty="0">
                          <a:solidFill>
                            <a:schemeClr val="tx1"/>
                          </a:solidFill>
                          <a:latin typeface="Tahoma" pitchFamily="34" charset="0"/>
                          <a:ea typeface="+mn-ea"/>
                          <a:cs typeface="Arial" charset="0"/>
                        </a:rPr>
                        <a:t>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Revenue</a:t>
                      </a:r>
                      <a:r>
                        <a:rPr lang="en-US" sz="1100" kern="1200" baseline="0" dirty="0">
                          <a:solidFill>
                            <a:schemeClr val="tx1"/>
                          </a:solidFill>
                          <a:latin typeface="Tahoma" pitchFamily="34" charset="0"/>
                          <a:ea typeface="+mn-ea"/>
                          <a:cs typeface="Arial" charset="0"/>
                        </a:rPr>
                        <a:t> from SIPC (Location II)</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fontAlgn="ctr" latinLnBrk="0" hangingPunct="1"/>
                      <a:r>
                        <a:rPr lang="en-US" sz="1100" kern="1200" dirty="0">
                          <a:solidFill>
                            <a:schemeClr val="tx1"/>
                          </a:solidFill>
                          <a:latin typeface="Tahoma" pitchFamily="34" charset="0"/>
                          <a:ea typeface="+mn-ea"/>
                          <a:cs typeface="Arial" charset="0"/>
                        </a:rPr>
                        <a:t>Likely to be commissioned in March</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21. Revenue expected from April</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22</a:t>
                      </a:r>
                      <a:r>
                        <a:rPr lang="en-US" sz="1100" kern="1200" baseline="0" dirty="0">
                          <a:solidFill>
                            <a:schemeClr val="tx1"/>
                          </a:solidFill>
                          <a:latin typeface="Tahoma" pitchFamily="34" charset="0"/>
                          <a:ea typeface="+mn-ea"/>
                          <a:cs typeface="Arial" charset="0"/>
                        </a:rPr>
                        <a:t> of Rs. 114 Cr. in 1</a:t>
                      </a:r>
                      <a:r>
                        <a:rPr lang="en-US" sz="1100" kern="1200" baseline="30000" dirty="0">
                          <a:solidFill>
                            <a:schemeClr val="tx1"/>
                          </a:solidFill>
                          <a:latin typeface="Tahoma" pitchFamily="34" charset="0"/>
                          <a:ea typeface="+mn-ea"/>
                          <a:cs typeface="Arial" charset="0"/>
                        </a:rPr>
                        <a:t>st</a:t>
                      </a:r>
                      <a:r>
                        <a:rPr lang="en-US" sz="1100" kern="1200" baseline="0" dirty="0">
                          <a:solidFill>
                            <a:schemeClr val="tx1"/>
                          </a:solidFill>
                          <a:latin typeface="Tahoma" pitchFamily="34" charset="0"/>
                          <a:ea typeface="+mn-ea"/>
                          <a:cs typeface="Arial" charset="0"/>
                        </a:rPr>
                        <a:t> year approximately.</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7721">
                <a:tc>
                  <a:txBody>
                    <a:bodyPr/>
                    <a:lstStyle>
                      <a:lvl1pPr marL="0" algn="l" defTabSz="1088348" rtl="0" eaLnBrk="1" latinLnBrk="0" hangingPunct="1">
                        <a:defRPr sz="2100" kern="1200">
                          <a:solidFill>
                            <a:schemeClr val="dk1"/>
                          </a:solidFill>
                          <a:latin typeface="Calibri" panose="020F0502020204030204"/>
                        </a:defRPr>
                      </a:lvl1pPr>
                      <a:lvl2pPr marL="544174" algn="l" defTabSz="1088348" rtl="0" eaLnBrk="1" latinLnBrk="0" hangingPunct="1">
                        <a:defRPr sz="2100" kern="1200">
                          <a:solidFill>
                            <a:schemeClr val="dk1"/>
                          </a:solidFill>
                          <a:latin typeface="Calibri" panose="020F0502020204030204"/>
                        </a:defRPr>
                      </a:lvl2pPr>
                      <a:lvl3pPr marL="1088348" algn="l" defTabSz="1088348" rtl="0" eaLnBrk="1" latinLnBrk="0" hangingPunct="1">
                        <a:defRPr sz="2100" kern="1200">
                          <a:solidFill>
                            <a:schemeClr val="dk1"/>
                          </a:solidFill>
                          <a:latin typeface="Calibri" panose="020F0502020204030204"/>
                        </a:defRPr>
                      </a:lvl3pPr>
                      <a:lvl4pPr marL="1632522" algn="l" defTabSz="1088348" rtl="0" eaLnBrk="1" latinLnBrk="0" hangingPunct="1">
                        <a:defRPr sz="2100" kern="1200">
                          <a:solidFill>
                            <a:schemeClr val="dk1"/>
                          </a:solidFill>
                          <a:latin typeface="Calibri" panose="020F0502020204030204"/>
                        </a:defRPr>
                      </a:lvl4pPr>
                      <a:lvl5pPr marL="2176697" algn="l" defTabSz="1088348" rtl="0" eaLnBrk="1" latinLnBrk="0" hangingPunct="1">
                        <a:defRPr sz="2100" kern="1200">
                          <a:solidFill>
                            <a:schemeClr val="dk1"/>
                          </a:solidFill>
                          <a:latin typeface="Calibri" panose="020F0502020204030204"/>
                        </a:defRPr>
                      </a:lvl5pPr>
                      <a:lvl6pPr marL="2720869" algn="l" defTabSz="1088348" rtl="0" eaLnBrk="1" latinLnBrk="0" hangingPunct="1">
                        <a:defRPr sz="2100" kern="1200">
                          <a:solidFill>
                            <a:schemeClr val="dk1"/>
                          </a:solidFill>
                          <a:latin typeface="Calibri" panose="020F0502020204030204"/>
                        </a:defRPr>
                      </a:lvl6pPr>
                      <a:lvl7pPr marL="3265044" algn="l" defTabSz="1088348" rtl="0" eaLnBrk="1" latinLnBrk="0" hangingPunct="1">
                        <a:defRPr sz="2100" kern="1200">
                          <a:solidFill>
                            <a:schemeClr val="dk1"/>
                          </a:solidFill>
                          <a:latin typeface="Calibri" panose="020F0502020204030204"/>
                        </a:defRPr>
                      </a:lvl7pPr>
                      <a:lvl8pPr marL="3809218" algn="l" defTabSz="1088348" rtl="0" eaLnBrk="1" latinLnBrk="0" hangingPunct="1">
                        <a:defRPr sz="2100" kern="1200">
                          <a:solidFill>
                            <a:schemeClr val="dk1"/>
                          </a:solidFill>
                          <a:latin typeface="Calibri" panose="020F0502020204030204"/>
                        </a:defRPr>
                      </a:lvl8pPr>
                      <a:lvl9pPr marL="4353392" algn="l" defTabSz="1088348" rtl="0" eaLnBrk="1" latinLnBrk="0" hangingPunct="1">
                        <a:defRPr sz="2100" kern="1200">
                          <a:solidFill>
                            <a:schemeClr val="dk1"/>
                          </a:solidFill>
                          <a:latin typeface="Calibri" panose="020F0502020204030204"/>
                        </a:defRPr>
                      </a:lvl9pPr>
                    </a:lstStyle>
                    <a:p>
                      <a:pPr marL="0" algn="ctr" defTabSz="914400" rtl="0" eaLnBrk="1" fontAlgn="ctr" latinLnBrk="0" hangingPunct="1"/>
                      <a:r>
                        <a:rPr lang="en-US" sz="1100" kern="1200" dirty="0">
                          <a:solidFill>
                            <a:schemeClr val="tx1"/>
                          </a:solidFill>
                          <a:latin typeface="Tahoma" pitchFamily="34" charset="0"/>
                          <a:ea typeface="+mn-ea"/>
                          <a:cs typeface="Arial" charset="0"/>
                        </a:rPr>
                        <a:t>2.</a:t>
                      </a:r>
                    </a:p>
                    <a:p>
                      <a:pPr marL="0" algn="ctr" defTabSz="914400" rtl="0" eaLnBrk="1" fontAlgn="ctr" latinLnBrk="0" hangingPunct="1"/>
                      <a:endParaRPr lang="en-US" sz="1100" kern="1200" dirty="0">
                        <a:solidFill>
                          <a:schemeClr val="tx1"/>
                        </a:solidFill>
                        <a:latin typeface="Tahoma" pitchFamily="34" charset="0"/>
                        <a:ea typeface="+mn-ea"/>
                        <a:cs typeface="Arial"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SOR</a:t>
                      </a:r>
                      <a:r>
                        <a:rPr lang="en-US" sz="1100" kern="1200" baseline="0" dirty="0">
                          <a:solidFill>
                            <a:schemeClr val="tx1"/>
                          </a:solidFill>
                          <a:latin typeface="Tahoma" pitchFamily="34" charset="0"/>
                          <a:ea typeface="+mn-ea"/>
                          <a:cs typeface="Arial" charset="0"/>
                        </a:rPr>
                        <a:t> Revision w.e.f. 01/04/2019</a:t>
                      </a:r>
                    </a:p>
                    <a:p>
                      <a:pPr algn="l" fontAlgn="ctr"/>
                      <a:endParaRPr lang="en-US" sz="1100" kern="1200" baseline="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fontAlgn="ctr" latinLnBrk="0" hangingPunct="1"/>
                      <a:r>
                        <a:rPr lang="en-US" sz="1100" kern="1200" dirty="0">
                          <a:solidFill>
                            <a:schemeClr val="tx1"/>
                          </a:solidFill>
                          <a:latin typeface="Tahoma" pitchFamily="34" charset="0"/>
                          <a:ea typeface="+mn-ea"/>
                          <a:cs typeface="Arial" charset="0"/>
                        </a:rPr>
                        <a:t>Assuming an increase on 20% over the current level in Cargo &amp; Vessel Related</a:t>
                      </a:r>
                      <a:r>
                        <a:rPr lang="en-US" sz="1100" kern="1200" baseline="0" dirty="0">
                          <a:solidFill>
                            <a:schemeClr val="tx1"/>
                          </a:solidFill>
                          <a:latin typeface="Tahoma" pitchFamily="34" charset="0"/>
                          <a:ea typeface="+mn-ea"/>
                          <a:cs typeface="Arial" charset="0"/>
                        </a:rPr>
                        <a:t> income and 5% in Lease Rent, an additional income of Rs. 260 Cr. p.a. approximately will be generated.</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720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3.</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Two Mobile Harbour Cranes</a:t>
                      </a:r>
                    </a:p>
                  </a:txBody>
                  <a:tcPr marL="5805" marR="5805" marT="5805"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fontAlgn="ctr" latinLnBrk="0" hangingPunct="1"/>
                      <a:r>
                        <a:rPr lang="en-US" sz="1100" kern="1200" dirty="0">
                          <a:solidFill>
                            <a:schemeClr val="tx1"/>
                          </a:solidFill>
                          <a:latin typeface="Tahoma" pitchFamily="34" charset="0"/>
                          <a:ea typeface="+mn-ea"/>
                          <a:cs typeface="Arial" charset="0"/>
                        </a:rPr>
                        <a:t>Commissioned in May ‘18.</a:t>
                      </a:r>
                      <a:r>
                        <a:rPr lang="en-US" sz="1100" kern="1200" baseline="0" dirty="0">
                          <a:solidFill>
                            <a:schemeClr val="tx1"/>
                          </a:solidFill>
                          <a:latin typeface="Tahoma" pitchFamily="34" charset="0"/>
                          <a:ea typeface="+mn-ea"/>
                          <a:cs typeface="Arial" charset="0"/>
                        </a:rPr>
                        <a:t> Revenue to generate of Rs. 13 crore in 2018-19, Rs. 18 Cr. Approx. p.a. from 2019-20</a:t>
                      </a:r>
                      <a:endParaRPr lang="en-US" sz="1100" kern="1200" dirty="0">
                        <a:solidFill>
                          <a:schemeClr val="tx1"/>
                        </a:solidFill>
                        <a:latin typeface="Tahoma" pitchFamily="34" charset="0"/>
                        <a:ea typeface="+mn-ea"/>
                        <a:cs typeface="Arial" charset="0"/>
                      </a:endParaRPr>
                    </a:p>
                  </a:txBody>
                  <a:tcPr marL="5805" marR="5805" marT="5805"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720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4.</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Leasing</a:t>
                      </a:r>
                      <a:r>
                        <a:rPr lang="en-US" sz="1100" kern="1200" baseline="0" dirty="0">
                          <a:solidFill>
                            <a:schemeClr val="tx1"/>
                          </a:solidFill>
                          <a:latin typeface="Tahoma" pitchFamily="34" charset="0"/>
                          <a:ea typeface="+mn-ea"/>
                          <a:cs typeface="Arial" charset="0"/>
                        </a:rPr>
                        <a:t> of Land</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fontAlgn="ctr" latinLnBrk="0" hangingPunct="1"/>
                      <a:r>
                        <a:rPr lang="en-US" sz="1100" kern="1200" dirty="0">
                          <a:solidFill>
                            <a:schemeClr val="tx1"/>
                          </a:solidFill>
                          <a:latin typeface="Tahoma" pitchFamily="34" charset="0"/>
                          <a:ea typeface="+mn-ea"/>
                          <a:cs typeface="Arial" charset="0"/>
                        </a:rPr>
                        <a:t>Expected revenue from leasing of land of Rs. 55 Cr. approximately p.a. from 2018-19.</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182653"/>
                  </a:ext>
                </a:extLst>
              </a:tr>
              <a:tr h="35369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5.</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Wind power project</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fontAlgn="ctr" latinLnBrk="0" hangingPunct="1"/>
                      <a:r>
                        <a:rPr lang="en-US" sz="1100" kern="1200" dirty="0">
                          <a:solidFill>
                            <a:schemeClr val="tx1"/>
                          </a:solidFill>
                          <a:latin typeface="Tahoma" pitchFamily="34" charset="0"/>
                          <a:ea typeface="+mn-ea"/>
                          <a:cs typeface="Arial" charset="0"/>
                        </a:rPr>
                        <a:t>6 MW</a:t>
                      </a:r>
                      <a:r>
                        <a:rPr lang="en-US" sz="1100" kern="1200" baseline="0" dirty="0">
                          <a:solidFill>
                            <a:schemeClr val="tx1"/>
                          </a:solidFill>
                          <a:latin typeface="Tahoma" pitchFamily="34" charset="0"/>
                          <a:ea typeface="+mn-ea"/>
                          <a:cs typeface="Arial" charset="0"/>
                        </a:rPr>
                        <a:t> already under generation and 14 MW is </a:t>
                      </a:r>
                      <a:r>
                        <a:rPr lang="en-US" sz="1100" kern="1200" dirty="0">
                          <a:solidFill>
                            <a:schemeClr val="tx1"/>
                          </a:solidFill>
                          <a:latin typeface="Tahoma" pitchFamily="34" charset="0"/>
                          <a:ea typeface="+mn-ea"/>
                          <a:cs typeface="Arial" charset="0"/>
                        </a:rPr>
                        <a:t>Likely</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to commission</a:t>
                      </a:r>
                      <a:r>
                        <a:rPr lang="en-US" sz="1100" kern="1200" baseline="0" dirty="0">
                          <a:solidFill>
                            <a:schemeClr val="tx1"/>
                          </a:solidFill>
                          <a:latin typeface="Tahoma" pitchFamily="34" charset="0"/>
                          <a:ea typeface="+mn-ea"/>
                          <a:cs typeface="Arial" charset="0"/>
                        </a:rPr>
                        <a:t> in Sept.18 and expected revenue of Rs. 18 Cr. p.a. approximately.</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431944"/>
                  </a:ext>
                </a:extLst>
              </a:tr>
              <a:tr h="34720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6.</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Revenue from ROB</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latin typeface="Tahoma" pitchFamily="34" charset="0"/>
                          <a:ea typeface="+mn-ea"/>
                          <a:cs typeface="Arial" charset="0"/>
                        </a:rPr>
                        <a:t>Likely</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to commission</a:t>
                      </a:r>
                      <a:r>
                        <a:rPr lang="en-US" sz="1100" kern="1200" baseline="0" dirty="0">
                          <a:solidFill>
                            <a:schemeClr val="tx1"/>
                          </a:solidFill>
                          <a:latin typeface="Tahoma" pitchFamily="34" charset="0"/>
                          <a:ea typeface="+mn-ea"/>
                          <a:cs typeface="Arial" charset="0"/>
                        </a:rPr>
                        <a:t> in March,21 and expected revenue of Rs. 18 Cr. p.a. approximately.</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4448587"/>
                  </a:ext>
                </a:extLst>
              </a:tr>
              <a:tr h="34720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7.</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Revenue from ship bunkering</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latin typeface="Tahoma" pitchFamily="34" charset="0"/>
                          <a:ea typeface="+mn-ea"/>
                          <a:cs typeface="Arial" charset="0"/>
                        </a:rPr>
                        <a:t>Likely</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to commission</a:t>
                      </a:r>
                      <a:r>
                        <a:rPr lang="en-US" sz="1100" kern="1200" baseline="0" dirty="0">
                          <a:solidFill>
                            <a:schemeClr val="tx1"/>
                          </a:solidFill>
                          <a:latin typeface="Tahoma" pitchFamily="34" charset="0"/>
                          <a:ea typeface="+mn-ea"/>
                          <a:cs typeface="Arial" charset="0"/>
                        </a:rPr>
                        <a:t> in Dec.,20 and expected revenue of Rs.12  Cr. 1</a:t>
                      </a:r>
                      <a:r>
                        <a:rPr lang="en-US" sz="1100" kern="1200" baseline="30000" dirty="0">
                          <a:solidFill>
                            <a:schemeClr val="tx1"/>
                          </a:solidFill>
                          <a:latin typeface="Tahoma" pitchFamily="34" charset="0"/>
                          <a:ea typeface="+mn-ea"/>
                          <a:cs typeface="Arial" charset="0"/>
                        </a:rPr>
                        <a:t>st</a:t>
                      </a:r>
                      <a:r>
                        <a:rPr lang="en-US" sz="1100" kern="1200" baseline="0" dirty="0">
                          <a:solidFill>
                            <a:schemeClr val="tx1"/>
                          </a:solidFill>
                          <a:latin typeface="Tahoma" pitchFamily="34" charset="0"/>
                          <a:ea typeface="+mn-ea"/>
                          <a:cs typeface="Arial" charset="0"/>
                        </a:rPr>
                        <a:t> year and average 51 Cr. p.a. approximately from 2</a:t>
                      </a:r>
                      <a:r>
                        <a:rPr lang="en-US" sz="1100" kern="1200" baseline="30000" dirty="0">
                          <a:solidFill>
                            <a:schemeClr val="tx1"/>
                          </a:solidFill>
                          <a:latin typeface="Tahoma" pitchFamily="34" charset="0"/>
                          <a:ea typeface="+mn-ea"/>
                          <a:cs typeface="Arial" charset="0"/>
                        </a:rPr>
                        <a:t>nd</a:t>
                      </a:r>
                      <a:r>
                        <a:rPr lang="en-US" sz="1100" kern="1200" baseline="0" dirty="0">
                          <a:solidFill>
                            <a:schemeClr val="tx1"/>
                          </a:solidFill>
                          <a:latin typeface="Tahoma" pitchFamily="34" charset="0"/>
                          <a:ea typeface="+mn-ea"/>
                          <a:cs typeface="Arial" charset="0"/>
                        </a:rPr>
                        <a:t> year</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9953644"/>
                  </a:ext>
                </a:extLst>
              </a:tr>
              <a:tr h="347209">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8.</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Revenue from</a:t>
                      </a:r>
                      <a:r>
                        <a:rPr lang="en-US" sz="1100" kern="1200" baseline="0" dirty="0">
                          <a:solidFill>
                            <a:schemeClr val="tx1"/>
                          </a:solidFill>
                          <a:latin typeface="Tahoma" pitchFamily="34" charset="0"/>
                          <a:ea typeface="+mn-ea"/>
                          <a:cs typeface="Arial" charset="0"/>
                        </a:rPr>
                        <a:t> mechanization of berth-14</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latin typeface="Tahoma" pitchFamily="34" charset="0"/>
                          <a:ea typeface="+mn-ea"/>
                          <a:cs typeface="Arial" charset="0"/>
                        </a:rPr>
                        <a:t>Likely</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to commission</a:t>
                      </a:r>
                      <a:r>
                        <a:rPr lang="en-US" sz="1100" kern="1200" baseline="0" dirty="0">
                          <a:solidFill>
                            <a:schemeClr val="tx1"/>
                          </a:solidFill>
                          <a:latin typeface="Tahoma" pitchFamily="34" charset="0"/>
                          <a:ea typeface="+mn-ea"/>
                          <a:cs typeface="Arial" charset="0"/>
                        </a:rPr>
                        <a:t> in March‘20 and expected revenue of Rs.1 Cr in 2020-21 approx. and Rs. 1.75 Cr. approximately p.a. from 2021-22</a:t>
                      </a: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6783800"/>
                  </a:ext>
                </a:extLst>
              </a:tr>
              <a:tr h="504570">
                <a:tc>
                  <a:txBody>
                    <a:bodyPr/>
                    <a:lstStyle/>
                    <a:p>
                      <a:pPr marL="0" algn="ctr" defTabSz="914400" rtl="0" eaLnBrk="1" fontAlgn="ctr" latinLnBrk="0" hangingPunct="1"/>
                      <a:r>
                        <a:rPr lang="en-US" sz="1100" kern="1200" dirty="0">
                          <a:solidFill>
                            <a:schemeClr val="tx1"/>
                          </a:solidFill>
                          <a:latin typeface="Tahoma" pitchFamily="34" charset="0"/>
                          <a:ea typeface="+mn-ea"/>
                          <a:cs typeface="Arial" charset="0"/>
                        </a:rPr>
                        <a:t>9.</a:t>
                      </a:r>
                    </a:p>
                    <a:p>
                      <a:pPr marL="0" algn="ctr" defTabSz="914400" rtl="0" eaLnBrk="1" fontAlgn="ctr" latinLnBrk="0" hangingPunct="1"/>
                      <a:endParaRPr lang="en-US" sz="1100" kern="1200" dirty="0">
                        <a:solidFill>
                          <a:schemeClr val="tx1"/>
                        </a:solidFill>
                        <a:latin typeface="Tahoma" pitchFamily="34" charset="0"/>
                        <a:ea typeface="+mn-ea"/>
                        <a:cs typeface="Arial"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kern="1200" dirty="0">
                          <a:solidFill>
                            <a:schemeClr val="tx1"/>
                          </a:solidFill>
                          <a:latin typeface="Tahoma" pitchFamily="34" charset="0"/>
                          <a:ea typeface="+mn-ea"/>
                          <a:cs typeface="Arial" charset="0"/>
                        </a:rPr>
                        <a:t>Essar</a:t>
                      </a:r>
                      <a:r>
                        <a:rPr lang="en-US" sz="1100" kern="1200" baseline="0" dirty="0">
                          <a:solidFill>
                            <a:schemeClr val="tx1"/>
                          </a:solidFill>
                          <a:latin typeface="Tahoma" pitchFamily="34" charset="0"/>
                          <a:ea typeface="+mn-ea"/>
                          <a:cs typeface="Arial" charset="0"/>
                        </a:rPr>
                        <a:t> Oil Terminal (VLTL)</a:t>
                      </a:r>
                      <a:endParaRPr lang="en-US" sz="1100" kern="1200" dirty="0">
                        <a:solidFill>
                          <a:schemeClr val="tx1"/>
                        </a:solidFill>
                        <a:latin typeface="Tahoma" pitchFamily="34" charset="0"/>
                        <a:ea typeface="+mn-ea"/>
                        <a:cs typeface="Arial" charset="0"/>
                      </a:endParaRPr>
                    </a:p>
                    <a:p>
                      <a:pPr algn="l" fontAlgn="ctr"/>
                      <a:endParaRPr lang="en-US" sz="1100" kern="1200" dirty="0">
                        <a:solidFill>
                          <a:schemeClr val="tx1"/>
                        </a:solidFill>
                        <a:latin typeface="Tahoma" pitchFamily="34" charset="0"/>
                        <a:ea typeface="+mn-ea"/>
                        <a:cs typeface="Arial" charset="0"/>
                      </a:endParaRP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US" sz="1100" kern="1200" dirty="0">
                          <a:solidFill>
                            <a:schemeClr val="tx1"/>
                          </a:solidFill>
                          <a:latin typeface="Tahoma" pitchFamily="34" charset="0"/>
                          <a:ea typeface="+mn-ea"/>
                          <a:cs typeface="Arial" charset="0"/>
                        </a:rPr>
                        <a:t>Likely</a:t>
                      </a:r>
                      <a:r>
                        <a:rPr lang="en-US" sz="1100" kern="1200" baseline="0" dirty="0">
                          <a:solidFill>
                            <a:schemeClr val="tx1"/>
                          </a:solidFill>
                          <a:latin typeface="Tahoma" pitchFamily="34" charset="0"/>
                          <a:ea typeface="+mn-ea"/>
                          <a:cs typeface="Arial" charset="0"/>
                        </a:rPr>
                        <a:t> </a:t>
                      </a:r>
                      <a:r>
                        <a:rPr lang="en-US" sz="1100" kern="1200" dirty="0">
                          <a:solidFill>
                            <a:schemeClr val="tx1"/>
                          </a:solidFill>
                          <a:latin typeface="Tahoma" pitchFamily="34" charset="0"/>
                          <a:ea typeface="+mn-ea"/>
                          <a:cs typeface="Arial" charset="0"/>
                        </a:rPr>
                        <a:t>to commission</a:t>
                      </a:r>
                      <a:r>
                        <a:rPr lang="en-US" sz="1100" kern="1200" baseline="0" dirty="0">
                          <a:solidFill>
                            <a:schemeClr val="tx1"/>
                          </a:solidFill>
                          <a:latin typeface="Tahoma" pitchFamily="34" charset="0"/>
                          <a:ea typeface="+mn-ea"/>
                          <a:cs typeface="Arial" charset="0"/>
                        </a:rPr>
                        <a:t> in April.,21 and expected lease revenue of Rs.18 Cr approximately p.a.</a:t>
                      </a:r>
                    </a:p>
                  </a:txBody>
                  <a:tcPr marL="5805" marR="5805" marT="580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137831"/>
                  </a:ext>
                </a:extLst>
              </a:tr>
            </a:tbl>
          </a:graphicData>
        </a:graphic>
      </p:graphicFrame>
      <p:sp>
        <p:nvSpPr>
          <p:cNvPr id="12" name="Left Arrow 11"/>
          <p:cNvSpPr/>
          <p:nvPr/>
        </p:nvSpPr>
        <p:spPr>
          <a:xfrm>
            <a:off x="7614839" y="464145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2"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
        <p:nvSpPr>
          <p:cNvPr id="6" name="Title 1"/>
          <p:cNvSpPr txBox="1">
            <a:spLocks/>
          </p:cNvSpPr>
          <p:nvPr/>
        </p:nvSpPr>
        <p:spPr>
          <a:xfrm>
            <a:off x="899593" y="138576"/>
            <a:ext cx="7429500" cy="275316"/>
          </a:xfrm>
          <a:prstGeom prst="rect">
            <a:avLst/>
          </a:prstGeom>
        </p:spPr>
        <p:txBody>
          <a:bodyPr vert="horz" lIns="68581" tIns="34290" rIns="68581" bIns="34290"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685805">
              <a:defRPr/>
            </a:pPr>
            <a:r>
              <a:rPr lang="en-IN" sz="1800" spc="-38" dirty="0">
                <a:solidFill>
                  <a:srgbClr val="002060"/>
                </a:solidFill>
                <a:latin typeface="Tahoma" pitchFamily="34" charset="0"/>
                <a:ea typeface="+mn-ea"/>
                <a:cs typeface="Arial" charset="0"/>
              </a:rPr>
              <a:t>ADDITIONAL REVENUE ESTIMATES </a:t>
            </a:r>
          </a:p>
        </p:txBody>
      </p:sp>
    </p:spTree>
    <p:extLst>
      <p:ext uri="{BB962C8B-B14F-4D97-AF65-F5344CB8AC3E}">
        <p14:creationId xmlns:p14="http://schemas.microsoft.com/office/powerpoint/2010/main" val="3606259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857251" y="35334"/>
            <a:ext cx="1385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1" tIns="34290" rIns="68581" bIns="34290" numCol="1" anchor="ctr" anchorCtr="0" compatLnSpc="1">
            <a:prstTxWarp prst="textNoShape">
              <a:avLst/>
            </a:prstTxWarp>
            <a:spAutoFit/>
          </a:bodyPr>
          <a:lstStyle/>
          <a:p>
            <a:endParaRPr lang="en-IN" sz="1350" dirty="0"/>
          </a:p>
        </p:txBody>
      </p:sp>
      <p:graphicFrame>
        <p:nvGraphicFramePr>
          <p:cNvPr id="15" name="Content Placeholder 14"/>
          <p:cNvGraphicFramePr>
            <a:graphicFrameLocks noGrp="1"/>
          </p:cNvGraphicFramePr>
          <p:nvPr>
            <p:ph idx="4294967295"/>
            <p:extLst>
              <p:ext uri="{D42A27DB-BD31-4B8C-83A1-F6EECF244321}">
                <p14:modId xmlns:p14="http://schemas.microsoft.com/office/powerpoint/2010/main" val="468239919"/>
              </p:ext>
            </p:extLst>
          </p:nvPr>
        </p:nvGraphicFramePr>
        <p:xfrm>
          <a:off x="0" y="34926"/>
          <a:ext cx="4883370" cy="4894932"/>
        </p:xfrm>
        <a:graphic>
          <a:graphicData uri="http://schemas.openxmlformats.org/drawingml/2006/table">
            <a:tbl>
              <a:tblPr firstRow="1">
                <a:tableStyleId>{BC89EF96-8CEA-46FF-86C4-4CE0E7609802}</a:tableStyleId>
              </a:tblPr>
              <a:tblGrid>
                <a:gridCol w="537533">
                  <a:extLst>
                    <a:ext uri="{9D8B030D-6E8A-4147-A177-3AD203B41FA5}">
                      <a16:colId xmlns:a16="http://schemas.microsoft.com/office/drawing/2014/main" val="859788855"/>
                    </a:ext>
                  </a:extLst>
                </a:gridCol>
                <a:gridCol w="2090251">
                  <a:extLst>
                    <a:ext uri="{9D8B030D-6E8A-4147-A177-3AD203B41FA5}">
                      <a16:colId xmlns:a16="http://schemas.microsoft.com/office/drawing/2014/main" val="3630647367"/>
                    </a:ext>
                  </a:extLst>
                </a:gridCol>
                <a:gridCol w="541251">
                  <a:extLst>
                    <a:ext uri="{9D8B030D-6E8A-4147-A177-3AD203B41FA5}">
                      <a16:colId xmlns:a16="http://schemas.microsoft.com/office/drawing/2014/main" val="885628467"/>
                    </a:ext>
                  </a:extLst>
                </a:gridCol>
                <a:gridCol w="1714335">
                  <a:extLst>
                    <a:ext uri="{9D8B030D-6E8A-4147-A177-3AD203B41FA5}">
                      <a16:colId xmlns:a16="http://schemas.microsoft.com/office/drawing/2014/main" val="2093848775"/>
                    </a:ext>
                  </a:extLst>
                </a:gridCol>
              </a:tblGrid>
              <a:tr h="341092">
                <a:tc gridSpan="3">
                  <a:txBody>
                    <a:bodyPr/>
                    <a:lstStyle/>
                    <a:p>
                      <a:pPr algn="ctr">
                        <a:lnSpc>
                          <a:spcPct val="107000"/>
                        </a:lnSpc>
                        <a:spcAft>
                          <a:spcPts val="0"/>
                        </a:spcAft>
                      </a:pPr>
                      <a:r>
                        <a:rPr lang="en-IN" sz="1100" kern="1200" dirty="0">
                          <a:effectLst/>
                        </a:rPr>
                        <a:t>Expected Generation of additional Funds due to Various initiatives over 5 years</a:t>
                      </a:r>
                      <a:endParaRPr lang="en-IN" sz="1100" b="1" kern="1200" dirty="0">
                        <a:solidFill>
                          <a:schemeClr val="tx1"/>
                        </a:solidFill>
                        <a:effectLst/>
                        <a:latin typeface="+mn-lt"/>
                        <a:ea typeface="+mn-ea"/>
                        <a:cs typeface="+mn-cs"/>
                      </a:endParaRPr>
                    </a:p>
                  </a:txBody>
                  <a:tcPr marL="9175" marR="9175" marT="0" marB="0"/>
                </a:tc>
                <a:tc hMerge="1">
                  <a:txBody>
                    <a:bodyPr/>
                    <a:lstStyle/>
                    <a:p>
                      <a:endParaRPr lang="en-IN"/>
                    </a:p>
                  </a:txBody>
                  <a:tcPr/>
                </a:tc>
                <a:tc hMerge="1">
                  <a:txBody>
                    <a:bodyPr/>
                    <a:lstStyle/>
                    <a:p>
                      <a:endParaRPr lang="en-IN"/>
                    </a:p>
                  </a:txBody>
                  <a:tcPr/>
                </a:tc>
                <a:tc>
                  <a:txBody>
                    <a:bodyPr/>
                    <a:lstStyle/>
                    <a:p>
                      <a:pPr algn="ctr">
                        <a:lnSpc>
                          <a:spcPct val="107000"/>
                        </a:lnSpc>
                        <a:spcAft>
                          <a:spcPts val="0"/>
                        </a:spcAft>
                      </a:pPr>
                      <a:r>
                        <a:rPr lang="en-IN" sz="1100" kern="1200" dirty="0">
                          <a:effectLst/>
                        </a:rPr>
                        <a:t>1360 Cr.</a:t>
                      </a:r>
                      <a:endParaRPr lang="en-IN" sz="1100" kern="1200" dirty="0">
                        <a:solidFill>
                          <a:schemeClr val="tx1"/>
                        </a:solidFill>
                        <a:effectLst/>
                        <a:latin typeface="+mn-lt"/>
                        <a:ea typeface="+mn-ea"/>
                        <a:cs typeface="+mn-cs"/>
                      </a:endParaRPr>
                    </a:p>
                  </a:txBody>
                  <a:tcPr marL="9175" marR="9175" marT="0" marB="0"/>
                </a:tc>
                <a:extLst>
                  <a:ext uri="{0D108BD9-81ED-4DB2-BD59-A6C34878D82A}">
                    <a16:rowId xmlns:a16="http://schemas.microsoft.com/office/drawing/2014/main" val="3880638940"/>
                  </a:ext>
                </a:extLst>
              </a:tr>
              <a:tr h="170546">
                <a:tc>
                  <a:txBody>
                    <a:bodyPr/>
                    <a:lstStyle/>
                    <a:p>
                      <a:pPr algn="ctr">
                        <a:lnSpc>
                          <a:spcPct val="107000"/>
                        </a:lnSpc>
                        <a:spcAft>
                          <a:spcPts val="0"/>
                        </a:spcAft>
                      </a:pPr>
                      <a:r>
                        <a:rPr lang="en-IN" sz="1100" b="1" dirty="0">
                          <a:solidFill>
                            <a:schemeClr val="bg1"/>
                          </a:solidFill>
                          <a:effectLst/>
                        </a:rPr>
                        <a:t>Year</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b="1" dirty="0">
                          <a:solidFill>
                            <a:schemeClr val="bg1"/>
                          </a:solidFill>
                          <a:effectLst/>
                        </a:rPr>
                        <a:t>Activity</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b="1" dirty="0">
                          <a:solidFill>
                            <a:schemeClr val="bg1"/>
                          </a:solidFill>
                          <a:effectLst/>
                        </a:rPr>
                        <a:t>Amount</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b="1" dirty="0">
                          <a:solidFill>
                            <a:schemeClr val="bg1"/>
                          </a:solidFill>
                          <a:effectLst/>
                        </a:rPr>
                        <a:t>Total for the year(Cr.)</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extLst>
                  <a:ext uri="{0D108BD9-81ED-4DB2-BD59-A6C34878D82A}">
                    <a16:rowId xmlns:a16="http://schemas.microsoft.com/office/drawing/2014/main" val="566013068"/>
                  </a:ext>
                </a:extLst>
              </a:tr>
              <a:tr h="170546">
                <a:tc rowSpan="3">
                  <a:txBody>
                    <a:bodyPr/>
                    <a:lstStyle/>
                    <a:p>
                      <a:pPr algn="ctr">
                        <a:lnSpc>
                          <a:spcPct val="107000"/>
                        </a:lnSpc>
                        <a:spcAft>
                          <a:spcPts val="0"/>
                        </a:spcAft>
                      </a:pPr>
                      <a:r>
                        <a:rPr lang="en-IN" sz="1100" b="1" dirty="0">
                          <a:solidFill>
                            <a:schemeClr val="bg1"/>
                          </a:solidFill>
                          <a:effectLst/>
                        </a:rPr>
                        <a:t>2018-19</a:t>
                      </a:r>
                    </a:p>
                    <a:p>
                      <a:pPr algn="ctr">
                        <a:lnSpc>
                          <a:spcPct val="107000"/>
                        </a:lnSpc>
                        <a:spcAft>
                          <a:spcPts val="0"/>
                        </a:spcAft>
                      </a:pPr>
                      <a:r>
                        <a:rPr lang="en-IN" sz="1100" b="1" dirty="0">
                          <a:solidFill>
                            <a:schemeClr val="bg1"/>
                          </a:solidFill>
                          <a:effectLst/>
                        </a:rPr>
                        <a:t> </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dirty="0">
                          <a:effectLst/>
                        </a:rPr>
                        <a:t>Wind Power Project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rowSpan="3">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IN" sz="1100" kern="1200" dirty="0">
                          <a:effectLst/>
                        </a:rPr>
                        <a:t>79</a:t>
                      </a:r>
                    </a:p>
                    <a:p>
                      <a:pPr marL="0" algn="ctr" defTabSz="914400" rtl="0" eaLnBrk="1" latinLnBrk="0" hangingPunct="1">
                        <a:lnSpc>
                          <a:spcPct val="107000"/>
                        </a:lnSpc>
                        <a:spcAft>
                          <a:spcPts val="0"/>
                        </a:spcAft>
                      </a:pPr>
                      <a:r>
                        <a:rPr lang="en-IN" sz="1100" kern="1200" dirty="0">
                          <a:effectLst/>
                        </a:rPr>
                        <a:t> </a:t>
                      </a:r>
                      <a:endParaRPr lang="en-IN" sz="1100" kern="1200" dirty="0">
                        <a:solidFill>
                          <a:schemeClr val="tx1"/>
                        </a:solidFill>
                        <a:effectLst/>
                        <a:latin typeface="+mn-lt"/>
                        <a:ea typeface="+mn-ea"/>
                        <a:cs typeface="+mn-cs"/>
                      </a:endParaRPr>
                    </a:p>
                  </a:txBody>
                  <a:tcPr marL="9175" marR="9175" marT="0" marB="0"/>
                </a:tc>
                <a:extLst>
                  <a:ext uri="{0D108BD9-81ED-4DB2-BD59-A6C34878D82A}">
                    <a16:rowId xmlns:a16="http://schemas.microsoft.com/office/drawing/2014/main" val="4143005267"/>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Mobile Harbour Crane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13</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864270383"/>
                  </a:ext>
                </a:extLst>
              </a:tr>
              <a:tr h="170546">
                <a:tc vMerge="1">
                  <a:txBody>
                    <a:bodyPr/>
                    <a:lstStyle/>
                    <a:p>
                      <a:pPr algn="ctr">
                        <a:lnSpc>
                          <a:spcPct val="107000"/>
                        </a:lnSpc>
                        <a:spcAft>
                          <a:spcPts val="0"/>
                        </a:spcAft>
                      </a:pP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2233" marR="12233"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IN" sz="1100" dirty="0">
                          <a:effectLst/>
                        </a:rPr>
                        <a:t>Additional Leased Land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55</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2233" marR="12233" marT="0" marB="0"/>
                </a:tc>
                <a:extLst>
                  <a:ext uri="{0D108BD9-81ED-4DB2-BD59-A6C34878D82A}">
                    <a16:rowId xmlns:a16="http://schemas.microsoft.com/office/drawing/2014/main" val="271018591"/>
                  </a:ext>
                </a:extLst>
              </a:tr>
              <a:tr h="170546">
                <a:tc rowSpan="4">
                  <a:txBody>
                    <a:bodyPr/>
                    <a:lstStyle/>
                    <a:p>
                      <a:pPr algn="ctr">
                        <a:lnSpc>
                          <a:spcPct val="107000"/>
                        </a:lnSpc>
                        <a:spcAft>
                          <a:spcPts val="0"/>
                        </a:spcAft>
                      </a:pPr>
                      <a:r>
                        <a:rPr lang="en-IN" sz="1100" b="1" dirty="0">
                          <a:solidFill>
                            <a:schemeClr val="bg1"/>
                          </a:solidFill>
                          <a:effectLst/>
                        </a:rPr>
                        <a:t>2019-20</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dirty="0">
                          <a:effectLst/>
                        </a:rPr>
                        <a:t>Wind Power Project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rowSpan="4">
                  <a:txBody>
                    <a:bodyPr/>
                    <a:lstStyle/>
                    <a:p>
                      <a:pPr marL="0" algn="ctr" defTabSz="914400" rtl="0" eaLnBrk="1" latinLnBrk="0" hangingPunct="1">
                        <a:lnSpc>
                          <a:spcPct val="107000"/>
                        </a:lnSpc>
                        <a:spcAft>
                          <a:spcPts val="0"/>
                        </a:spcAft>
                      </a:pPr>
                      <a:r>
                        <a:rPr lang="en-IN" sz="1100" kern="1200" dirty="0">
                          <a:effectLst/>
                        </a:rPr>
                        <a:t>356</a:t>
                      </a:r>
                      <a:endParaRPr lang="en-IN" sz="1100" kern="1200" dirty="0">
                        <a:solidFill>
                          <a:schemeClr val="tx1"/>
                        </a:solidFill>
                        <a:effectLst/>
                        <a:latin typeface="+mn-lt"/>
                        <a:ea typeface="+mn-ea"/>
                        <a:cs typeface="+mn-cs"/>
                      </a:endParaRPr>
                    </a:p>
                  </a:txBody>
                  <a:tcPr marL="9175" marR="9175" marT="0" marB="0"/>
                </a:tc>
                <a:extLst>
                  <a:ext uri="{0D108BD9-81ED-4DB2-BD59-A6C34878D82A}">
                    <a16:rowId xmlns:a16="http://schemas.microsoft.com/office/drawing/2014/main" val="101856172"/>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Mobile Harbour Crane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23</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128925467"/>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SOR Revision</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260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443165833"/>
                  </a:ext>
                </a:extLst>
              </a:tr>
              <a:tr h="176252">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Additional Leased Land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55</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4051040971"/>
                  </a:ext>
                </a:extLst>
              </a:tr>
              <a:tr h="170546">
                <a:tc rowSpan="6">
                  <a:txBody>
                    <a:bodyPr/>
                    <a:lstStyle/>
                    <a:p>
                      <a:pPr algn="ctr">
                        <a:lnSpc>
                          <a:spcPct val="107000"/>
                        </a:lnSpc>
                        <a:spcAft>
                          <a:spcPts val="0"/>
                        </a:spcAft>
                      </a:pPr>
                      <a:r>
                        <a:rPr lang="en-IN" sz="1100" b="1" dirty="0">
                          <a:solidFill>
                            <a:schemeClr val="bg1"/>
                          </a:solidFill>
                          <a:effectLst/>
                        </a:rPr>
                        <a:t>2020-21</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dirty="0">
                          <a:effectLst/>
                        </a:rPr>
                        <a:t>Wind Power Project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rowSpan="6">
                  <a:txBody>
                    <a:bodyPr/>
                    <a:lstStyle/>
                    <a:p>
                      <a:pPr marL="0" algn="ctr" defTabSz="914400" rtl="0" eaLnBrk="1" latinLnBrk="0" hangingPunct="1">
                        <a:lnSpc>
                          <a:spcPct val="107000"/>
                        </a:lnSpc>
                        <a:spcAft>
                          <a:spcPts val="0"/>
                        </a:spcAft>
                      </a:pPr>
                      <a:r>
                        <a:rPr lang="en-IN" sz="1100" kern="1200" dirty="0">
                          <a:effectLst/>
                        </a:rPr>
                        <a:t>367</a:t>
                      </a:r>
                      <a:endParaRPr lang="en-IN" sz="1100" kern="1200" dirty="0">
                        <a:solidFill>
                          <a:schemeClr val="tx1"/>
                        </a:solidFill>
                        <a:effectLst/>
                        <a:latin typeface="+mn-lt"/>
                        <a:ea typeface="+mn-ea"/>
                        <a:cs typeface="+mn-cs"/>
                      </a:endParaRPr>
                    </a:p>
                  </a:txBody>
                  <a:tcPr marL="9175" marR="9175" marT="0" marB="0"/>
                </a:tc>
                <a:extLst>
                  <a:ext uri="{0D108BD9-81ED-4DB2-BD59-A6C34878D82A}">
                    <a16:rowId xmlns:a16="http://schemas.microsoft.com/office/drawing/2014/main" val="219592866"/>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Mobile Harbour Crane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17</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2805351464"/>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SOR Revision (2</a:t>
                      </a:r>
                      <a:r>
                        <a:rPr lang="en-IN" sz="1100" baseline="30000" dirty="0">
                          <a:effectLst/>
                        </a:rPr>
                        <a:t>nd</a:t>
                      </a:r>
                      <a:r>
                        <a:rPr lang="en-IN" sz="1100" dirty="0">
                          <a:effectLst/>
                        </a:rPr>
                        <a:t> year)</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260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668296977"/>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Bagging &amp; Rake Loading Plant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365062553"/>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Ship Bunkering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498637038"/>
                  </a:ext>
                </a:extLst>
              </a:tr>
              <a:tr h="190624">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Additional Leased Land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55</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725714032"/>
                  </a:ext>
                </a:extLst>
              </a:tr>
              <a:tr h="170546">
                <a:tc rowSpan="10">
                  <a:txBody>
                    <a:bodyPr/>
                    <a:lstStyle/>
                    <a:p>
                      <a:pPr algn="ctr">
                        <a:lnSpc>
                          <a:spcPct val="107000"/>
                        </a:lnSpc>
                        <a:spcAft>
                          <a:spcPts val="0"/>
                        </a:spcAft>
                      </a:pPr>
                      <a:r>
                        <a:rPr lang="en-IN" sz="1100" b="1" dirty="0">
                          <a:solidFill>
                            <a:schemeClr val="bg1"/>
                          </a:solidFill>
                          <a:effectLst/>
                        </a:rPr>
                        <a:t>2021-22</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p>
                    <a:p>
                      <a:pPr algn="ctr">
                        <a:lnSpc>
                          <a:spcPct val="107000"/>
                        </a:lnSpc>
                        <a:spcAft>
                          <a:spcPts val="0"/>
                        </a:spcAft>
                      </a:pPr>
                      <a:r>
                        <a:rPr lang="en-IN" sz="1100" b="1" dirty="0">
                          <a:solidFill>
                            <a:schemeClr val="bg1"/>
                          </a:solidFill>
                          <a:effectLst/>
                        </a:rPr>
                        <a:t> </a:t>
                      </a:r>
                      <a:endParaRPr lang="en-IN"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solidFill>
                      <a:schemeClr val="tx2"/>
                    </a:solidFill>
                  </a:tcPr>
                </a:tc>
                <a:tc>
                  <a:txBody>
                    <a:bodyPr/>
                    <a:lstStyle/>
                    <a:p>
                      <a:pPr algn="ctr">
                        <a:lnSpc>
                          <a:spcPct val="107000"/>
                        </a:lnSpc>
                        <a:spcAft>
                          <a:spcPts val="0"/>
                        </a:spcAft>
                      </a:pPr>
                      <a:r>
                        <a:rPr lang="en-IN" sz="1100" dirty="0">
                          <a:effectLst/>
                        </a:rPr>
                        <a:t>Wind Power Project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rowSpan="9">
                  <a:txBody>
                    <a:bodyPr/>
                    <a:lstStyle/>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 </a:t>
                      </a:r>
                    </a:p>
                    <a:p>
                      <a:pPr marL="0" algn="ctr" defTabSz="914400" rtl="0" eaLnBrk="1" latinLnBrk="0" hangingPunct="1">
                        <a:lnSpc>
                          <a:spcPct val="107000"/>
                        </a:lnSpc>
                        <a:spcAft>
                          <a:spcPts val="0"/>
                        </a:spcAft>
                      </a:pPr>
                      <a:r>
                        <a:rPr lang="en-IN" sz="1100" kern="1200" dirty="0">
                          <a:effectLst/>
                        </a:rPr>
                        <a:t>556</a:t>
                      </a:r>
                      <a:endParaRPr lang="en-IN" sz="1100" kern="1200" dirty="0">
                        <a:solidFill>
                          <a:schemeClr val="tx1"/>
                        </a:solidFill>
                        <a:effectLst/>
                        <a:latin typeface="+mn-lt"/>
                        <a:ea typeface="+mn-ea"/>
                        <a:cs typeface="+mn-cs"/>
                      </a:endParaRPr>
                    </a:p>
                  </a:txBody>
                  <a:tcPr marL="9175" marR="9175" marT="0" marB="0"/>
                </a:tc>
                <a:extLst>
                  <a:ext uri="{0D108BD9-81ED-4DB2-BD59-A6C34878D82A}">
                    <a16:rowId xmlns:a16="http://schemas.microsoft.com/office/drawing/2014/main" val="1777427635"/>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Mobile Harbour Crane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17</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endParaRPr lang="en-IN"/>
                    </a:p>
                  </a:txBody>
                  <a:tcPr/>
                </a:tc>
                <a:extLst>
                  <a:ext uri="{0D108BD9-81ED-4DB2-BD59-A6C34878D82A}">
                    <a16:rowId xmlns:a16="http://schemas.microsoft.com/office/drawing/2014/main" val="612591487"/>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SOR Revision (3</a:t>
                      </a:r>
                      <a:r>
                        <a:rPr lang="en-IN" sz="1100" baseline="30000" dirty="0">
                          <a:effectLst/>
                        </a:rPr>
                        <a:t>rd</a:t>
                      </a:r>
                      <a:r>
                        <a:rPr lang="en-IN" sz="1100" dirty="0">
                          <a:effectLst/>
                        </a:rPr>
                        <a:t> Year)</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260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1136053099"/>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Revenue from ROB</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17</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533616827"/>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Bagging &amp; Rake Loading Plant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2830829636"/>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Ship Bunkering</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51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783651716"/>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Revenue from SIPC</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114</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710109240"/>
                  </a:ext>
                </a:extLst>
              </a:tr>
              <a:tr h="1705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Additional Leased Land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55</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3024322375"/>
                  </a:ext>
                </a:extLst>
              </a:tr>
              <a:tr h="272846">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Essar Oil Terminal</a:t>
                      </a:r>
                      <a:r>
                        <a:rPr lang="en-IN" sz="1100" baseline="0" dirty="0">
                          <a:effectLst/>
                        </a:rPr>
                        <a:t> (VLTL)</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extLst>
                  <a:ext uri="{0D108BD9-81ED-4DB2-BD59-A6C34878D82A}">
                    <a16:rowId xmlns:a16="http://schemas.microsoft.com/office/drawing/2014/main" val="2950882693"/>
                  </a:ext>
                </a:extLst>
              </a:tr>
              <a:tr h="305539">
                <a:tc vMerge="1">
                  <a:txBody>
                    <a:bodyPr/>
                    <a:lstStyle/>
                    <a:p>
                      <a:pPr algn="ctr">
                        <a:lnSpc>
                          <a:spcPct val="107000"/>
                        </a:lnSpc>
                        <a:spcAft>
                          <a:spcPts val="0"/>
                        </a:spcAft>
                      </a:pP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9183" marR="9183" marT="0" marB="0"/>
                </a:tc>
                <a:tc>
                  <a:txBody>
                    <a:bodyPr/>
                    <a:lstStyle/>
                    <a:p>
                      <a:pPr algn="ctr">
                        <a:lnSpc>
                          <a:spcPct val="107000"/>
                        </a:lnSpc>
                        <a:spcAft>
                          <a:spcPts val="0"/>
                        </a:spcAft>
                      </a:pPr>
                      <a:r>
                        <a:rPr lang="en-IN" sz="1100" dirty="0">
                          <a:effectLst/>
                        </a:rPr>
                        <a:t>Total</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1358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1358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extLst>
                  <a:ext uri="{0D108BD9-81ED-4DB2-BD59-A6C34878D82A}">
                    <a16:rowId xmlns:a16="http://schemas.microsoft.com/office/drawing/2014/main" val="642490986"/>
                  </a:ext>
                </a:extLst>
              </a:tr>
            </a:tbl>
          </a:graphicData>
        </a:graphic>
      </p:graphicFrame>
      <p:sp>
        <p:nvSpPr>
          <p:cNvPr id="16" name="Left Arrow 15">
            <a:hlinkClick r:id="rId2" action="ppaction://hlinksldjump"/>
          </p:cNvPr>
          <p:cNvSpPr/>
          <p:nvPr/>
        </p:nvSpPr>
        <p:spPr>
          <a:xfrm>
            <a:off x="7593539" y="4732207"/>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
        <p:nvSpPr>
          <p:cNvPr id="2" name="Rectangle 1"/>
          <p:cNvSpPr/>
          <p:nvPr/>
        </p:nvSpPr>
        <p:spPr>
          <a:xfrm>
            <a:off x="5971191" y="652707"/>
            <a:ext cx="2793849" cy="300082"/>
          </a:xfrm>
          <a:prstGeom prst="rect">
            <a:avLst/>
          </a:prstGeom>
        </p:spPr>
        <p:txBody>
          <a:bodyPr wrap="square">
            <a:spAutoFit/>
          </a:bodyPr>
          <a:lstStyle/>
          <a:p>
            <a:r>
              <a:rPr lang="en-US" sz="1350" dirty="0">
                <a:ln w="0"/>
                <a:effectLst>
                  <a:outerShdw blurRad="38100" dist="25400" dir="5400000" algn="ctr" rotWithShape="0">
                    <a:srgbClr val="6E747A">
                      <a:alpha val="43000"/>
                    </a:srgbClr>
                  </a:outerShdw>
                </a:effectLst>
                <a:hlinkClick r:id="rId4" action="ppaction://hlinksldjump"/>
              </a:rPr>
              <a:t>DETAILS OF ADDITIONAL REVENUE</a:t>
            </a:r>
            <a:endParaRPr lang="en-IN" sz="1350" dirty="0"/>
          </a:p>
        </p:txBody>
      </p:sp>
      <p:graphicFrame>
        <p:nvGraphicFramePr>
          <p:cNvPr id="4" name="Table 3"/>
          <p:cNvGraphicFramePr>
            <a:graphicFrameLocks noGrp="1"/>
          </p:cNvGraphicFramePr>
          <p:nvPr>
            <p:extLst>
              <p:ext uri="{D42A27DB-BD31-4B8C-83A1-F6EECF244321}">
                <p14:modId xmlns:p14="http://schemas.microsoft.com/office/powerpoint/2010/main" val="904457588"/>
              </p:ext>
            </p:extLst>
          </p:nvPr>
        </p:nvGraphicFramePr>
        <p:xfrm>
          <a:off x="5151854" y="1494011"/>
          <a:ext cx="3212717" cy="366903"/>
        </p:xfrm>
        <a:graphic>
          <a:graphicData uri="http://schemas.openxmlformats.org/drawingml/2006/table">
            <a:tbl>
              <a:tblPr firstRow="1">
                <a:tableStyleId>{BC89EF96-8CEA-46FF-86C4-4CE0E7609802}</a:tableStyleId>
              </a:tblPr>
              <a:tblGrid>
                <a:gridCol w="860306">
                  <a:extLst>
                    <a:ext uri="{9D8B030D-6E8A-4147-A177-3AD203B41FA5}">
                      <a16:colId xmlns:a16="http://schemas.microsoft.com/office/drawing/2014/main" val="1124282062"/>
                    </a:ext>
                  </a:extLst>
                </a:gridCol>
                <a:gridCol w="1368152">
                  <a:extLst>
                    <a:ext uri="{9D8B030D-6E8A-4147-A177-3AD203B41FA5}">
                      <a16:colId xmlns:a16="http://schemas.microsoft.com/office/drawing/2014/main" val="3219195386"/>
                    </a:ext>
                  </a:extLst>
                </a:gridCol>
                <a:gridCol w="984259">
                  <a:extLst>
                    <a:ext uri="{9D8B030D-6E8A-4147-A177-3AD203B41FA5}">
                      <a16:colId xmlns:a16="http://schemas.microsoft.com/office/drawing/2014/main" val="287957751"/>
                    </a:ext>
                  </a:extLst>
                </a:gridCol>
              </a:tblGrid>
              <a:tr h="366903">
                <a:tc>
                  <a:txBody>
                    <a:bodyPr/>
                    <a:lstStyle/>
                    <a:p>
                      <a:pPr algn="ctr">
                        <a:lnSpc>
                          <a:spcPct val="107000"/>
                        </a:lnSpc>
                        <a:spcAft>
                          <a:spcPts val="0"/>
                        </a:spcAft>
                      </a:pPr>
                      <a:r>
                        <a:rPr lang="en-IN" sz="1100" dirty="0">
                          <a:effectLst/>
                        </a:rPr>
                        <a:t>CAPEX</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2018-2022 Rs. 400 to Rs. 800 cr p.a.</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tc>
                  <a:txBody>
                    <a:bodyPr/>
                    <a:lstStyle/>
                    <a:p>
                      <a:pPr algn="ctr">
                        <a:lnSpc>
                          <a:spcPct val="107000"/>
                        </a:lnSpc>
                        <a:spcAft>
                          <a:spcPts val="0"/>
                        </a:spcAft>
                      </a:pPr>
                      <a:r>
                        <a:rPr lang="en-IN" sz="1100" dirty="0">
                          <a:effectLst/>
                        </a:rPr>
                        <a:t>Rs.</a:t>
                      </a:r>
                      <a:r>
                        <a:rPr lang="en-IN" sz="1100" baseline="0" dirty="0">
                          <a:effectLst/>
                        </a:rPr>
                        <a:t> </a:t>
                      </a:r>
                      <a:r>
                        <a:rPr lang="en-IN" sz="1100" dirty="0">
                          <a:effectLst/>
                        </a:rPr>
                        <a:t>2200</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175" marR="9175" marT="0" marB="0"/>
                </a:tc>
                <a:extLst>
                  <a:ext uri="{0D108BD9-81ED-4DB2-BD59-A6C34878D82A}">
                    <a16:rowId xmlns:a16="http://schemas.microsoft.com/office/drawing/2014/main" val="2640350225"/>
                  </a:ext>
                </a:extLst>
              </a:tr>
            </a:tbl>
          </a:graphicData>
        </a:graphic>
      </p:graphicFrame>
    </p:spTree>
    <p:extLst>
      <p:ext uri="{BB962C8B-B14F-4D97-AF65-F5344CB8AC3E}">
        <p14:creationId xmlns:p14="http://schemas.microsoft.com/office/powerpoint/2010/main" val="29841450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7459" y="174199"/>
            <a:ext cx="8211686" cy="33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1" tIns="34290" rIns="68581" bIns="34290" numCol="1" anchor="ctr" anchorCtr="0" compatLnSpc="1">
            <a:prstTxWarp prst="textNoShape">
              <a:avLst/>
            </a:prstTxWarp>
            <a:spAutoFit/>
          </a:bodyPr>
          <a:lstStyle/>
          <a:p>
            <a:pPr algn="ctr">
              <a:lnSpc>
                <a:spcPct val="107000"/>
              </a:lnSpc>
            </a:pPr>
            <a:r>
              <a:rPr lang="en-IN" sz="1598" b="1" dirty="0">
                <a:solidFill>
                  <a:srgbClr val="002060"/>
                </a:solidFill>
                <a:latin typeface="Plantagenet Cherokee"/>
                <a:ea typeface="Calibri" panose="020F0502020204030204" pitchFamily="34" charset="0"/>
                <a:cs typeface="Plantagenet Cherokee"/>
              </a:rPr>
              <a:t>INCREASE IN OPERATING INCOME OVER THE NEXT 4 YEARS</a:t>
            </a:r>
            <a:endParaRPr lang="en-IN" sz="1598"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Content Placeholder 8"/>
          <p:cNvGraphicFramePr>
            <a:graphicFrameLocks noGrp="1"/>
          </p:cNvGraphicFramePr>
          <p:nvPr>
            <p:ph idx="4294967295"/>
            <p:extLst/>
          </p:nvPr>
        </p:nvGraphicFramePr>
        <p:xfrm>
          <a:off x="1190756" y="1135303"/>
          <a:ext cx="6318103" cy="1723636"/>
        </p:xfrm>
        <a:graphic>
          <a:graphicData uri="http://schemas.openxmlformats.org/drawingml/2006/table">
            <a:tbl>
              <a:tblPr firstRow="1" firstCol="1" lastRow="1" bandRow="1">
                <a:tableStyleId>{B301B821-A1FF-4177-AEE7-76D212191A09}</a:tableStyleId>
              </a:tblPr>
              <a:tblGrid>
                <a:gridCol w="2324514">
                  <a:extLst>
                    <a:ext uri="{9D8B030D-6E8A-4147-A177-3AD203B41FA5}">
                      <a16:colId xmlns:a16="http://schemas.microsoft.com/office/drawing/2014/main" val="715329499"/>
                    </a:ext>
                  </a:extLst>
                </a:gridCol>
                <a:gridCol w="2893709">
                  <a:extLst>
                    <a:ext uri="{9D8B030D-6E8A-4147-A177-3AD203B41FA5}">
                      <a16:colId xmlns:a16="http://schemas.microsoft.com/office/drawing/2014/main" val="85881896"/>
                    </a:ext>
                  </a:extLst>
                </a:gridCol>
                <a:gridCol w="1099880">
                  <a:extLst>
                    <a:ext uri="{9D8B030D-6E8A-4147-A177-3AD203B41FA5}">
                      <a16:colId xmlns:a16="http://schemas.microsoft.com/office/drawing/2014/main" val="357686414"/>
                    </a:ext>
                  </a:extLst>
                </a:gridCol>
              </a:tblGrid>
              <a:tr h="355484">
                <a:tc>
                  <a:txBody>
                    <a:bodyPr/>
                    <a:lstStyle/>
                    <a:p>
                      <a:pPr algn="ctr">
                        <a:lnSpc>
                          <a:spcPct val="107000"/>
                        </a:lnSpc>
                        <a:spcAft>
                          <a:spcPts val="0"/>
                        </a:spcAft>
                      </a:pPr>
                      <a:r>
                        <a:rPr lang="en-IN" sz="1200" dirty="0">
                          <a:effectLst/>
                        </a:rPr>
                        <a:t>Year</a:t>
                      </a:r>
                      <a:endParaRPr lang="en-IN"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dirty="0">
                          <a:effectLst/>
                        </a:rPr>
                        <a:t>% increase</a:t>
                      </a:r>
                      <a:endParaRPr lang="en-IN"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dirty="0">
                          <a:effectLst/>
                        </a:rPr>
                        <a:t>(Rs. in Cr.)</a:t>
                      </a:r>
                      <a:endParaRPr lang="en-IN"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563345042"/>
                  </a:ext>
                </a:extLst>
              </a:tr>
              <a:tr h="342038">
                <a:tc>
                  <a:txBody>
                    <a:bodyPr/>
                    <a:lstStyle/>
                    <a:p>
                      <a:pPr algn="ctr">
                        <a:lnSpc>
                          <a:spcPct val="107000"/>
                        </a:lnSpc>
                        <a:spcAft>
                          <a:spcPts val="0"/>
                        </a:spcAft>
                      </a:pPr>
                      <a:r>
                        <a:rPr lang="en-IN" sz="1200" b="1" dirty="0">
                          <a:effectLst/>
                        </a:rPr>
                        <a:t>2018-19</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7.08%</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1580</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723623860"/>
                  </a:ext>
                </a:extLst>
              </a:tr>
              <a:tr h="342038">
                <a:tc>
                  <a:txBody>
                    <a:bodyPr/>
                    <a:lstStyle/>
                    <a:p>
                      <a:pPr algn="ctr">
                        <a:lnSpc>
                          <a:spcPct val="107000"/>
                        </a:lnSpc>
                        <a:spcAft>
                          <a:spcPts val="0"/>
                        </a:spcAft>
                      </a:pPr>
                      <a:r>
                        <a:rPr lang="en-IN" sz="1200" b="1" dirty="0">
                          <a:effectLst/>
                        </a:rPr>
                        <a:t>2019-20</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23.53%</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1952</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320025018"/>
                  </a:ext>
                </a:extLst>
              </a:tr>
              <a:tr h="342038">
                <a:tc>
                  <a:txBody>
                    <a:bodyPr/>
                    <a:lstStyle/>
                    <a:p>
                      <a:pPr algn="ctr">
                        <a:lnSpc>
                          <a:spcPct val="107000"/>
                        </a:lnSpc>
                        <a:spcAft>
                          <a:spcPts val="0"/>
                        </a:spcAft>
                      </a:pPr>
                      <a:r>
                        <a:rPr lang="en-IN" sz="1200" b="1" dirty="0">
                          <a:effectLst/>
                        </a:rPr>
                        <a:t>2020-21</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4.65%</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2042</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247715661"/>
                  </a:ext>
                </a:extLst>
              </a:tr>
              <a:tr h="342038">
                <a:tc>
                  <a:txBody>
                    <a:bodyPr/>
                    <a:lstStyle/>
                    <a:p>
                      <a:pPr algn="ctr">
                        <a:lnSpc>
                          <a:spcPct val="107000"/>
                        </a:lnSpc>
                        <a:spcAft>
                          <a:spcPts val="0"/>
                        </a:spcAft>
                      </a:pPr>
                      <a:r>
                        <a:rPr lang="en-IN" sz="1200" b="1" dirty="0">
                          <a:effectLst/>
                        </a:rPr>
                        <a:t>2021-22</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13.36%</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dirty="0">
                          <a:effectLst/>
                        </a:rPr>
                        <a:t>2315</a:t>
                      </a:r>
                      <a:endParaRPr lang="en-IN"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559421315"/>
                  </a:ext>
                </a:extLst>
              </a:tr>
            </a:tbl>
          </a:graphicData>
        </a:graphic>
      </p:graphicFrame>
      <p:sp>
        <p:nvSpPr>
          <p:cNvPr id="10" name="Rectangle 2"/>
          <p:cNvSpPr>
            <a:spLocks noChangeArrowheads="1"/>
          </p:cNvSpPr>
          <p:nvPr/>
        </p:nvSpPr>
        <p:spPr bwMode="auto">
          <a:xfrm>
            <a:off x="857251" y="35334"/>
            <a:ext cx="1385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1" tIns="34290" rIns="68581" bIns="34290" numCol="1" anchor="ctr" anchorCtr="0" compatLnSpc="1">
            <a:prstTxWarp prst="textNoShape">
              <a:avLst/>
            </a:prstTxWarp>
            <a:spAutoFit/>
          </a:bodyPr>
          <a:lstStyle/>
          <a:p>
            <a:endParaRPr lang="en-IN" sz="1350" dirty="0"/>
          </a:p>
        </p:txBody>
      </p:sp>
      <p:sp>
        <p:nvSpPr>
          <p:cNvPr id="11" name="Left Arrow 10">
            <a:hlinkClick r:id="rId2" action="ppaction://hlinksldjump"/>
          </p:cNvPr>
          <p:cNvSpPr/>
          <p:nvPr/>
        </p:nvSpPr>
        <p:spPr>
          <a:xfrm>
            <a:off x="7380313" y="4194311"/>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367630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POL</a:t>
            </a:r>
          </a:p>
        </p:txBody>
      </p:sp>
      <p:sp>
        <p:nvSpPr>
          <p:cNvPr id="2" name="Rectangle 1"/>
          <p:cNvSpPr/>
          <p:nvPr/>
        </p:nvSpPr>
        <p:spPr>
          <a:xfrm>
            <a:off x="467544" y="557906"/>
            <a:ext cx="8352928" cy="4031873"/>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Main products handled – Crude oil : Various grades (imports); Finished products (imports &amp; exports) : Motor spirit, High speed diesel, Furnace oil, Aviation turbine fuel, Liquefied Petroleum Gas, Propane, Butane, Naptha. Crude oil &amp; POL products at Vadinar, POL products at Kandla. Some cargo also handled under coastal route.</a:t>
            </a:r>
          </a:p>
          <a:p>
            <a:pPr marL="342900" lvl="0" indent="-342900" algn="just">
              <a:spcAft>
                <a:spcPts val="0"/>
              </a:spcAft>
              <a:buFont typeface="Symbol" panose="05050102010706020507" pitchFamily="18" charset="2"/>
              <a:buChar char=""/>
              <a:tabLst>
                <a:tab pos="457200" algn="l"/>
              </a:tabLst>
            </a:pPr>
            <a:endParaRPr lang="en-IN" sz="1600" dirty="0">
              <a:latin typeface="Times New Roman" panose="02020603050405020304" pitchFamily="18" charset="0"/>
              <a:ea typeface="Times New Roman" panose="02020603050405020304" pitchFamily="18" charset="0"/>
              <a:cs typeface="Mangal"/>
            </a:endParaRPr>
          </a:p>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Main cargo category accounting for more than 56% share in total cargo of Port.</a:t>
            </a:r>
          </a:p>
          <a:p>
            <a:pPr marL="342900" lvl="0" indent="-342900" algn="just">
              <a:spcAft>
                <a:spcPts val="0"/>
              </a:spcAft>
              <a:buFont typeface="Symbol" panose="05050102010706020507" pitchFamily="18" charset="2"/>
              <a:buChar char=""/>
              <a:tabLst>
                <a:tab pos="457200" algn="l"/>
              </a:tabLst>
            </a:pPr>
            <a:endParaRPr lang="en-IN" sz="1600" dirty="0">
              <a:latin typeface="Times New Roman" panose="02020603050405020304" pitchFamily="18" charset="0"/>
              <a:ea typeface="Times New Roman" panose="02020603050405020304" pitchFamily="18" charset="0"/>
              <a:cs typeface="Mangal"/>
            </a:endParaRPr>
          </a:p>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Vadinar : 3 SBMs for Crude oil and 2 product jetties &amp; LPO for transshipment cargo; Kandla : Oil jetty No. 6 - (presently).</a:t>
            </a:r>
          </a:p>
          <a:p>
            <a:pPr marL="342900" lvl="0" indent="-342900" algn="just">
              <a:spcAft>
                <a:spcPts val="0"/>
              </a:spcAft>
              <a:buFont typeface="Symbol" panose="05050102010706020507" pitchFamily="18" charset="2"/>
              <a:buChar char=""/>
              <a:tabLst>
                <a:tab pos="457200" algn="l"/>
              </a:tabLst>
            </a:pPr>
            <a:endParaRPr lang="en-IN" sz="1600" dirty="0">
              <a:latin typeface="Times New Roman" panose="02020603050405020304" pitchFamily="18" charset="0"/>
              <a:ea typeface="Times New Roman" panose="02020603050405020304" pitchFamily="18" charset="0"/>
              <a:cs typeface="Mangal"/>
            </a:endParaRPr>
          </a:p>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Future expansion - 1 SBM &amp; 2 pol- product jetties (Vadinar), 1 oil jetty (oj-7) at Kandla.</a:t>
            </a:r>
          </a:p>
          <a:p>
            <a:pPr marL="342900" lvl="0" indent="-342900" algn="just">
              <a:spcAft>
                <a:spcPts val="0"/>
              </a:spcAft>
              <a:buFont typeface="Symbol" panose="05050102010706020507" pitchFamily="18" charset="2"/>
              <a:buChar char=""/>
              <a:tabLst>
                <a:tab pos="457200" algn="l"/>
              </a:tabLst>
            </a:pPr>
            <a:endParaRPr lang="en-IN" sz="1600" dirty="0">
              <a:latin typeface="Times New Roman" panose="02020603050405020304" pitchFamily="18" charset="0"/>
              <a:ea typeface="Times New Roman" panose="02020603050405020304" pitchFamily="18" charset="0"/>
              <a:cs typeface="Mangal"/>
            </a:endParaRPr>
          </a:p>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Traffic projected to grow from 62.20 MMT (2017-18) to 65.03 MMT in 2021-22 ( 4.55% increase).</a:t>
            </a:r>
          </a:p>
          <a:p>
            <a:pPr marL="342900" lvl="0" indent="-342900" algn="just">
              <a:spcAft>
                <a:spcPts val="0"/>
              </a:spcAft>
              <a:buFont typeface="Symbol" panose="05050102010706020507" pitchFamily="18" charset="2"/>
              <a:buChar char=""/>
              <a:tabLst>
                <a:tab pos="457200" algn="l"/>
              </a:tabLst>
            </a:pPr>
            <a:endParaRPr lang="en-IN" sz="1600" dirty="0">
              <a:latin typeface="Times New Roman" panose="02020603050405020304" pitchFamily="18" charset="0"/>
              <a:ea typeface="Times New Roman" panose="02020603050405020304" pitchFamily="18" charset="0"/>
              <a:cs typeface="Mangal"/>
            </a:endParaRPr>
          </a:p>
          <a:p>
            <a:pPr marL="342900" lvl="0" indent="-342900" algn="just">
              <a:spcAft>
                <a:spcPts val="0"/>
              </a:spcAft>
              <a:buFont typeface="Symbol" panose="05050102010706020507" pitchFamily="18" charset="2"/>
              <a:buChar char=""/>
              <a:tabLst>
                <a:tab pos="457200" algn="l"/>
              </a:tabLst>
            </a:pPr>
            <a:r>
              <a:rPr lang="en-US" sz="1600" dirty="0">
                <a:latin typeface="Times New Roman" panose="02020603050405020304" pitchFamily="18" charset="0"/>
                <a:ea typeface="Times New Roman" panose="02020603050405020304" pitchFamily="18" charset="0"/>
                <a:cs typeface="Mangal"/>
              </a:rPr>
              <a:t>LPG jetty being constructed.</a:t>
            </a:r>
            <a:endParaRPr lang="en-IN" sz="1600"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467335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Non-POL</a:t>
            </a:r>
          </a:p>
        </p:txBody>
      </p:sp>
      <p:sp>
        <p:nvSpPr>
          <p:cNvPr id="2" name="Rectangle 1"/>
          <p:cNvSpPr/>
          <p:nvPr/>
        </p:nvSpPr>
        <p:spPr>
          <a:xfrm>
            <a:off x="467544" y="557906"/>
            <a:ext cx="8352928" cy="4216539"/>
          </a:xfrm>
          <a:prstGeom prst="rect">
            <a:avLst/>
          </a:prstGeom>
        </p:spPr>
        <p:txBody>
          <a:bodyPr wrap="square">
            <a:spAutoFit/>
          </a:bodyPr>
          <a:lstStyle/>
          <a:p>
            <a:pPr marL="285750" lvl="0" indent="-285750" algn="just">
              <a:buFont typeface="Wingdings" panose="05000000000000000000" pitchFamily="2" charset="2"/>
              <a:buChar char="§"/>
            </a:pPr>
            <a:r>
              <a:rPr lang="en-US" dirty="0"/>
              <a:t>Main products handled – Imports : Edible oil (incl. non edible grade), Chemicals (incl. hazardous), Phos.acid and Ammonia; Exports : Castor oil and Chemicals - all at Kandla.</a:t>
            </a:r>
          </a:p>
          <a:p>
            <a:pPr lvl="0" algn="just"/>
            <a:endParaRPr lang="en-IN" dirty="0"/>
          </a:p>
          <a:p>
            <a:pPr marL="285750" lvl="0" indent="-285750" algn="just">
              <a:buFont typeface="Wingdings" panose="05000000000000000000" pitchFamily="2" charset="2"/>
              <a:buChar char="§"/>
            </a:pPr>
            <a:r>
              <a:rPr lang="en-US" dirty="0"/>
              <a:t>Accounting for more than 9% share in total cargo of Port.</a:t>
            </a:r>
          </a:p>
          <a:p>
            <a:pPr lvl="0" algn="just"/>
            <a:endParaRPr lang="en-IN" dirty="0"/>
          </a:p>
          <a:p>
            <a:pPr marL="285750" lvl="0" indent="-285750" algn="just">
              <a:buFont typeface="Wingdings" panose="05000000000000000000" pitchFamily="2" charset="2"/>
              <a:buChar char="§"/>
            </a:pPr>
            <a:r>
              <a:rPr lang="en-US" dirty="0"/>
              <a:t>Kandla : Oil jetties 1 to 4 (presently)</a:t>
            </a:r>
          </a:p>
          <a:p>
            <a:pPr lvl="0" algn="just"/>
            <a:endParaRPr lang="en-IN" dirty="0"/>
          </a:p>
          <a:p>
            <a:pPr marL="285750" lvl="0" indent="-285750" algn="just">
              <a:buFont typeface="Wingdings" panose="05000000000000000000" pitchFamily="2" charset="2"/>
              <a:buChar char="§"/>
            </a:pPr>
            <a:r>
              <a:rPr lang="en-US" dirty="0"/>
              <a:t>Future expansion - 4 New oil jetties at Kandla – No. 8 to 11.</a:t>
            </a:r>
          </a:p>
          <a:p>
            <a:pPr lvl="0" algn="just"/>
            <a:endParaRPr lang="en-IN" dirty="0"/>
          </a:p>
          <a:p>
            <a:pPr marL="285750" lvl="0" indent="-285750" algn="just">
              <a:buFont typeface="Wingdings" panose="05000000000000000000" pitchFamily="2" charset="2"/>
              <a:buChar char="§"/>
            </a:pPr>
            <a:r>
              <a:rPr lang="en-US" dirty="0"/>
              <a:t>Traffic projected to grow from 9.94 MMT to 14.00 MMT in 2021-22 (40.85% increase).</a:t>
            </a:r>
          </a:p>
          <a:p>
            <a:pPr lvl="0" algn="just"/>
            <a:endParaRPr lang="en-IN" dirty="0"/>
          </a:p>
          <a:p>
            <a:pPr marL="285750" lvl="0" indent="-285750" algn="just">
              <a:buFont typeface="Wingdings" panose="05000000000000000000" pitchFamily="2" charset="2"/>
              <a:buChar char="§"/>
            </a:pPr>
            <a:r>
              <a:rPr lang="en-US" dirty="0"/>
              <a:t>Rationalization of pipelines.</a:t>
            </a:r>
            <a:endParaRPr lang="en-IN" dirty="0"/>
          </a:p>
          <a:p>
            <a:pPr lvl="0" algn="just">
              <a:spcAft>
                <a:spcPts val="0"/>
              </a:spcAft>
              <a:tabLst>
                <a:tab pos="457200" algn="l"/>
              </a:tabLst>
            </a:pPr>
            <a:endParaRPr lang="en-IN" sz="1600"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63846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5969000" y="3286125"/>
            <a:ext cx="3175000" cy="1651000"/>
          </a:xfrm>
        </p:spPr>
        <p:txBody>
          <a:bodyPr>
            <a:noAutofit/>
          </a:bodyPr>
          <a:lstStyle/>
          <a:p>
            <a:pPr marL="0" indent="0" algn="ctr">
              <a:lnSpc>
                <a:spcPct val="150000"/>
              </a:lnSpc>
              <a:buNone/>
            </a:pPr>
            <a:r>
              <a:rPr lang="en-US" sz="2000" b="1" dirty="0">
                <a:solidFill>
                  <a:schemeClr val="bg1"/>
                </a:solidFill>
                <a:ea typeface="Tahoma" pitchFamily="34" charset="0"/>
                <a:cs typeface="Tahoma" pitchFamily="34" charset="0"/>
              </a:rPr>
              <a:t>ADDITIONAL CAPACITY &amp; MODERNIZATION OF LIQUID CARGO</a:t>
            </a:r>
            <a:endParaRPr lang="en-US" sz="1200" dirty="0">
              <a:solidFill>
                <a:schemeClr val="bg1"/>
              </a:solidFill>
            </a:endParaRPr>
          </a:p>
        </p:txBody>
      </p:sp>
      <p:sp>
        <p:nvSpPr>
          <p:cNvPr id="10" name="TextBox 9"/>
          <p:cNvSpPr txBox="1"/>
          <p:nvPr/>
        </p:nvSpPr>
        <p:spPr>
          <a:xfrm>
            <a:off x="285720" y="502429"/>
            <a:ext cx="8606946" cy="509600"/>
          </a:xfrm>
          <a:prstGeom prst="rect">
            <a:avLst/>
          </a:prstGeom>
          <a:noFill/>
        </p:spPr>
        <p:txBody>
          <a:bodyPr wrap="square" lIns="77953" tIns="38976" rIns="77953" bIns="38976" rtlCol="0">
            <a:spAutoFit/>
          </a:bodyPr>
          <a:lstStyle/>
          <a:p>
            <a:pPr>
              <a:lnSpc>
                <a:spcPct val="100000"/>
              </a:lnSpc>
            </a:pPr>
            <a:r>
              <a:rPr lang="en-US" sz="1400" b="1" dirty="0">
                <a:solidFill>
                  <a:srgbClr val="002060"/>
                </a:solidFill>
              </a:rPr>
              <a:t>VISION:- </a:t>
            </a:r>
            <a:r>
              <a:rPr lang="en-US" altLang="en-US" sz="1400" dirty="0"/>
              <a:t>To increase the Cargo Handling Capacity of the Port from existing </a:t>
            </a:r>
            <a:r>
              <a:rPr lang="en-US" altLang="en-US" sz="1400" b="1" dirty="0">
                <a:solidFill>
                  <a:srgbClr val="002060"/>
                </a:solidFill>
              </a:rPr>
              <a:t>246 MMTPA </a:t>
            </a:r>
            <a:r>
              <a:rPr lang="en-US" altLang="en-US" sz="1400" dirty="0"/>
              <a:t>(2018-19) to </a:t>
            </a:r>
            <a:r>
              <a:rPr lang="en-US" altLang="en-US" sz="1400" b="1" dirty="0">
                <a:solidFill>
                  <a:srgbClr val="002060"/>
                </a:solidFill>
              </a:rPr>
              <a:t>298 MMTPA </a:t>
            </a:r>
            <a:r>
              <a:rPr lang="en-US" altLang="en-US" sz="1400" dirty="0"/>
              <a:t>(2021-22). Number of Berths from </a:t>
            </a:r>
            <a:r>
              <a:rPr lang="en-US" altLang="en-US" sz="1400" b="1" dirty="0">
                <a:solidFill>
                  <a:srgbClr val="002060"/>
                </a:solidFill>
              </a:rPr>
              <a:t>29 + 3SBMs </a:t>
            </a:r>
            <a:r>
              <a:rPr lang="en-US" altLang="en-US" sz="1400" dirty="0"/>
              <a:t>to </a:t>
            </a:r>
            <a:r>
              <a:rPr lang="en-US" altLang="en-US" sz="1400" b="1" dirty="0">
                <a:solidFill>
                  <a:srgbClr val="002060"/>
                </a:solidFill>
              </a:rPr>
              <a:t>39 + 4SBMs</a:t>
            </a:r>
          </a:p>
        </p:txBody>
      </p:sp>
      <p:cxnSp>
        <p:nvCxnSpPr>
          <p:cNvPr id="11" name="Straight Connector 10"/>
          <p:cNvCxnSpPr/>
          <p:nvPr/>
        </p:nvCxnSpPr>
        <p:spPr>
          <a:xfrm>
            <a:off x="384458" y="520003"/>
            <a:ext cx="82421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0" y="83982"/>
            <a:ext cx="914400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000" spc="-43" dirty="0">
                <a:solidFill>
                  <a:srgbClr val="002060"/>
                </a:solidFill>
                <a:latin typeface="Tahoma" pitchFamily="34" charset="0"/>
                <a:ea typeface="+mn-ea"/>
                <a:cs typeface="Arial" charset="0"/>
              </a:rPr>
              <a:t>1. CAPACITY AUGMENTATION</a:t>
            </a:r>
          </a:p>
        </p:txBody>
      </p:sp>
      <p:sp>
        <p:nvSpPr>
          <p:cNvPr id="24" name="Rectangle 23"/>
          <p:cNvSpPr/>
          <p:nvPr/>
        </p:nvSpPr>
        <p:spPr>
          <a:xfrm>
            <a:off x="500034" y="3645702"/>
            <a:ext cx="7962589" cy="1586818"/>
          </a:xfrm>
          <a:prstGeom prst="rect">
            <a:avLst/>
          </a:prstGeom>
        </p:spPr>
        <p:txBody>
          <a:bodyPr wrap="square" lIns="77953" tIns="38976" rIns="77953" bIns="38976">
            <a:spAutoFit/>
          </a:bodyPr>
          <a:lstStyle/>
          <a:p>
            <a:pPr marL="342900" indent="-342900">
              <a:buFont typeface="+mj-lt"/>
              <a:buAutoNum type="arabicPeriod"/>
            </a:pPr>
            <a:r>
              <a:rPr lang="en-GB" sz="1400" b="1" dirty="0">
                <a:solidFill>
                  <a:srgbClr val="234091"/>
                </a:solidFill>
                <a:latin typeface="Arial"/>
                <a:hlinkClick r:id="rId2" action="ppaction://hlinksldjump"/>
              </a:rPr>
              <a:t>LIQUID CARGO CAPACITY</a:t>
            </a:r>
            <a:r>
              <a:rPr lang="en-GB" sz="1400" b="1" dirty="0">
                <a:solidFill>
                  <a:srgbClr val="234091"/>
                </a:solidFill>
                <a:latin typeface="Arial"/>
              </a:rPr>
              <a:t> </a:t>
            </a:r>
            <a:r>
              <a:rPr lang="en-GB" sz="1400" b="1" dirty="0">
                <a:latin typeface="Arial"/>
              </a:rPr>
              <a:t>addition of 16.00 MMTPA at Kandla (Dec ‘20) and 24.50 MMTPA at Vadinar (Dec ’21)</a:t>
            </a:r>
          </a:p>
          <a:p>
            <a:pPr marL="342900" indent="-342900">
              <a:buFont typeface="+mj-lt"/>
              <a:buAutoNum type="arabicPeriod"/>
            </a:pPr>
            <a:r>
              <a:rPr lang="en-GB" sz="1400" b="1" dirty="0">
                <a:solidFill>
                  <a:srgbClr val="234091"/>
                </a:solidFill>
                <a:latin typeface="Arial"/>
                <a:hlinkClick r:id="rId3" action="ppaction://hlinksldjump"/>
              </a:rPr>
              <a:t>GENERAL CARGO CAPACITY</a:t>
            </a:r>
            <a:r>
              <a:rPr lang="en-GB" sz="1400" b="1" dirty="0">
                <a:solidFill>
                  <a:srgbClr val="234091"/>
                </a:solidFill>
                <a:latin typeface="Arial"/>
              </a:rPr>
              <a:t> </a:t>
            </a:r>
            <a:r>
              <a:rPr lang="en-GB" sz="1400" b="1" dirty="0">
                <a:latin typeface="Arial"/>
              </a:rPr>
              <a:t>addition of 9.0 MMTPA at Kandla (May ’19).</a:t>
            </a:r>
          </a:p>
          <a:p>
            <a:pPr marL="342900" indent="-342900">
              <a:buFont typeface="+mj-lt"/>
              <a:buAutoNum type="arabicPeriod"/>
            </a:pPr>
            <a:r>
              <a:rPr lang="en-GB" sz="1400" b="1" dirty="0">
                <a:latin typeface="Arial"/>
              </a:rPr>
              <a:t>BUNKERING COMPLEX</a:t>
            </a:r>
            <a:r>
              <a:rPr lang="en-GB" sz="1400" b="1" dirty="0">
                <a:solidFill>
                  <a:srgbClr val="234091"/>
                </a:solidFill>
                <a:latin typeface="Arial"/>
              </a:rPr>
              <a:t> </a:t>
            </a:r>
            <a:r>
              <a:rPr lang="en-GB" sz="1400" b="1" dirty="0">
                <a:latin typeface="Arial"/>
              </a:rPr>
              <a:t>addition of 3.39 MMTPA at Kandla (Sept ‘20). </a:t>
            </a:r>
          </a:p>
          <a:p>
            <a:pPr marL="342900" indent="-342900">
              <a:buFont typeface="+mj-lt"/>
              <a:buAutoNum type="arabicPeriod"/>
            </a:pPr>
            <a:r>
              <a:rPr lang="en-GB" sz="1400" b="1" dirty="0">
                <a:latin typeface="Arial"/>
              </a:rPr>
              <a:t>RATIONALIZATION OF PIPELINES</a:t>
            </a:r>
          </a:p>
          <a:p>
            <a:pPr marL="342900" indent="-342900">
              <a:buFont typeface="+mj-lt"/>
              <a:buAutoNum type="arabicPeriod"/>
            </a:pPr>
            <a:endParaRPr lang="en-IN" sz="1400" b="1" dirty="0">
              <a:latin typeface="Arial"/>
            </a:endParaRPr>
          </a:p>
          <a:p>
            <a:pPr marL="342900" indent="-342900">
              <a:buFont typeface="+mj-lt"/>
              <a:buAutoNum type="arabicPeriod"/>
            </a:pPr>
            <a:endParaRPr lang="en-IN" sz="1400" b="1" dirty="0">
              <a:latin typeface="Arial"/>
            </a:endParaRPr>
          </a:p>
        </p:txBody>
      </p:sp>
      <p:sp>
        <p:nvSpPr>
          <p:cNvPr id="14" name="TextBox 13"/>
          <p:cNvSpPr txBox="1"/>
          <p:nvPr/>
        </p:nvSpPr>
        <p:spPr>
          <a:xfrm>
            <a:off x="1" y="3324925"/>
            <a:ext cx="3190509" cy="294157"/>
          </a:xfrm>
          <a:prstGeom prst="rect">
            <a:avLst/>
          </a:prstGeom>
          <a:noFill/>
        </p:spPr>
        <p:txBody>
          <a:bodyPr wrap="square" lIns="77953" tIns="38976" rIns="77953" bIns="38976" rtlCol="0">
            <a:spAutoFit/>
          </a:bodyPr>
          <a:lstStyle/>
          <a:p>
            <a:r>
              <a:rPr lang="en-US" sz="1400" b="1" dirty="0">
                <a:solidFill>
                  <a:srgbClr val="002060"/>
                </a:solidFill>
              </a:rPr>
              <a:t>ROADMAP:-</a:t>
            </a:r>
          </a:p>
        </p:txBody>
      </p:sp>
      <p:graphicFrame>
        <p:nvGraphicFramePr>
          <p:cNvPr id="15" name="Object 125"/>
          <p:cNvGraphicFramePr>
            <a:graphicFrameLocks/>
          </p:cNvGraphicFramePr>
          <p:nvPr>
            <p:extLst>
              <p:ext uri="{D42A27DB-BD31-4B8C-83A1-F6EECF244321}">
                <p14:modId xmlns:p14="http://schemas.microsoft.com/office/powerpoint/2010/main" val="1326451502"/>
              </p:ext>
            </p:extLst>
          </p:nvPr>
        </p:nvGraphicFramePr>
        <p:xfrm>
          <a:off x="142844" y="859619"/>
          <a:ext cx="9266816" cy="2714644"/>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p:cNvSpPr/>
          <p:nvPr/>
        </p:nvSpPr>
        <p:spPr>
          <a:xfrm>
            <a:off x="499699" y="1072544"/>
            <a:ext cx="8368809" cy="282474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7953" tIns="38976" rIns="77953" bIns="38976" anchor="ctr"/>
          <a:lstStyle/>
          <a:p>
            <a:pPr algn="ctr" defTabSz="927817">
              <a:defRPr/>
            </a:pPr>
            <a:endParaRPr lang="en-US" dirty="0">
              <a:solidFill>
                <a:prstClr val="white"/>
              </a:solidFill>
            </a:endParaRPr>
          </a:p>
        </p:txBody>
      </p:sp>
    </p:spTree>
    <p:extLst>
      <p:ext uri="{BB962C8B-B14F-4D97-AF65-F5344CB8AC3E}">
        <p14:creationId xmlns:p14="http://schemas.microsoft.com/office/powerpoint/2010/main" val="2712076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Coal</a:t>
            </a:r>
          </a:p>
        </p:txBody>
      </p:sp>
      <p:sp>
        <p:nvSpPr>
          <p:cNvPr id="2" name="Rectangle 1"/>
          <p:cNvSpPr/>
          <p:nvPr/>
        </p:nvSpPr>
        <p:spPr>
          <a:xfrm>
            <a:off x="467544" y="557906"/>
            <a:ext cx="8352928" cy="3662541"/>
          </a:xfrm>
          <a:prstGeom prst="rect">
            <a:avLst/>
          </a:prstGeom>
        </p:spPr>
        <p:txBody>
          <a:bodyPr wrap="square">
            <a:spAutoFit/>
          </a:bodyPr>
          <a:lstStyle/>
          <a:p>
            <a:pPr marL="285750" lvl="0" indent="-285750" algn="just">
              <a:buFont typeface="Wingdings" panose="05000000000000000000" pitchFamily="2" charset="2"/>
              <a:buChar char="§"/>
            </a:pPr>
            <a:r>
              <a:rPr lang="en-US" dirty="0"/>
              <a:t>Thermal, Steam, Non-coking coal, met coke, pet coke. African, Indonesian, U.S. &amp; Australian coal of different grades. All grades imported in bulk.</a:t>
            </a:r>
          </a:p>
          <a:p>
            <a:pPr lvl="0" algn="just"/>
            <a:endParaRPr lang="en-IN" dirty="0"/>
          </a:p>
          <a:p>
            <a:pPr marL="285750" lvl="0" indent="-285750" algn="just">
              <a:buFont typeface="Wingdings" panose="05000000000000000000" pitchFamily="2" charset="2"/>
              <a:buChar char="§"/>
            </a:pPr>
            <a:r>
              <a:rPr lang="en-US" dirty="0"/>
              <a:t>Accounting for 12.52% share in total cargo of Port.</a:t>
            </a:r>
          </a:p>
          <a:p>
            <a:pPr lvl="0" algn="just"/>
            <a:endParaRPr lang="en-IN" dirty="0"/>
          </a:p>
          <a:p>
            <a:pPr marL="285750" lvl="0" indent="-285750" algn="just">
              <a:buFont typeface="Wingdings" panose="05000000000000000000" pitchFamily="2" charset="2"/>
              <a:buChar char="§"/>
            </a:pPr>
            <a:r>
              <a:rPr lang="en-US" dirty="0"/>
              <a:t>Handled at Kandla’s dry cargo berths (other than clean cargo berths) and at Tuna Tekra (4 berths) through conveyor belt system.</a:t>
            </a:r>
          </a:p>
          <a:p>
            <a:pPr lvl="0" algn="just"/>
            <a:endParaRPr lang="en-IN" dirty="0"/>
          </a:p>
          <a:p>
            <a:pPr marL="285750" lvl="0" indent="-285750" algn="just">
              <a:buFont typeface="Wingdings" panose="05000000000000000000" pitchFamily="2" charset="2"/>
              <a:buChar char="§"/>
            </a:pPr>
            <a:r>
              <a:rPr lang="en-US" dirty="0"/>
              <a:t>Traffic projected to grow from 13.79 MMT to 16.74 MMT in 2021-22 ( 21.39% increase).</a:t>
            </a:r>
          </a:p>
          <a:p>
            <a:pPr lvl="0" algn="just"/>
            <a:endParaRPr lang="en-IN" dirty="0"/>
          </a:p>
          <a:p>
            <a:pPr marL="285750" lvl="0" indent="-285750" algn="just">
              <a:buFont typeface="Wingdings" panose="05000000000000000000" pitchFamily="2" charset="2"/>
              <a:buChar char="§"/>
            </a:pPr>
            <a:r>
              <a:rPr lang="en-US" dirty="0"/>
              <a:t>New methods to contain coal dust pollution at the port being explored.</a:t>
            </a:r>
            <a:endParaRPr lang="en-IN" dirty="0"/>
          </a:p>
          <a:p>
            <a:pPr lvl="0" algn="just">
              <a:spcAft>
                <a:spcPts val="0"/>
              </a:spcAft>
              <a:tabLst>
                <a:tab pos="457200" algn="l"/>
              </a:tabLst>
            </a:pPr>
            <a:endParaRPr lang="en-IN" sz="1600"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574655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Salt</a:t>
            </a:r>
          </a:p>
        </p:txBody>
      </p:sp>
      <p:sp>
        <p:nvSpPr>
          <p:cNvPr id="2" name="Rectangle 1"/>
          <p:cNvSpPr/>
          <p:nvPr/>
        </p:nvSpPr>
        <p:spPr>
          <a:xfrm>
            <a:off x="611560" y="773932"/>
            <a:ext cx="7992888" cy="3000821"/>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(exports) in bags (of different sizes) and Bulk form. Some portion handled in coastal route.</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Accounting for 6.79% share in total cargo of Port.</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at Kandla’s dry cargo berths (other than clean cargo berths) and at Tuna Tekra (4 berths).</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Traffic projected to grow from 7.47 MMT to 9.21 MMT in 2021-22 ( 23.29% increase).</a:t>
            </a:r>
            <a:endParaRPr lang="en-IN" dirty="0">
              <a:latin typeface="Times New Roman" panose="02020603050405020304" pitchFamily="18" charset="0"/>
              <a:ea typeface="Times New Roman" panose="02020603050405020304" pitchFamily="18" charset="0"/>
              <a:cs typeface="Mangal"/>
            </a:endParaRPr>
          </a:p>
        </p:txBody>
      </p:sp>
      <p:sp>
        <p:nvSpPr>
          <p:cNvPr id="5" name="Left Arrow 4">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196116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Finished Fertilizer</a:t>
            </a:r>
          </a:p>
        </p:txBody>
      </p:sp>
      <p:sp>
        <p:nvSpPr>
          <p:cNvPr id="2" name="Rectangle 1"/>
          <p:cNvSpPr/>
          <p:nvPr/>
        </p:nvSpPr>
        <p:spPr>
          <a:xfrm>
            <a:off x="323528" y="629915"/>
            <a:ext cx="8280920" cy="3000821"/>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Includes : imports of MOP, DAP, Urea, NPK and other fertilizers in bulk.</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Accounting for 3.24% share in total cargo of Port.</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at Kandla’s dry cargo berths (other than clean cargo berths) and at Tuna Tekra (4 berths).</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Traffic projected to grow from 3.56 MMT to 4.45 MMT in 2021-22 ( 25% increase).</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Mechanized bagging plant at Godown No. 34 (1.4 MMT), upcoming facility at CJ-14 (fully mechanized) for fertilizers handling (4.5 MMT).</a:t>
            </a:r>
            <a:endParaRPr lang="en-IN"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270486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Timber Logs</a:t>
            </a:r>
          </a:p>
        </p:txBody>
      </p:sp>
      <p:sp>
        <p:nvSpPr>
          <p:cNvPr id="2" name="Rectangle 1"/>
          <p:cNvSpPr/>
          <p:nvPr/>
        </p:nvSpPr>
        <p:spPr>
          <a:xfrm>
            <a:off x="395536" y="773931"/>
            <a:ext cx="8352928" cy="2169825"/>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Includes : imports of logs of different sizes &amp; length; types : Malaysian, Indonesian, pine, teak etc. in break bulk form.</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at Kandla’s dry cargo berths (other than clean cargo berths).</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Traffic projected to grow from 2.80 MMT to 3.54 MMT in 2021-22 ( 26.43% increase).</a:t>
            </a:r>
            <a:endParaRPr lang="en-IN"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427743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Steel</a:t>
            </a:r>
          </a:p>
        </p:txBody>
      </p:sp>
      <p:sp>
        <p:nvSpPr>
          <p:cNvPr id="2" name="Rectangle 1"/>
          <p:cNvSpPr/>
          <p:nvPr/>
        </p:nvSpPr>
        <p:spPr>
          <a:xfrm>
            <a:off x="683568" y="845939"/>
            <a:ext cx="7632848" cy="2535566"/>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Includes imports of steel cargoes like Steel coils, steel pipes, coated pipes, rods, plates etc. in break bulk form.</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Accounting for 1.41% share in total cargo of Port.</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at Kandla’s dry cargo berths (1 to 10).</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Traffic projected to grow from 1.55 MMT to 1.95 MMT in 2021-22 (25.81% increase).</a:t>
            </a:r>
            <a:endParaRPr lang="en-IN"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890480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Containerized Cargo</a:t>
            </a:r>
          </a:p>
        </p:txBody>
      </p:sp>
      <p:sp>
        <p:nvSpPr>
          <p:cNvPr id="2" name="Rectangle 1"/>
          <p:cNvSpPr/>
          <p:nvPr/>
        </p:nvSpPr>
        <p:spPr>
          <a:xfrm>
            <a:off x="467544" y="588179"/>
            <a:ext cx="8280920" cy="3366563"/>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Includes : imports / exports of containers, empty and loaded, LCL &amp; FCL.</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Handled at Kandla’s berth Nos. 11 &amp;&amp; 12 (CONTAINER TERMINAL).</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Accounting for 1.67% share in total cargo of Port.</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Traffic projected to grow from 1.84 MMT to 5.50 MMT in 2021-22 ( 198.91% increase).</a:t>
            </a:r>
            <a:endParaRPr lang="en-IN" dirty="0">
              <a:latin typeface="Times New Roman" panose="02020603050405020304" pitchFamily="18" charset="0"/>
              <a:ea typeface="Times New Roman" panose="02020603050405020304" pitchFamily="18" charset="0"/>
              <a:cs typeface="Mangal"/>
            </a:endParaRPr>
          </a:p>
          <a:p>
            <a:pPr marL="342900" lvl="0" indent="-342900">
              <a:lnSpc>
                <a:spcPct val="150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Mangal"/>
              </a:rPr>
              <a:t>Coastal services started at the container terminal in FY 2017-18. Coastal cargo incentives given to attract lines and cargo till March’19. Expected upto 1.20 lakh coastal TEU in the next 2 to 3 years.</a:t>
            </a:r>
            <a:endParaRPr lang="en-IN" dirty="0">
              <a:latin typeface="Times New Roman" panose="02020603050405020304" pitchFamily="18" charset="0"/>
              <a:ea typeface="Times New Roman" panose="02020603050405020304" pitchFamily="18" charset="0"/>
              <a:cs typeface="Mangal"/>
            </a:endParaRPr>
          </a:p>
        </p:txBody>
      </p:sp>
      <p:sp>
        <p:nvSpPr>
          <p:cNvPr id="4" name="Left Arrow 3">
            <a:hlinkClick r:id="rId2" action="ppaction://hlinksldjump"/>
          </p:cNvPr>
          <p:cNvSpPr/>
          <p:nvPr/>
        </p:nvSpPr>
        <p:spPr>
          <a:xfrm>
            <a:off x="7812360" y="4206568"/>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660277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5576" y="13832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BRIEF NOTE ON HANDLING OF LPG AT OJ 7 BY M/S IOCL </a:t>
            </a:r>
          </a:p>
        </p:txBody>
      </p:sp>
      <p:sp>
        <p:nvSpPr>
          <p:cNvPr id="4" name="Left Arrow 3">
            <a:hlinkClick r:id="rId2" action="ppaction://hlinksldjump"/>
          </p:cNvPr>
          <p:cNvSpPr/>
          <p:nvPr/>
        </p:nvSpPr>
        <p:spPr>
          <a:xfrm>
            <a:off x="7812360" y="4661171"/>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
        <p:nvSpPr>
          <p:cNvPr id="3" name="Rectangle 2"/>
          <p:cNvSpPr/>
          <p:nvPr/>
        </p:nvSpPr>
        <p:spPr>
          <a:xfrm>
            <a:off x="323528" y="475410"/>
            <a:ext cx="8640960" cy="4185761"/>
          </a:xfrm>
          <a:prstGeom prst="rect">
            <a:avLst/>
          </a:prstGeom>
        </p:spPr>
        <p:txBody>
          <a:bodyPr wrap="square">
            <a:spAutoFit/>
          </a:bodyPr>
          <a:lstStyle/>
          <a:p>
            <a:pPr marL="342900" indent="-342900">
              <a:buFont typeface="+mj-lt"/>
              <a:buAutoNum type="arabicPeriod"/>
            </a:pPr>
            <a:r>
              <a:rPr lang="en-IN" sz="1400" dirty="0"/>
              <a:t>As per Govt. initiative to reach LPG to every household in the country, particularly to the economically weaker sections of society through Pradhan Mantri Ujjwala Yojana (PMUY), uninterrupted LPG supply line has become requirement of national importance and Deendayal Port being the nearest large port for import of LPG is desirous to cater to the large demand in northern part of the country. </a:t>
            </a:r>
          </a:p>
          <a:p>
            <a:pPr marL="342900" indent="-342900">
              <a:buFont typeface="+mj-lt"/>
              <a:buAutoNum type="arabicPeriod"/>
            </a:pPr>
            <a:endParaRPr lang="en-IN" sz="1400" dirty="0"/>
          </a:p>
          <a:p>
            <a:pPr marL="342900" indent="-342900">
              <a:buFont typeface="+mj-lt"/>
              <a:buAutoNum type="arabicPeriod"/>
            </a:pPr>
            <a:r>
              <a:rPr lang="en-IN" sz="1400" dirty="0"/>
              <a:t>M/s IOCL, a national Oil company with business interests has also decided to augment the present capacity of Kandla LPG import Terminal from 0.6 MMTPA to 2.5 MMTPA and thereafter to 5.0 MMTPA alongwith laying of 1950 Kms LPG Pipeline from Kandla to Gorakhpur to transport the import LPG to Central and northern part of the country by providing additional tanks for Propane and Butane, additional heating trains and allied facilities. A six (6) MMTPA LPG Pipeline from Deendayal Port to Gorakhpur has been planned for smooth movement of LPG to North and Eastern India. </a:t>
            </a:r>
          </a:p>
          <a:p>
            <a:pPr marL="342900" indent="-342900">
              <a:buFont typeface="+mj-lt"/>
              <a:buAutoNum type="arabicPeriod"/>
            </a:pPr>
            <a:endParaRPr lang="en-IN" sz="1400" dirty="0"/>
          </a:p>
          <a:p>
            <a:pPr marL="342900" indent="-342900">
              <a:buFont typeface="+mj-lt"/>
              <a:buAutoNum type="arabicPeriod"/>
            </a:pPr>
            <a:r>
              <a:rPr lang="en-IN" sz="1400" dirty="0"/>
              <a:t>M/s IOCL has expressed their desire to use Oil Jetty No. 7 for handling of LPG. Board of Trustees, of DPT during its meeting held on 09/03/2017 has resolved to approve the Draft MOU subject to finalization of suitable Business Model and draw-up Action-Plan. </a:t>
            </a:r>
          </a:p>
          <a:p>
            <a:pPr marL="342900" indent="-342900">
              <a:buFont typeface="+mj-lt"/>
              <a:buAutoNum type="arabicPeriod"/>
            </a:pPr>
            <a:endParaRPr lang="en-IN" sz="1400" dirty="0"/>
          </a:p>
          <a:p>
            <a:pPr marL="342900" indent="-342900">
              <a:buFont typeface="+mj-lt"/>
              <a:buAutoNum type="arabicPeriod"/>
            </a:pPr>
            <a:r>
              <a:rPr lang="en-IN" sz="1400" dirty="0"/>
              <a:t>Several meetings have been conducted with representatives of M/s IOCL  on various issues related to the subject matter giving them option to construct OJ 7. M/s IOCL informed that they shall revert back after discussion with their higher officials</a:t>
            </a:r>
          </a:p>
        </p:txBody>
      </p:sp>
    </p:spTree>
    <p:extLst>
      <p:ext uri="{BB962C8B-B14F-4D97-AF65-F5344CB8AC3E}">
        <p14:creationId xmlns:p14="http://schemas.microsoft.com/office/powerpoint/2010/main" val="10945857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a:hlinkClick r:id="rId2" action="ppaction://hlinksldjump"/>
          </p:cNvPr>
          <p:cNvSpPr/>
          <p:nvPr/>
        </p:nvSpPr>
        <p:spPr>
          <a:xfrm>
            <a:off x="7812360" y="4661171"/>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
        <p:nvSpPr>
          <p:cNvPr id="11" name="Title 1"/>
          <p:cNvSpPr txBox="1">
            <a:spLocks/>
          </p:cNvSpPr>
          <p:nvPr/>
        </p:nvSpPr>
        <p:spPr>
          <a:xfrm>
            <a:off x="755575" y="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GENERAL LAYOUT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656" y="476544"/>
            <a:ext cx="12025336" cy="4184627"/>
          </a:xfrm>
          <a:prstGeom prst="rect">
            <a:avLst/>
          </a:prstGeom>
        </p:spPr>
      </p:pic>
      <p:sp>
        <p:nvSpPr>
          <p:cNvPr id="16" name="Rectangle 15">
            <a:hlinkClick r:id="rId5" action="ppaction://hlinksldjump"/>
          </p:cNvPr>
          <p:cNvSpPr/>
          <p:nvPr/>
        </p:nvSpPr>
        <p:spPr>
          <a:xfrm>
            <a:off x="2899668" y="3302845"/>
            <a:ext cx="720080" cy="213086"/>
          </a:xfrm>
          <a:prstGeom prst="rect">
            <a:avLst/>
          </a:prstGeom>
          <a:solidFill>
            <a:schemeClr val="bg1"/>
          </a:solidFill>
          <a:ln>
            <a:solidFill>
              <a:srgbClr val="140F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solidFill>
                  <a:schemeClr val="tx1"/>
                </a:solidFill>
              </a:rPr>
              <a:t>------------</a:t>
            </a:r>
          </a:p>
        </p:txBody>
      </p:sp>
      <p:sp>
        <p:nvSpPr>
          <p:cNvPr id="17" name="Rectangle 16">
            <a:hlinkClick r:id="rId6" action="ppaction://hlinksldjump"/>
          </p:cNvPr>
          <p:cNvSpPr/>
          <p:nvPr/>
        </p:nvSpPr>
        <p:spPr>
          <a:xfrm>
            <a:off x="2899668" y="3716904"/>
            <a:ext cx="720080" cy="225379"/>
          </a:xfrm>
          <a:prstGeom prst="rect">
            <a:avLst/>
          </a:prstGeom>
          <a:solidFill>
            <a:srgbClr val="ED09D9"/>
          </a:solidFill>
          <a:ln>
            <a:solidFill>
              <a:srgbClr val="ED0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Rectangle 17">
            <a:hlinkClick r:id="rId7" action="ppaction://hlinksldjump"/>
          </p:cNvPr>
          <p:cNvSpPr/>
          <p:nvPr/>
        </p:nvSpPr>
        <p:spPr>
          <a:xfrm>
            <a:off x="2899668" y="4172351"/>
            <a:ext cx="720080" cy="23578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Title 1"/>
          <p:cNvSpPr txBox="1">
            <a:spLocks/>
          </p:cNvSpPr>
          <p:nvPr/>
        </p:nvSpPr>
        <p:spPr>
          <a:xfrm>
            <a:off x="1315492" y="3242384"/>
            <a:ext cx="1359769" cy="354204"/>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140FD2"/>
                </a:solidFill>
                <a:latin typeface="+mn-lt"/>
                <a:ea typeface="+mn-ea"/>
                <a:cs typeface="+mn-cs"/>
              </a:rPr>
              <a:t>SALT PLOTS</a:t>
            </a:r>
          </a:p>
        </p:txBody>
      </p:sp>
      <p:sp>
        <p:nvSpPr>
          <p:cNvPr id="20" name="Title 1"/>
          <p:cNvSpPr txBox="1">
            <a:spLocks/>
          </p:cNvSpPr>
          <p:nvPr/>
        </p:nvSpPr>
        <p:spPr>
          <a:xfrm>
            <a:off x="811436" y="3660087"/>
            <a:ext cx="1863825" cy="354204"/>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ED09D9"/>
                </a:solidFill>
                <a:latin typeface="+mn-lt"/>
                <a:ea typeface="+mn-ea"/>
                <a:cs typeface="+mn-cs"/>
              </a:rPr>
              <a:t>GODOWN PLOTS</a:t>
            </a:r>
          </a:p>
        </p:txBody>
      </p:sp>
      <p:sp>
        <p:nvSpPr>
          <p:cNvPr id="21" name="Title 1"/>
          <p:cNvSpPr txBox="1">
            <a:spLocks/>
          </p:cNvSpPr>
          <p:nvPr/>
        </p:nvSpPr>
        <p:spPr>
          <a:xfrm>
            <a:off x="451396" y="4113140"/>
            <a:ext cx="2376264" cy="354204"/>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latin typeface="+mn-lt"/>
                <a:ea typeface="+mn-ea"/>
                <a:cs typeface="+mn-cs"/>
              </a:rPr>
              <a:t>LIQUID TANK FARM</a:t>
            </a:r>
          </a:p>
        </p:txBody>
      </p:sp>
      <p:sp>
        <p:nvSpPr>
          <p:cNvPr id="23" name="Title 1"/>
          <p:cNvSpPr txBox="1">
            <a:spLocks/>
          </p:cNvSpPr>
          <p:nvPr/>
        </p:nvSpPr>
        <p:spPr>
          <a:xfrm>
            <a:off x="4445744" y="3660087"/>
            <a:ext cx="2790552" cy="354204"/>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CD8236"/>
                </a:solidFill>
                <a:latin typeface="+mn-lt"/>
                <a:ea typeface="+mn-ea"/>
                <a:cs typeface="+mn-cs"/>
              </a:rPr>
              <a:t>PORT RELATED ACTIVITY</a:t>
            </a:r>
          </a:p>
        </p:txBody>
      </p:sp>
      <p:sp>
        <p:nvSpPr>
          <p:cNvPr id="24" name="Rectangle 23">
            <a:hlinkClick r:id="rId6" action="ppaction://hlinksldjump"/>
          </p:cNvPr>
          <p:cNvSpPr/>
          <p:nvPr/>
        </p:nvSpPr>
        <p:spPr>
          <a:xfrm>
            <a:off x="3724212" y="3716904"/>
            <a:ext cx="684140" cy="249734"/>
          </a:xfrm>
          <a:prstGeom prst="rect">
            <a:avLst/>
          </a:prstGeom>
          <a:solidFill>
            <a:srgbClr val="CD8236"/>
          </a:solidFill>
          <a:ln>
            <a:solidFill>
              <a:srgbClr val="CD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5359209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a:hlinkClick r:id="rId2" action="ppaction://hlinksldjump"/>
          </p:cNvPr>
          <p:cNvSpPr/>
          <p:nvPr/>
        </p:nvSpPr>
        <p:spPr>
          <a:xfrm>
            <a:off x="7812360" y="4661171"/>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
        <p:nvSpPr>
          <p:cNvPr id="7" name="Title 1"/>
          <p:cNvSpPr txBox="1">
            <a:spLocks/>
          </p:cNvSpPr>
          <p:nvPr/>
        </p:nvSpPr>
        <p:spPr>
          <a:xfrm>
            <a:off x="755575" y="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SALT PLOTS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672" y="557907"/>
            <a:ext cx="13033448" cy="4103264"/>
          </a:xfrm>
          <a:prstGeom prst="rect">
            <a:avLst/>
          </a:prstGeom>
        </p:spPr>
      </p:pic>
      <p:sp>
        <p:nvSpPr>
          <p:cNvPr id="15" name="Title 1"/>
          <p:cNvSpPr txBox="1">
            <a:spLocks/>
          </p:cNvSpPr>
          <p:nvPr/>
        </p:nvSpPr>
        <p:spPr>
          <a:xfrm>
            <a:off x="5703728" y="557908"/>
            <a:ext cx="5544616" cy="864096"/>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lgn="l"/>
            <a:r>
              <a:rPr lang="en-IN" sz="1400" spc="-43" dirty="0">
                <a:solidFill>
                  <a:schemeClr val="tx1"/>
                </a:solidFill>
                <a:latin typeface="+mn-lt"/>
                <a:ea typeface="+mn-ea"/>
                <a:cs typeface="+mn-cs"/>
              </a:rPr>
              <a:t>Plots under E-auction = 46 Nos.</a:t>
            </a:r>
          </a:p>
          <a:p>
            <a:pPr algn="l"/>
            <a:r>
              <a:rPr lang="en-IN" sz="1400" spc="-43" dirty="0">
                <a:solidFill>
                  <a:schemeClr val="tx1"/>
                </a:solidFill>
                <a:latin typeface="+mn-lt"/>
                <a:ea typeface="+mn-ea"/>
                <a:cs typeface="+mn-cs"/>
              </a:rPr>
              <a:t>Timeline = March 2019</a:t>
            </a:r>
          </a:p>
          <a:p>
            <a:pPr algn="l"/>
            <a:r>
              <a:rPr lang="en-IN" sz="1400" spc="-43" dirty="0">
                <a:solidFill>
                  <a:schemeClr val="tx1"/>
                </a:solidFill>
                <a:latin typeface="+mn-lt"/>
                <a:ea typeface="+mn-ea"/>
                <a:cs typeface="+mn-cs"/>
              </a:rPr>
              <a:t>Total Revenue = Rs. 16.37 Cr Per Annum</a:t>
            </a:r>
          </a:p>
          <a:p>
            <a:pPr algn="l"/>
            <a:endParaRPr lang="en-IN" sz="1400" spc="-43" dirty="0">
              <a:solidFill>
                <a:schemeClr val="tx1"/>
              </a:solidFill>
              <a:latin typeface="+mn-lt"/>
              <a:ea typeface="+mn-ea"/>
              <a:cs typeface="+mn-cs"/>
            </a:endParaRPr>
          </a:p>
        </p:txBody>
      </p:sp>
      <p:sp>
        <p:nvSpPr>
          <p:cNvPr id="16" name="Rectangle 15"/>
          <p:cNvSpPr/>
          <p:nvPr/>
        </p:nvSpPr>
        <p:spPr>
          <a:xfrm>
            <a:off x="5395296" y="652890"/>
            <a:ext cx="288032" cy="193049"/>
          </a:xfrm>
          <a:prstGeom prst="rect">
            <a:avLst/>
          </a:prstGeom>
          <a:solidFill>
            <a:srgbClr val="140F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9197654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a:hlinkClick r:id="rId2" action="ppaction://hlinksldjump"/>
          </p:cNvPr>
          <p:cNvSpPr/>
          <p:nvPr/>
        </p:nvSpPr>
        <p:spPr>
          <a:xfrm>
            <a:off x="7812360" y="4661171"/>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sp>
        <p:nvSpPr>
          <p:cNvPr id="7" name="Title 1"/>
          <p:cNvSpPr txBox="1">
            <a:spLocks/>
          </p:cNvSpPr>
          <p:nvPr/>
        </p:nvSpPr>
        <p:spPr>
          <a:xfrm>
            <a:off x="755575" y="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LIQUID TANK FARM PLOTS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5899"/>
            <a:ext cx="9144000" cy="4175272"/>
          </a:xfrm>
          <a:prstGeom prst="rect">
            <a:avLst/>
          </a:prstGeom>
        </p:spPr>
      </p:pic>
      <p:sp>
        <p:nvSpPr>
          <p:cNvPr id="14" name="Rectangle 13">
            <a:hlinkClick r:id="rId3" action="ppaction://hlinksldjump"/>
          </p:cNvPr>
          <p:cNvSpPr/>
          <p:nvPr/>
        </p:nvSpPr>
        <p:spPr>
          <a:xfrm>
            <a:off x="5687616" y="557907"/>
            <a:ext cx="288032" cy="1930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itle 1"/>
          <p:cNvSpPr txBox="1">
            <a:spLocks/>
          </p:cNvSpPr>
          <p:nvPr/>
        </p:nvSpPr>
        <p:spPr>
          <a:xfrm>
            <a:off x="5975648" y="485899"/>
            <a:ext cx="3168352" cy="876557"/>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lgn="l"/>
            <a:r>
              <a:rPr lang="en-IN" sz="1400" spc="-43" dirty="0">
                <a:solidFill>
                  <a:schemeClr val="tx1"/>
                </a:solidFill>
                <a:latin typeface="+mn-lt"/>
                <a:ea typeface="+mn-ea"/>
                <a:cs typeface="+mn-cs"/>
              </a:rPr>
              <a:t>Plots under auction = 4+7 Nos.</a:t>
            </a:r>
          </a:p>
          <a:p>
            <a:pPr algn="l"/>
            <a:r>
              <a:rPr lang="en-IN" sz="1400" spc="-43" dirty="0">
                <a:solidFill>
                  <a:schemeClr val="tx1"/>
                </a:solidFill>
                <a:latin typeface="+mn-lt"/>
                <a:ea typeface="+mn-ea"/>
                <a:cs typeface="+mn-cs"/>
              </a:rPr>
              <a:t>Timeline for Auction = March 2019</a:t>
            </a:r>
          </a:p>
          <a:p>
            <a:pPr algn="l"/>
            <a:r>
              <a:rPr lang="en-IN" sz="1400" spc="-43" dirty="0">
                <a:solidFill>
                  <a:schemeClr val="tx1"/>
                </a:solidFill>
                <a:latin typeface="+mn-lt"/>
                <a:ea typeface="+mn-ea"/>
                <a:cs typeface="+mn-cs"/>
              </a:rPr>
              <a:t>Total Revenue = Rs. 28.15 Cr. Per Annum</a:t>
            </a:r>
          </a:p>
          <a:p>
            <a:pPr algn="l"/>
            <a:endParaRPr lang="en-IN" sz="2000" spc="-43" dirty="0">
              <a:solidFill>
                <a:schemeClr val="tx1"/>
              </a:solidFill>
              <a:latin typeface="+mn-lt"/>
              <a:ea typeface="+mn-ea"/>
              <a:cs typeface="+mn-cs"/>
            </a:endParaRPr>
          </a:p>
        </p:txBody>
      </p:sp>
    </p:spTree>
    <p:extLst>
      <p:ext uri="{BB962C8B-B14F-4D97-AF65-F5344CB8AC3E}">
        <p14:creationId xmlns:p14="http://schemas.microsoft.com/office/powerpoint/2010/main" val="418977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136320"/>
            <a:ext cx="9144000" cy="275571"/>
          </a:xfrm>
          <a:prstGeom prst="rect">
            <a:avLst/>
          </a:prstGeom>
        </p:spPr>
        <p:txBody>
          <a:bodyPr vert="horz" lIns="77953" tIns="38976" rIns="77953" bIns="38976" rtlCol="0" anchor="t">
            <a:normAutofit fontScale="75000" lnSpcReduction="20000"/>
          </a:bodyPr>
          <a:lstStyle>
            <a:lvl1pPr algn="ctr">
              <a:lnSpc>
                <a:spcPct val="90000"/>
              </a:lnSpc>
              <a:spcBef>
                <a:spcPct val="0"/>
              </a:spcBef>
              <a:buNone/>
              <a:defRPr sz="6000" b="1">
                <a:solidFill>
                  <a:srgbClr val="FF0000"/>
                </a:solidFill>
                <a:latin typeface="+mj-lt"/>
                <a:ea typeface="+mj-ea"/>
                <a:cs typeface="+mj-cs"/>
              </a:defRPr>
            </a:lvl1pPr>
          </a:lstStyle>
          <a:p>
            <a:pPr defTabSz="779526">
              <a:defRPr/>
            </a:pPr>
            <a:r>
              <a:rPr lang="en-IN" sz="2300" spc="-43" dirty="0">
                <a:solidFill>
                  <a:srgbClr val="002060"/>
                </a:solidFill>
                <a:latin typeface="Tahoma" pitchFamily="34" charset="0"/>
                <a:ea typeface="+mn-ea"/>
                <a:cs typeface="Arial" charset="0"/>
              </a:rPr>
              <a:t>2. CARGO EMPHASIS AND FOCUS</a:t>
            </a:r>
          </a:p>
        </p:txBody>
      </p:sp>
      <p:sp>
        <p:nvSpPr>
          <p:cNvPr id="12" name="TextBox 11"/>
          <p:cNvSpPr txBox="1"/>
          <p:nvPr/>
        </p:nvSpPr>
        <p:spPr>
          <a:xfrm>
            <a:off x="285115" y="1984956"/>
            <a:ext cx="2359080" cy="294157"/>
          </a:xfrm>
          <a:prstGeom prst="rect">
            <a:avLst/>
          </a:prstGeom>
          <a:noFill/>
        </p:spPr>
        <p:txBody>
          <a:bodyPr wrap="square" lIns="77953" tIns="38976" rIns="77953" bIns="38976" rtlCol="0">
            <a:spAutoFit/>
          </a:bodyPr>
          <a:lstStyle/>
          <a:p>
            <a:r>
              <a:rPr lang="en-US" sz="1400" b="1" dirty="0">
                <a:solidFill>
                  <a:srgbClr val="FF0000"/>
                </a:solidFill>
              </a:rPr>
              <a:t>ROADMAP</a:t>
            </a:r>
            <a:r>
              <a:rPr lang="en-US" sz="1400" b="1" dirty="0">
                <a:solidFill>
                  <a:srgbClr val="002060"/>
                </a:solidFill>
              </a:rPr>
              <a:t>:-</a:t>
            </a:r>
          </a:p>
        </p:txBody>
      </p:sp>
      <p:graphicFrame>
        <p:nvGraphicFramePr>
          <p:cNvPr id="11" name="Table 10"/>
          <p:cNvGraphicFramePr>
            <a:graphicFrameLocks noGrp="1"/>
          </p:cNvGraphicFramePr>
          <p:nvPr>
            <p:extLst>
              <p:ext uri="{D42A27DB-BD31-4B8C-83A1-F6EECF244321}">
                <p14:modId xmlns:p14="http://schemas.microsoft.com/office/powerpoint/2010/main" val="640453083"/>
              </p:ext>
            </p:extLst>
          </p:nvPr>
        </p:nvGraphicFramePr>
        <p:xfrm>
          <a:off x="214282" y="1202037"/>
          <a:ext cx="8704444" cy="3297172"/>
        </p:xfrm>
        <a:graphic>
          <a:graphicData uri="http://schemas.openxmlformats.org/drawingml/2006/table">
            <a:tbl>
              <a:tblPr firstRow="1" bandRow="1">
                <a:tableStyleId>{5C22544A-7EE6-4342-B048-85BDC9FD1C3A}</a:tableStyleId>
              </a:tblPr>
              <a:tblGrid>
                <a:gridCol w="2041783">
                  <a:extLst>
                    <a:ext uri="{9D8B030D-6E8A-4147-A177-3AD203B41FA5}">
                      <a16:colId xmlns:a16="http://schemas.microsoft.com/office/drawing/2014/main" val="1817481857"/>
                    </a:ext>
                  </a:extLst>
                </a:gridCol>
                <a:gridCol w="2207074">
                  <a:extLst>
                    <a:ext uri="{9D8B030D-6E8A-4147-A177-3AD203B41FA5}">
                      <a16:colId xmlns:a16="http://schemas.microsoft.com/office/drawing/2014/main" val="20001"/>
                    </a:ext>
                  </a:extLst>
                </a:gridCol>
                <a:gridCol w="2279476">
                  <a:extLst>
                    <a:ext uri="{9D8B030D-6E8A-4147-A177-3AD203B41FA5}">
                      <a16:colId xmlns:a16="http://schemas.microsoft.com/office/drawing/2014/main" val="2495464695"/>
                    </a:ext>
                  </a:extLst>
                </a:gridCol>
                <a:gridCol w="2176111">
                  <a:extLst>
                    <a:ext uri="{9D8B030D-6E8A-4147-A177-3AD203B41FA5}">
                      <a16:colId xmlns:a16="http://schemas.microsoft.com/office/drawing/2014/main" val="2228486298"/>
                    </a:ext>
                  </a:extLst>
                </a:gridCol>
              </a:tblGrid>
              <a:tr h="759136">
                <a:tc>
                  <a:txBody>
                    <a:bodyPr/>
                    <a:lstStyle/>
                    <a:p>
                      <a:r>
                        <a:rPr lang="en-US" sz="1400" dirty="0"/>
                        <a:t>Cargo</a:t>
                      </a:r>
                      <a:r>
                        <a:rPr lang="en-US" sz="1400" baseline="0" dirty="0"/>
                        <a:t> description</a:t>
                      </a:r>
                      <a:endParaRPr lang="en-IN" sz="1400" dirty="0"/>
                    </a:p>
                  </a:txBody>
                  <a:tcPr marL="84406" marR="84406" marT="34322" marB="34322">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Cargo</a:t>
                      </a:r>
                      <a:r>
                        <a:rPr lang="en-US" sz="1400" baseline="0" dirty="0"/>
                        <a:t> handled (MMT) in 2014-15</a:t>
                      </a:r>
                      <a:endParaRPr lang="en-IN" sz="1400" dirty="0">
                        <a:solidFill>
                          <a:srgbClr val="FF0000"/>
                        </a:solidFill>
                      </a:endParaRPr>
                    </a:p>
                  </a:txBody>
                  <a:tcPr marL="84406" marR="84406" marT="34322" marB="34322">
                    <a:solidFill>
                      <a:srgbClr val="002060"/>
                    </a:solidFill>
                  </a:tcPr>
                </a:tc>
                <a:tc>
                  <a:txBody>
                    <a:bodyPr/>
                    <a:lstStyle/>
                    <a:p>
                      <a:pPr algn="ctr"/>
                      <a:r>
                        <a:rPr lang="en-US" sz="1400" dirty="0"/>
                        <a:t>Cargo</a:t>
                      </a:r>
                      <a:r>
                        <a:rPr lang="en-US" sz="1400" baseline="0" dirty="0"/>
                        <a:t> handled (MMT) in 2017-18</a:t>
                      </a:r>
                      <a:endParaRPr lang="en-IN" sz="1400" dirty="0">
                        <a:solidFill>
                          <a:srgbClr val="FF0000"/>
                        </a:solidFill>
                      </a:endParaRPr>
                    </a:p>
                  </a:txBody>
                  <a:tcPr marL="84406" marR="84406" marT="34322" marB="34322">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Cargo</a:t>
                      </a:r>
                      <a:r>
                        <a:rPr lang="en-US" sz="1400" baseline="0" dirty="0"/>
                        <a:t> handling (MMT) in 2021-22</a:t>
                      </a:r>
                      <a:endParaRPr lang="en-IN" sz="1400" dirty="0"/>
                    </a:p>
                  </a:txBody>
                  <a:tcPr marL="84406" marR="84406" marT="34322" marB="34322">
                    <a:solidFill>
                      <a:srgbClr val="002060"/>
                    </a:solidFill>
                  </a:tcPr>
                </a:tc>
                <a:extLst>
                  <a:ext uri="{0D108BD9-81ED-4DB2-BD59-A6C34878D82A}">
                    <a16:rowId xmlns:a16="http://schemas.microsoft.com/office/drawing/2014/main" val="2289822898"/>
                  </a:ext>
                </a:extLst>
              </a:tr>
              <a:tr h="274574">
                <a:tc>
                  <a:txBody>
                    <a:bodyPr/>
                    <a:lstStyle/>
                    <a:p>
                      <a:r>
                        <a:rPr lang="en-US" sz="1400" dirty="0"/>
                        <a:t>POL</a:t>
                      </a:r>
                      <a:endParaRPr lang="en-IN" sz="1400" dirty="0"/>
                    </a:p>
                  </a:txBody>
                  <a:tcPr marL="84406" marR="84406" marT="34322" marB="34322"/>
                </a:tc>
                <a:tc>
                  <a:txBody>
                    <a:bodyPr/>
                    <a:lstStyle/>
                    <a:p>
                      <a:r>
                        <a:rPr lang="en-US" sz="1400" dirty="0"/>
                        <a:t>55.59</a:t>
                      </a:r>
                      <a:endParaRPr lang="en-IN" sz="1400" dirty="0"/>
                    </a:p>
                  </a:txBody>
                  <a:tcPr marL="84406" marR="84406" marT="34322" marB="34322"/>
                </a:tc>
                <a:tc>
                  <a:txBody>
                    <a:bodyPr/>
                    <a:lstStyle/>
                    <a:p>
                      <a:r>
                        <a:rPr lang="en-US" sz="1400" dirty="0"/>
                        <a:t>  62.20</a:t>
                      </a:r>
                      <a:endParaRPr lang="en-IN" sz="1400" dirty="0"/>
                    </a:p>
                  </a:txBody>
                  <a:tcPr marL="84406" marR="84406" marT="34322" marB="34322"/>
                </a:tc>
                <a:tc>
                  <a:txBody>
                    <a:bodyPr/>
                    <a:lstStyle/>
                    <a:p>
                      <a:r>
                        <a:rPr lang="en-US" sz="1400" dirty="0"/>
                        <a:t>  65.03</a:t>
                      </a:r>
                      <a:endParaRPr lang="en-IN" sz="1400" dirty="0"/>
                    </a:p>
                  </a:txBody>
                  <a:tcPr marL="84406" marR="84406" marT="34322" marB="34322"/>
                </a:tc>
                <a:extLst>
                  <a:ext uri="{0D108BD9-81ED-4DB2-BD59-A6C34878D82A}">
                    <a16:rowId xmlns:a16="http://schemas.microsoft.com/office/drawing/2014/main" val="4203982167"/>
                  </a:ext>
                </a:extLst>
              </a:tr>
              <a:tr h="274574">
                <a:tc>
                  <a:txBody>
                    <a:bodyPr/>
                    <a:lstStyle/>
                    <a:p>
                      <a:r>
                        <a:rPr lang="en-US" sz="1400" dirty="0"/>
                        <a:t>Non-POL</a:t>
                      </a:r>
                      <a:endParaRPr lang="en-IN" sz="1400" dirty="0"/>
                    </a:p>
                  </a:txBody>
                  <a:tcPr marL="84406" marR="84406" marT="34322" marB="34322"/>
                </a:tc>
                <a:tc>
                  <a:txBody>
                    <a:bodyPr/>
                    <a:lstStyle/>
                    <a:p>
                      <a:r>
                        <a:rPr lang="en-US" sz="1400" dirty="0"/>
                        <a:t>  7.06</a:t>
                      </a:r>
                      <a:endParaRPr lang="en-IN" sz="1400" dirty="0"/>
                    </a:p>
                  </a:txBody>
                  <a:tcPr marL="84406" marR="84406" marT="34322" marB="34322"/>
                </a:tc>
                <a:tc>
                  <a:txBody>
                    <a:bodyPr/>
                    <a:lstStyle/>
                    <a:p>
                      <a:r>
                        <a:rPr lang="en-US" sz="1400" dirty="0"/>
                        <a:t>    9.94</a:t>
                      </a:r>
                      <a:endParaRPr lang="en-IN" sz="1400" dirty="0"/>
                    </a:p>
                  </a:txBody>
                  <a:tcPr marL="84406" marR="84406" marT="34322" marB="34322"/>
                </a:tc>
                <a:tc>
                  <a:txBody>
                    <a:bodyPr/>
                    <a:lstStyle/>
                    <a:p>
                      <a:r>
                        <a:rPr lang="en-US" sz="1400" dirty="0"/>
                        <a:t>  14.00 </a:t>
                      </a:r>
                      <a:endParaRPr lang="en-IN" sz="1400" dirty="0"/>
                    </a:p>
                  </a:txBody>
                  <a:tcPr marL="84406" marR="84406" marT="34322" marB="34322"/>
                </a:tc>
                <a:extLst>
                  <a:ext uri="{0D108BD9-81ED-4DB2-BD59-A6C34878D82A}">
                    <a16:rowId xmlns:a16="http://schemas.microsoft.com/office/drawing/2014/main" val="3850425003"/>
                  </a:ext>
                </a:extLst>
              </a:tr>
              <a:tr h="274574">
                <a:tc>
                  <a:txBody>
                    <a:bodyPr/>
                    <a:lstStyle/>
                    <a:p>
                      <a:r>
                        <a:rPr lang="en-US" sz="1400" dirty="0"/>
                        <a:t>Fertilizer</a:t>
                      </a:r>
                      <a:endParaRPr lang="en-IN" sz="1400" dirty="0"/>
                    </a:p>
                  </a:txBody>
                  <a:tcPr marL="84406" marR="84406" marT="34322" marB="34322"/>
                </a:tc>
                <a:tc>
                  <a:txBody>
                    <a:bodyPr/>
                    <a:lstStyle/>
                    <a:p>
                      <a:r>
                        <a:rPr lang="en-US" sz="1400" dirty="0"/>
                        <a:t>  5.85</a:t>
                      </a:r>
                      <a:endParaRPr lang="en-IN" sz="1400" dirty="0"/>
                    </a:p>
                  </a:txBody>
                  <a:tcPr marL="84406" marR="84406" marT="34322" marB="34322"/>
                </a:tc>
                <a:tc>
                  <a:txBody>
                    <a:bodyPr/>
                    <a:lstStyle/>
                    <a:p>
                      <a:r>
                        <a:rPr lang="en-US" sz="1400" dirty="0"/>
                        <a:t>    3.56</a:t>
                      </a:r>
                      <a:endParaRPr lang="en-IN" sz="1400" dirty="0"/>
                    </a:p>
                  </a:txBody>
                  <a:tcPr marL="84406" marR="84406" marT="34322" marB="34322"/>
                </a:tc>
                <a:tc>
                  <a:txBody>
                    <a:bodyPr/>
                    <a:lstStyle/>
                    <a:p>
                      <a:r>
                        <a:rPr lang="en-US" sz="1400" dirty="0"/>
                        <a:t>    6.00</a:t>
                      </a:r>
                      <a:endParaRPr lang="en-IN" sz="1400" dirty="0"/>
                    </a:p>
                  </a:txBody>
                  <a:tcPr marL="84406" marR="84406" marT="34322" marB="34322"/>
                </a:tc>
                <a:extLst>
                  <a:ext uri="{0D108BD9-81ED-4DB2-BD59-A6C34878D82A}">
                    <a16:rowId xmlns:a16="http://schemas.microsoft.com/office/drawing/2014/main" val="4061181203"/>
                  </a:ext>
                </a:extLst>
              </a:tr>
              <a:tr h="274574">
                <a:tc>
                  <a:txBody>
                    <a:bodyPr/>
                    <a:lstStyle/>
                    <a:p>
                      <a:r>
                        <a:rPr lang="en-US" sz="1400" dirty="0"/>
                        <a:t>Coal</a:t>
                      </a:r>
                      <a:endParaRPr lang="en-IN" sz="1400" dirty="0"/>
                    </a:p>
                  </a:txBody>
                  <a:tcPr marL="84406" marR="84406" marT="34322" marB="34322"/>
                </a:tc>
                <a:tc>
                  <a:txBody>
                    <a:bodyPr/>
                    <a:lstStyle/>
                    <a:p>
                      <a:r>
                        <a:rPr lang="en-US" sz="1400" dirty="0"/>
                        <a:t>  9.97</a:t>
                      </a:r>
                      <a:endParaRPr lang="en-IN" sz="1400" dirty="0"/>
                    </a:p>
                  </a:txBody>
                  <a:tcPr marL="84406" marR="84406" marT="34322" marB="34322"/>
                </a:tc>
                <a:tc>
                  <a:txBody>
                    <a:bodyPr/>
                    <a:lstStyle/>
                    <a:p>
                      <a:r>
                        <a:rPr lang="en-US" sz="1400" dirty="0"/>
                        <a:t>  13.79</a:t>
                      </a:r>
                      <a:endParaRPr lang="en-IN" sz="1400" dirty="0"/>
                    </a:p>
                  </a:txBody>
                  <a:tcPr marL="84406" marR="84406" marT="34322" marB="34322"/>
                </a:tc>
                <a:tc>
                  <a:txBody>
                    <a:bodyPr/>
                    <a:lstStyle/>
                    <a:p>
                      <a:r>
                        <a:rPr lang="en-US" sz="1400" dirty="0"/>
                        <a:t>  16.74</a:t>
                      </a:r>
                      <a:endParaRPr lang="en-IN" sz="1400" dirty="0"/>
                    </a:p>
                  </a:txBody>
                  <a:tcPr marL="84406" marR="84406" marT="34322" marB="34322"/>
                </a:tc>
                <a:extLst>
                  <a:ext uri="{0D108BD9-81ED-4DB2-BD59-A6C34878D82A}">
                    <a16:rowId xmlns:a16="http://schemas.microsoft.com/office/drawing/2014/main" val="2405384174"/>
                  </a:ext>
                </a:extLst>
              </a:tr>
              <a:tr h="274574">
                <a:tc>
                  <a:txBody>
                    <a:bodyPr/>
                    <a:lstStyle/>
                    <a:p>
                      <a:r>
                        <a:rPr lang="en-US" sz="1400" dirty="0"/>
                        <a:t>Timber</a:t>
                      </a:r>
                      <a:endParaRPr lang="en-IN" sz="1400" dirty="0"/>
                    </a:p>
                  </a:txBody>
                  <a:tcPr marL="84406" marR="84406" marT="34322" marB="34322"/>
                </a:tc>
                <a:tc>
                  <a:txBody>
                    <a:bodyPr/>
                    <a:lstStyle/>
                    <a:p>
                      <a:r>
                        <a:rPr lang="en-US" sz="1400" dirty="0"/>
                        <a:t>  2.85</a:t>
                      </a:r>
                      <a:endParaRPr lang="en-IN" sz="1400" dirty="0"/>
                    </a:p>
                  </a:txBody>
                  <a:tcPr marL="84406" marR="84406" marT="34322" marB="34322"/>
                </a:tc>
                <a:tc>
                  <a:txBody>
                    <a:bodyPr/>
                    <a:lstStyle/>
                    <a:p>
                      <a:r>
                        <a:rPr lang="en-US" sz="1400" dirty="0"/>
                        <a:t>   2.80</a:t>
                      </a:r>
                      <a:endParaRPr lang="en-IN" sz="1400" dirty="0"/>
                    </a:p>
                  </a:txBody>
                  <a:tcPr marL="84406" marR="84406" marT="34322" marB="34322"/>
                </a:tc>
                <a:tc>
                  <a:txBody>
                    <a:bodyPr/>
                    <a:lstStyle/>
                    <a:p>
                      <a:r>
                        <a:rPr lang="en-US" sz="1400" dirty="0"/>
                        <a:t>    3.51</a:t>
                      </a:r>
                      <a:endParaRPr lang="en-IN" sz="1400" dirty="0"/>
                    </a:p>
                  </a:txBody>
                  <a:tcPr marL="84406" marR="84406" marT="34322" marB="34322"/>
                </a:tc>
                <a:extLst>
                  <a:ext uri="{0D108BD9-81ED-4DB2-BD59-A6C34878D82A}">
                    <a16:rowId xmlns:a16="http://schemas.microsoft.com/office/drawing/2014/main" val="3300102176"/>
                  </a:ext>
                </a:extLst>
              </a:tr>
              <a:tr h="274574">
                <a:tc>
                  <a:txBody>
                    <a:bodyPr/>
                    <a:lstStyle/>
                    <a:p>
                      <a:r>
                        <a:rPr lang="en-US" sz="1400" dirty="0"/>
                        <a:t>Container</a:t>
                      </a:r>
                      <a:endParaRPr lang="en-IN" sz="1400" dirty="0"/>
                    </a:p>
                  </a:txBody>
                  <a:tcPr marL="84406" marR="84406" marT="34322" marB="34322"/>
                </a:tc>
                <a:tc>
                  <a:txBody>
                    <a:bodyPr/>
                    <a:lstStyle/>
                    <a:p>
                      <a:r>
                        <a:rPr lang="en-US" sz="1400" dirty="0"/>
                        <a:t>     -</a:t>
                      </a:r>
                      <a:endParaRPr lang="en-IN" sz="1400" dirty="0"/>
                    </a:p>
                  </a:txBody>
                  <a:tcPr marL="84406" marR="84406" marT="34322" marB="34322"/>
                </a:tc>
                <a:tc>
                  <a:txBody>
                    <a:bodyPr/>
                    <a:lstStyle/>
                    <a:p>
                      <a:r>
                        <a:rPr lang="en-US" sz="1400" dirty="0"/>
                        <a:t>    1.84</a:t>
                      </a:r>
                      <a:endParaRPr lang="en-IN" sz="1400" dirty="0"/>
                    </a:p>
                  </a:txBody>
                  <a:tcPr marL="84406" marR="84406" marT="34322" marB="34322"/>
                </a:tc>
                <a:tc>
                  <a:txBody>
                    <a:bodyPr/>
                    <a:lstStyle/>
                    <a:p>
                      <a:r>
                        <a:rPr lang="en-US" sz="1400" dirty="0"/>
                        <a:t>    5.50</a:t>
                      </a:r>
                      <a:endParaRPr lang="en-IN" sz="1400" dirty="0"/>
                    </a:p>
                  </a:txBody>
                  <a:tcPr marL="84406" marR="84406" marT="34322" marB="34322"/>
                </a:tc>
                <a:extLst>
                  <a:ext uri="{0D108BD9-81ED-4DB2-BD59-A6C34878D82A}">
                    <a16:rowId xmlns:a16="http://schemas.microsoft.com/office/drawing/2014/main" val="10006"/>
                  </a:ext>
                </a:extLst>
              </a:tr>
              <a:tr h="274574">
                <a:tc>
                  <a:txBody>
                    <a:bodyPr/>
                    <a:lstStyle/>
                    <a:p>
                      <a:r>
                        <a:rPr lang="en-US" sz="1400" dirty="0"/>
                        <a:t>Salt</a:t>
                      </a:r>
                      <a:endParaRPr lang="en-IN" sz="1400" dirty="0"/>
                    </a:p>
                  </a:txBody>
                  <a:tcPr marL="84406" marR="84406" marT="34322" marB="34322"/>
                </a:tc>
                <a:tc>
                  <a:txBody>
                    <a:bodyPr/>
                    <a:lstStyle/>
                    <a:p>
                      <a:r>
                        <a:rPr lang="en-US" sz="1400" dirty="0"/>
                        <a:t>  2.71</a:t>
                      </a:r>
                      <a:endParaRPr lang="en-IN" sz="1400" dirty="0"/>
                    </a:p>
                  </a:txBody>
                  <a:tcPr marL="84406" marR="84406" marT="34322" marB="34322"/>
                </a:tc>
                <a:tc>
                  <a:txBody>
                    <a:bodyPr/>
                    <a:lstStyle/>
                    <a:p>
                      <a:r>
                        <a:rPr lang="en-US" sz="1400" dirty="0"/>
                        <a:t>    7.74</a:t>
                      </a:r>
                      <a:endParaRPr lang="en-IN" sz="1400" dirty="0"/>
                    </a:p>
                  </a:txBody>
                  <a:tcPr marL="84406" marR="84406" marT="34322" marB="34322"/>
                </a:tc>
                <a:tc>
                  <a:txBody>
                    <a:bodyPr/>
                    <a:lstStyle/>
                    <a:p>
                      <a:r>
                        <a:rPr lang="en-US" sz="1400" dirty="0"/>
                        <a:t>    9.21</a:t>
                      </a:r>
                      <a:endParaRPr lang="en-IN" sz="1400" dirty="0"/>
                    </a:p>
                  </a:txBody>
                  <a:tcPr marL="84406" marR="84406" marT="34322" marB="34322"/>
                </a:tc>
                <a:extLst>
                  <a:ext uri="{0D108BD9-81ED-4DB2-BD59-A6C34878D82A}">
                    <a16:rowId xmlns:a16="http://schemas.microsoft.com/office/drawing/2014/main" val="10007"/>
                  </a:ext>
                </a:extLst>
              </a:tr>
              <a:tr h="274574">
                <a:tc>
                  <a:txBody>
                    <a:bodyPr/>
                    <a:lstStyle/>
                    <a:p>
                      <a:r>
                        <a:rPr lang="en-US" sz="1400" dirty="0"/>
                        <a:t>LPG</a:t>
                      </a:r>
                      <a:endParaRPr lang="en-IN" sz="1400" dirty="0"/>
                    </a:p>
                  </a:txBody>
                  <a:tcPr marL="84406" marR="84406" marT="34322" marB="34322"/>
                </a:tc>
                <a:tc>
                  <a:txBody>
                    <a:bodyPr/>
                    <a:lstStyle/>
                    <a:p>
                      <a:r>
                        <a:rPr lang="en-US" sz="1400" dirty="0"/>
                        <a:t>   -</a:t>
                      </a:r>
                      <a:endParaRPr lang="en-IN" sz="1400" dirty="0"/>
                    </a:p>
                  </a:txBody>
                  <a:tcPr marL="84406" marR="84406" marT="34322" marB="34322"/>
                </a:tc>
                <a:tc>
                  <a:txBody>
                    <a:bodyPr/>
                    <a:lstStyle/>
                    <a:p>
                      <a:r>
                        <a:rPr lang="en-US" sz="1400" dirty="0"/>
                        <a:t>    1.20</a:t>
                      </a:r>
                      <a:endParaRPr lang="en-IN" sz="1400" dirty="0"/>
                    </a:p>
                  </a:txBody>
                  <a:tcPr marL="84406" marR="84406" marT="34322" marB="34322"/>
                </a:tc>
                <a:tc>
                  <a:txBody>
                    <a:bodyPr/>
                    <a:lstStyle/>
                    <a:p>
                      <a:r>
                        <a:rPr lang="en-US" sz="1400" dirty="0"/>
                        <a:t>    2.50</a:t>
                      </a:r>
                      <a:endParaRPr lang="en-IN" sz="1400" dirty="0"/>
                    </a:p>
                  </a:txBody>
                  <a:tcPr marL="84406" marR="84406" marT="34322" marB="34322"/>
                </a:tc>
                <a:extLst>
                  <a:ext uri="{0D108BD9-81ED-4DB2-BD59-A6C34878D82A}">
                    <a16:rowId xmlns:a16="http://schemas.microsoft.com/office/drawing/2014/main" val="10008"/>
                  </a:ext>
                </a:extLst>
              </a:tr>
              <a:tr h="274574">
                <a:tc>
                  <a:txBody>
                    <a:bodyPr/>
                    <a:lstStyle/>
                    <a:p>
                      <a:r>
                        <a:rPr lang="en-IN" sz="1400" b="1" dirty="0"/>
                        <a:t>Total</a:t>
                      </a:r>
                    </a:p>
                  </a:txBody>
                  <a:tcPr marL="84406" marR="84406" marT="34322" marB="34322"/>
                </a:tc>
                <a:tc>
                  <a:txBody>
                    <a:bodyPr/>
                    <a:lstStyle/>
                    <a:p>
                      <a:r>
                        <a:rPr lang="en-IN" sz="1400" b="1" dirty="0"/>
                        <a:t>92.50</a:t>
                      </a:r>
                    </a:p>
                  </a:txBody>
                  <a:tcPr marL="84406" marR="84406" marT="34322" marB="34322"/>
                </a:tc>
                <a:tc>
                  <a:txBody>
                    <a:bodyPr/>
                    <a:lstStyle/>
                    <a:p>
                      <a:r>
                        <a:rPr lang="en-IN" sz="1400" b="1" dirty="0"/>
                        <a:t>110.10</a:t>
                      </a:r>
                    </a:p>
                  </a:txBody>
                  <a:tcPr marL="84406" marR="84406" marT="34322" marB="34322"/>
                </a:tc>
                <a:tc>
                  <a:txBody>
                    <a:bodyPr/>
                    <a:lstStyle/>
                    <a:p>
                      <a:r>
                        <a:rPr lang="en-IN" sz="1400" b="1" dirty="0"/>
                        <a:t>131.27</a:t>
                      </a:r>
                    </a:p>
                  </a:txBody>
                  <a:tcPr marL="84406" marR="84406" marT="34322" marB="34322"/>
                </a:tc>
                <a:extLst>
                  <a:ext uri="{0D108BD9-81ED-4DB2-BD59-A6C34878D82A}">
                    <a16:rowId xmlns:a16="http://schemas.microsoft.com/office/drawing/2014/main" val="3821466723"/>
                  </a:ext>
                </a:extLst>
              </a:tr>
            </a:tbl>
          </a:graphicData>
        </a:graphic>
      </p:graphicFrame>
      <p:sp>
        <p:nvSpPr>
          <p:cNvPr id="13" name="TextBox 12"/>
          <p:cNvSpPr txBox="1"/>
          <p:nvPr/>
        </p:nvSpPr>
        <p:spPr>
          <a:xfrm>
            <a:off x="285720" y="430991"/>
            <a:ext cx="8606946" cy="694266"/>
          </a:xfrm>
          <a:prstGeom prst="rect">
            <a:avLst/>
          </a:prstGeom>
          <a:noFill/>
        </p:spPr>
        <p:txBody>
          <a:bodyPr wrap="square" lIns="77953" tIns="38976" rIns="77953" bIns="38976" rtlCol="0">
            <a:spAutoFit/>
          </a:bodyPr>
          <a:lstStyle/>
          <a:p>
            <a:pPr algn="ctr">
              <a:lnSpc>
                <a:spcPct val="100000"/>
              </a:lnSpc>
            </a:pPr>
            <a:r>
              <a:rPr lang="en-US" sz="2000" b="1" dirty="0">
                <a:solidFill>
                  <a:srgbClr val="002060"/>
                </a:solidFill>
              </a:rPr>
              <a:t>VISION: </a:t>
            </a:r>
            <a:r>
              <a:rPr lang="en-US" sz="2000" b="1" dirty="0">
                <a:solidFill>
                  <a:srgbClr val="002060"/>
                </a:solidFill>
                <a:hlinkClick r:id="rId2" action="ppaction://hlinksldjump"/>
              </a:rPr>
              <a:t>To increase Cargo handling from 110.10 MMT (2017-18) TO 131.27 MMT (2021-22)</a:t>
            </a:r>
            <a:endParaRPr lang="en-US" altLang="en-US" sz="2000" dirty="0">
              <a:solidFill>
                <a:srgbClr val="FF0000"/>
              </a:solidFill>
            </a:endParaRPr>
          </a:p>
        </p:txBody>
      </p:sp>
      <p:sp>
        <p:nvSpPr>
          <p:cNvPr id="2" name="Up Arrow 1"/>
          <p:cNvSpPr/>
          <p:nvPr/>
        </p:nvSpPr>
        <p:spPr>
          <a:xfrm>
            <a:off x="7555789" y="1984956"/>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8" name="Up Arrow 7"/>
          <p:cNvSpPr/>
          <p:nvPr/>
        </p:nvSpPr>
        <p:spPr>
          <a:xfrm>
            <a:off x="5148064" y="2001888"/>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9" name="Up Arrow 8"/>
          <p:cNvSpPr/>
          <p:nvPr/>
        </p:nvSpPr>
        <p:spPr>
          <a:xfrm>
            <a:off x="5140863" y="2294691"/>
            <a:ext cx="79209"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0" name="Up Arrow 9"/>
          <p:cNvSpPr/>
          <p:nvPr/>
        </p:nvSpPr>
        <p:spPr>
          <a:xfrm>
            <a:off x="7555789" y="2294691"/>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4" name="Up Arrow 13"/>
          <p:cNvSpPr/>
          <p:nvPr/>
        </p:nvSpPr>
        <p:spPr>
          <a:xfrm>
            <a:off x="7555789" y="2562546"/>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5" name="Up Arrow 14"/>
          <p:cNvSpPr/>
          <p:nvPr/>
        </p:nvSpPr>
        <p:spPr>
          <a:xfrm>
            <a:off x="7559580" y="2855317"/>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6" name="Up Arrow 15"/>
          <p:cNvSpPr/>
          <p:nvPr/>
        </p:nvSpPr>
        <p:spPr>
          <a:xfrm>
            <a:off x="7559580" y="3122020"/>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7" name="Up Arrow 16"/>
          <p:cNvSpPr/>
          <p:nvPr/>
        </p:nvSpPr>
        <p:spPr>
          <a:xfrm>
            <a:off x="7559580" y="3408115"/>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8" name="Up Arrow 17"/>
          <p:cNvSpPr/>
          <p:nvPr/>
        </p:nvSpPr>
        <p:spPr>
          <a:xfrm>
            <a:off x="7555789" y="3694178"/>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19" name="Up Arrow 18"/>
          <p:cNvSpPr/>
          <p:nvPr/>
        </p:nvSpPr>
        <p:spPr>
          <a:xfrm>
            <a:off x="7555789" y="3957631"/>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3" name="Down Arrow 2"/>
          <p:cNvSpPr/>
          <p:nvPr/>
        </p:nvSpPr>
        <p:spPr>
          <a:xfrm>
            <a:off x="5148064" y="2587494"/>
            <a:ext cx="72008" cy="191075"/>
          </a:xfrm>
          <a:prstGeom prst="down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Down Arrow 20"/>
          <p:cNvSpPr/>
          <p:nvPr/>
        </p:nvSpPr>
        <p:spPr>
          <a:xfrm>
            <a:off x="5148064" y="3134494"/>
            <a:ext cx="72008" cy="191075"/>
          </a:xfrm>
          <a:prstGeom prst="down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Up Arrow 21"/>
          <p:cNvSpPr/>
          <p:nvPr/>
        </p:nvSpPr>
        <p:spPr>
          <a:xfrm>
            <a:off x="5148064" y="3703682"/>
            <a:ext cx="79209"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3" name="Up Arrow 22"/>
          <p:cNvSpPr/>
          <p:nvPr/>
        </p:nvSpPr>
        <p:spPr>
          <a:xfrm>
            <a:off x="5140863" y="3993666"/>
            <a:ext cx="79209"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4" name="Up Arrow 23"/>
          <p:cNvSpPr/>
          <p:nvPr/>
        </p:nvSpPr>
        <p:spPr>
          <a:xfrm>
            <a:off x="5140863" y="2830917"/>
            <a:ext cx="79209"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5" name="Up Arrow 24"/>
          <p:cNvSpPr/>
          <p:nvPr/>
        </p:nvSpPr>
        <p:spPr>
          <a:xfrm>
            <a:off x="7551180" y="4248620"/>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6" name="Up Arrow 25"/>
          <p:cNvSpPr/>
          <p:nvPr/>
        </p:nvSpPr>
        <p:spPr>
          <a:xfrm>
            <a:off x="5148064" y="4234209"/>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7" name="Up Arrow 26"/>
          <p:cNvSpPr/>
          <p:nvPr/>
        </p:nvSpPr>
        <p:spPr>
          <a:xfrm>
            <a:off x="5144463" y="3410529"/>
            <a:ext cx="72008" cy="216023"/>
          </a:xfrm>
          <a:prstGeom prst="upArrow">
            <a:avLst/>
          </a:prstGeom>
          <a:solidFill>
            <a:srgbClr val="339933"/>
          </a:solidFill>
          <a:ln>
            <a:solidFill>
              <a:srgbClr val="33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28" name="TextBox 27"/>
          <p:cNvSpPr txBox="1"/>
          <p:nvPr/>
        </p:nvSpPr>
        <p:spPr>
          <a:xfrm>
            <a:off x="3251966" y="4803277"/>
            <a:ext cx="3624290" cy="294157"/>
          </a:xfrm>
          <a:prstGeom prst="rect">
            <a:avLst/>
          </a:prstGeom>
          <a:noFill/>
        </p:spPr>
        <p:txBody>
          <a:bodyPr wrap="square" lIns="77953" tIns="38976" rIns="77953" bIns="38976" rtlCol="0">
            <a:spAutoFit/>
          </a:bodyPr>
          <a:lstStyle/>
          <a:p>
            <a:r>
              <a:rPr lang="en-US" sz="1400" b="1" dirty="0" smtClean="0">
                <a:solidFill>
                  <a:schemeClr val="accent1"/>
                </a:solidFill>
                <a:hlinkClick r:id="rId3" action="ppaction://hlinksldjump"/>
              </a:rPr>
              <a:t>CARGO PROFILE(EXIM) OF LAST TWO YEAR</a:t>
            </a:r>
            <a:r>
              <a:rPr lang="en-IN" sz="1400" b="1" dirty="0" smtClean="0">
                <a:solidFill>
                  <a:schemeClr val="accent1"/>
                </a:solidFill>
                <a:hlinkClick r:id="rId3" action="ppaction://hlinksldjump"/>
              </a:rPr>
              <a:t>S</a:t>
            </a:r>
            <a:r>
              <a:rPr lang="en-US" sz="1400" b="1" dirty="0" smtClean="0">
                <a:solidFill>
                  <a:schemeClr val="accent1"/>
                </a:solidFill>
                <a:hlinkClick r:id="rId3" action="ppaction://hlinksldjump"/>
              </a:rPr>
              <a:t> </a:t>
            </a:r>
            <a:endParaRPr lang="en-US" sz="1400" b="1" dirty="0">
              <a:solidFill>
                <a:schemeClr val="accent1"/>
              </a:solidFill>
            </a:endParaRPr>
          </a:p>
        </p:txBody>
      </p:sp>
    </p:spTree>
    <p:extLst>
      <p:ext uri="{BB962C8B-B14F-4D97-AF65-F5344CB8AC3E}">
        <p14:creationId xmlns:p14="http://schemas.microsoft.com/office/powerpoint/2010/main" val="1312029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55575" y="0"/>
            <a:ext cx="7560840" cy="275571"/>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r>
              <a:rPr lang="en-IN" sz="2000" spc="-43" dirty="0">
                <a:solidFill>
                  <a:srgbClr val="002060"/>
                </a:solidFill>
                <a:latin typeface="+mn-lt"/>
                <a:ea typeface="+mn-ea"/>
                <a:cs typeface="+mn-cs"/>
              </a:rPr>
              <a:t>GODOWN &amp; PORT RELATED ACTIVITY PLOTS</a:t>
            </a:r>
          </a:p>
        </p:txBody>
      </p:sp>
      <p:sp>
        <p:nvSpPr>
          <p:cNvPr id="11" name="Left Arrow 10">
            <a:hlinkClick r:id="rId2" action="ppaction://hlinksldjump"/>
          </p:cNvPr>
          <p:cNvSpPr/>
          <p:nvPr/>
        </p:nvSpPr>
        <p:spPr>
          <a:xfrm>
            <a:off x="7652739" y="4499736"/>
            <a:ext cx="663676" cy="41405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1" dirty="0">
              <a:ln w="0"/>
              <a:solidFill>
                <a:schemeClr val="tx1"/>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2" y="538242"/>
            <a:ext cx="9649072" cy="4052113"/>
          </a:xfrm>
          <a:prstGeom prst="rect">
            <a:avLst/>
          </a:prstGeom>
        </p:spPr>
      </p:pic>
      <p:sp>
        <p:nvSpPr>
          <p:cNvPr id="18" name="Title 1"/>
          <p:cNvSpPr txBox="1">
            <a:spLocks/>
          </p:cNvSpPr>
          <p:nvPr/>
        </p:nvSpPr>
        <p:spPr>
          <a:xfrm>
            <a:off x="5292080" y="413891"/>
            <a:ext cx="3973761" cy="787920"/>
          </a:xfrm>
          <a:prstGeom prst="rect">
            <a:avLst/>
          </a:prstGeom>
        </p:spPr>
        <p:txBody>
          <a:bodyPr vert="horz" lIns="77953" tIns="38976" rIns="77953" bIns="38976" rtlCol="0" anchor="t">
            <a:noAutofit/>
          </a:bodyPr>
          <a:lstStyle>
            <a:lvl1pPr algn="ctr">
              <a:lnSpc>
                <a:spcPct val="90000"/>
              </a:lnSpc>
              <a:spcBef>
                <a:spcPct val="0"/>
              </a:spcBef>
              <a:buNone/>
              <a:defRPr sz="6000" b="1">
                <a:solidFill>
                  <a:srgbClr val="FF0000"/>
                </a:solidFill>
                <a:latin typeface="+mj-lt"/>
                <a:ea typeface="+mj-ea"/>
                <a:cs typeface="+mj-cs"/>
              </a:defRPr>
            </a:lvl1pPr>
          </a:lstStyle>
          <a:p>
            <a:pPr algn="l"/>
            <a:r>
              <a:rPr lang="en-IN" sz="1400" spc="-43" dirty="0">
                <a:solidFill>
                  <a:schemeClr val="tx1"/>
                </a:solidFill>
                <a:latin typeface="+mn-lt"/>
                <a:ea typeface="+mn-ea"/>
                <a:cs typeface="+mn-cs"/>
              </a:rPr>
              <a:t>Plots under auction = 7 Nos.</a:t>
            </a:r>
          </a:p>
          <a:p>
            <a:pPr algn="l"/>
            <a:r>
              <a:rPr lang="en-IN" sz="1400" spc="-43" dirty="0">
                <a:solidFill>
                  <a:schemeClr val="tx1"/>
                </a:solidFill>
                <a:latin typeface="+mn-lt"/>
                <a:ea typeface="+mn-ea"/>
                <a:cs typeface="+mn-cs"/>
              </a:rPr>
              <a:t>Timeline = March 2019</a:t>
            </a:r>
          </a:p>
          <a:p>
            <a:pPr algn="l"/>
            <a:r>
              <a:rPr lang="en-IN" sz="1400" spc="-43" dirty="0">
                <a:solidFill>
                  <a:schemeClr val="tx1"/>
                </a:solidFill>
                <a:latin typeface="+mn-lt"/>
                <a:ea typeface="+mn-ea"/>
                <a:cs typeface="+mn-cs"/>
              </a:rPr>
              <a:t>Total Revenue = Rs. 3.08 Cr. Per Annum</a:t>
            </a:r>
          </a:p>
          <a:p>
            <a:pPr algn="l"/>
            <a:r>
              <a:rPr lang="en-IN" sz="1400" spc="-43" dirty="0">
                <a:solidFill>
                  <a:schemeClr val="tx1"/>
                </a:solidFill>
                <a:latin typeface="+mn-lt"/>
                <a:ea typeface="+mn-ea"/>
                <a:cs typeface="+mn-cs"/>
              </a:rPr>
              <a:t>Revenue for other misc. plots = Rs.7.52 Cr. Per Annum</a:t>
            </a:r>
          </a:p>
          <a:p>
            <a:pPr algn="l"/>
            <a:endParaRPr lang="en-IN" sz="2000" spc="-43" dirty="0">
              <a:solidFill>
                <a:schemeClr val="tx1"/>
              </a:solidFill>
              <a:latin typeface="+mn-lt"/>
              <a:ea typeface="+mn-ea"/>
              <a:cs typeface="+mn-cs"/>
            </a:endParaRPr>
          </a:p>
        </p:txBody>
      </p:sp>
      <p:sp>
        <p:nvSpPr>
          <p:cNvPr id="19" name="Rectangle 18">
            <a:hlinkClick r:id="rId5" action="ppaction://hlinksldjump"/>
          </p:cNvPr>
          <p:cNvSpPr/>
          <p:nvPr/>
        </p:nvSpPr>
        <p:spPr>
          <a:xfrm>
            <a:off x="5020939" y="485899"/>
            <a:ext cx="271141" cy="189657"/>
          </a:xfrm>
          <a:prstGeom prst="rect">
            <a:avLst/>
          </a:prstGeom>
          <a:solidFill>
            <a:srgbClr val="ED09D9"/>
          </a:solidFill>
          <a:ln>
            <a:solidFill>
              <a:srgbClr val="ED0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Rectangle 19">
            <a:hlinkClick r:id="rId5" action="ppaction://hlinksldjump"/>
          </p:cNvPr>
          <p:cNvSpPr/>
          <p:nvPr/>
        </p:nvSpPr>
        <p:spPr>
          <a:xfrm>
            <a:off x="5020938" y="773931"/>
            <a:ext cx="271141" cy="189657"/>
          </a:xfrm>
          <a:prstGeom prst="rect">
            <a:avLst/>
          </a:prstGeom>
          <a:solidFill>
            <a:srgbClr val="CD8236"/>
          </a:solidFill>
          <a:ln>
            <a:solidFill>
              <a:srgbClr val="CD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5081872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sp>
        <p:nvSpPr>
          <p:cNvPr id="65" name="Rectangle 64"/>
          <p:cNvSpPr/>
          <p:nvPr/>
        </p:nvSpPr>
        <p:spPr>
          <a:xfrm>
            <a:off x="1039720" y="1445119"/>
            <a:ext cx="4585767" cy="3222431"/>
          </a:xfrm>
          <a:prstGeom prst="rect">
            <a:avLst/>
          </a:prstGeom>
          <a:noFill/>
          <a:ln w="12700" cap="flat" cmpd="sng" algn="ctr">
            <a:noFill/>
            <a:prstDash val="solid"/>
          </a:ln>
          <a:effectLst/>
        </p:spPr>
        <p:txBody>
          <a:bodyPr tIns="0" bIns="0"/>
          <a:lstStyle/>
          <a:p>
            <a:pPr algn="just" defTabSz="686440">
              <a:lnSpc>
                <a:spcPct val="150000"/>
              </a:lnSpc>
              <a:defRPr/>
            </a:pPr>
            <a:r>
              <a:rPr lang="en-US" sz="1301" i="1" kern="0" dirty="0">
                <a:solidFill>
                  <a:prstClr val="black">
                    <a:lumMod val="65000"/>
                    <a:lumOff val="35000"/>
                  </a:prstClr>
                </a:solidFill>
                <a:latin typeface="Tahoma" pitchFamily="34" charset="0"/>
                <a:cs typeface="Arial" charset="0"/>
              </a:rPr>
              <a:t>.</a:t>
            </a:r>
          </a:p>
        </p:txBody>
      </p:sp>
      <p:graphicFrame>
        <p:nvGraphicFramePr>
          <p:cNvPr id="3" name="Table 2"/>
          <p:cNvGraphicFramePr>
            <a:graphicFrameLocks noGrp="1"/>
          </p:cNvGraphicFramePr>
          <p:nvPr>
            <p:extLst/>
          </p:nvPr>
        </p:nvGraphicFramePr>
        <p:xfrm>
          <a:off x="323528" y="803957"/>
          <a:ext cx="8424935" cy="3785614"/>
        </p:xfrm>
        <a:graphic>
          <a:graphicData uri="http://schemas.openxmlformats.org/drawingml/2006/table">
            <a:tbl>
              <a:tblPr firstRow="1" bandRow="1">
                <a:tableStyleId>{5C22544A-7EE6-4342-B048-85BDC9FD1C3A}</a:tableStyleId>
              </a:tblPr>
              <a:tblGrid>
                <a:gridCol w="376718">
                  <a:extLst>
                    <a:ext uri="{9D8B030D-6E8A-4147-A177-3AD203B41FA5}">
                      <a16:colId xmlns:a16="http://schemas.microsoft.com/office/drawing/2014/main" val="20000"/>
                    </a:ext>
                  </a:extLst>
                </a:gridCol>
                <a:gridCol w="1409899">
                  <a:extLst>
                    <a:ext uri="{9D8B030D-6E8A-4147-A177-3AD203B41FA5}">
                      <a16:colId xmlns:a16="http://schemas.microsoft.com/office/drawing/2014/main" val="20001"/>
                    </a:ext>
                  </a:extLst>
                </a:gridCol>
                <a:gridCol w="872794">
                  <a:extLst>
                    <a:ext uri="{9D8B030D-6E8A-4147-A177-3AD203B41FA5}">
                      <a16:colId xmlns:a16="http://schemas.microsoft.com/office/drawing/2014/main" val="2038822777"/>
                    </a:ext>
                  </a:extLst>
                </a:gridCol>
                <a:gridCol w="5765524">
                  <a:extLst>
                    <a:ext uri="{9D8B030D-6E8A-4147-A177-3AD203B41FA5}">
                      <a16:colId xmlns:a16="http://schemas.microsoft.com/office/drawing/2014/main" val="20002"/>
                    </a:ext>
                  </a:extLst>
                </a:gridCol>
              </a:tblGrid>
              <a:tr h="316100">
                <a:tc>
                  <a:txBody>
                    <a:bodyPr/>
                    <a:lstStyle/>
                    <a:p>
                      <a:pPr marL="0" marR="0">
                        <a:lnSpc>
                          <a:spcPct val="115000"/>
                        </a:lnSpc>
                        <a:spcBef>
                          <a:spcPts val="0"/>
                        </a:spcBef>
                        <a:spcAft>
                          <a:spcPts val="0"/>
                        </a:spcAft>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just">
                        <a:lnSpc>
                          <a:spcPct val="115000"/>
                        </a:lnSpc>
                        <a:spcAft>
                          <a:spcPts val="0"/>
                        </a:spcAft>
                      </a:pPr>
                      <a:r>
                        <a:rPr lang="en-GB" sz="1100" b="1" kern="1200" dirty="0">
                          <a:solidFill>
                            <a:schemeClr val="bg1"/>
                          </a:solidFill>
                          <a:effectLst/>
                          <a:latin typeface="+mn-lt"/>
                          <a:ea typeface="+mn-ea"/>
                          <a:cs typeface="+mn-cs"/>
                        </a:rPr>
                        <a:t>Updated Status on the Action Taken by DPT</a:t>
                      </a:r>
                      <a:endParaRPr lang="en-IN" sz="1100" b="1" u="sng"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1130631">
                <a:tc>
                  <a:txBody>
                    <a:bodyPr/>
                    <a:lstStyle/>
                    <a:p>
                      <a:pPr marL="0" marR="0" algn="just" defTabSz="914400" rtl="0" eaLnBrk="1" latinLnBrk="0" hangingPunct="1">
                        <a:lnSpc>
                          <a:spcPct val="115000"/>
                        </a:lnSpc>
                        <a:spcBef>
                          <a:spcPts val="0"/>
                        </a:spcBef>
                        <a:spcAft>
                          <a:spcPts val="0"/>
                        </a:spcAft>
                      </a:pPr>
                      <a:r>
                        <a:rPr lang="en-US"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1</a:t>
                      </a:r>
                    </a:p>
                  </a:txBody>
                  <a:tcPr marL="55769" marR="55769" marT="7747" marB="0"/>
                </a:tc>
                <a:tc>
                  <a:txBody>
                    <a:bodyPr/>
                    <a:lstStyle/>
                    <a:p>
                      <a:pPr marL="0" marR="0" algn="just">
                        <a:lnSpc>
                          <a:spcPct val="115000"/>
                        </a:lnSpc>
                        <a:spcBef>
                          <a:spcPts val="0"/>
                        </a:spcBef>
                        <a:spcAft>
                          <a:spcPts val="0"/>
                        </a:spcAft>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To undertake comprehensive measures to improve operating margin DPT</a:t>
                      </a:r>
                      <a:endParaRPr lang="en-US"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769" marR="55769" marT="7747" marB="0"/>
                </a:tc>
                <a:tc>
                  <a:txBody>
                    <a:bodyPr/>
                    <a:lstStyle/>
                    <a:p>
                      <a:pPr marL="0" marR="0" algn="l">
                        <a:lnSpc>
                          <a:spcPct val="115000"/>
                        </a:lnSpc>
                        <a:spcBef>
                          <a:spcPts val="0"/>
                        </a:spcBef>
                        <a:spcAft>
                          <a:spcPts val="0"/>
                        </a:spcAft>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Feb,2018</a:t>
                      </a:r>
                      <a:endParaRPr lang="en-US"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769" marR="55769" marT="7747" marB="0"/>
                </a:tc>
                <a:tc>
                  <a:txBody>
                    <a:bodyPr/>
                    <a:lstStyle/>
                    <a:p>
                      <a:pPr marL="171450" indent="-171450" algn="just">
                        <a:buFont typeface="Wingdings" panose="05000000000000000000" pitchFamily="2" charset="2"/>
                        <a:buChar char="ü"/>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As against the estimate of Rs.692.28 cr, the actual total operating expenditure for the year 2017-18 is Rs.677.99 cr.</a:t>
                      </a:r>
                    </a:p>
                    <a:p>
                      <a:pPr marL="171450" indent="-171450" algn="just">
                        <a:buFont typeface="Wingdings" panose="05000000000000000000" pitchFamily="2" charset="2"/>
                        <a:buChar char="ü"/>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Further, as against the actual dredging expenditure amounting to Rs.133.34 cr in 2016-17, actual dredging expenditure in 2017-18 is Rs.108.22 cr. </a:t>
                      </a:r>
                    </a:p>
                    <a:p>
                      <a:pPr marL="171450" indent="-171450" algn="just">
                        <a:buFont typeface="Wingdings" panose="05000000000000000000" pitchFamily="2" charset="2"/>
                        <a:buChar char="ü"/>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Further, during the year 2017-18, a reduction of Rs.2.17 cr has been achieved in power cost mainly due to rebate on power bills on account of wind power projects.</a:t>
                      </a:r>
                    </a:p>
                    <a:p>
                      <a:pPr algn="just"/>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55769" marR="55769" marT="7747" marB="0"/>
                </a:tc>
                <a:extLst>
                  <a:ext uri="{0D108BD9-81ED-4DB2-BD59-A6C34878D82A}">
                    <a16:rowId xmlns:a16="http://schemas.microsoft.com/office/drawing/2014/main" val="10002"/>
                  </a:ext>
                </a:extLst>
              </a:tr>
              <a:tr h="1290622">
                <a:tc>
                  <a:txBody>
                    <a:bodyPr/>
                    <a:lstStyle/>
                    <a:p>
                      <a:pPr marL="0" marR="0" algn="just" defTabSz="914400" rtl="0" eaLnBrk="1" latinLnBrk="0" hangingPunct="1">
                        <a:lnSpc>
                          <a:spcPct val="115000"/>
                        </a:lnSpc>
                        <a:spcBef>
                          <a:spcPts val="0"/>
                        </a:spcBef>
                        <a:spcAft>
                          <a:spcPts val="0"/>
                        </a:spcAft>
                      </a:pPr>
                      <a:r>
                        <a:rPr lang="en-US"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2</a:t>
                      </a:r>
                    </a:p>
                  </a:txBody>
                  <a:tcPr marL="55769" marR="55769" marT="7747" marB="0"/>
                </a:tc>
                <a:tc>
                  <a:txBody>
                    <a:bodyPr/>
                    <a:lstStyle/>
                    <a:p>
                      <a:pPr marL="0" marR="0" algn="just" defTabSz="914400" rtl="0" eaLnBrk="1" latinLnBrk="0" hangingPunct="1">
                        <a:lnSpc>
                          <a:spcPct val="115000"/>
                        </a:lnSpc>
                        <a:spcBef>
                          <a:spcPts val="0"/>
                        </a:spcBef>
                        <a:spcAft>
                          <a:spcPts val="0"/>
                        </a:spcAft>
                      </a:pPr>
                      <a:r>
                        <a:rPr lang="en-GB"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DPT to collaborate with llT Madras for continuous monitoring for long and short-term dredging cost reduction.</a:t>
                      </a:r>
                      <a:endPar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773" marR="55773" marT="0" marB="0"/>
                </a:tc>
                <a:tc>
                  <a:txBody>
                    <a:bodyPr/>
                    <a:lstStyle/>
                    <a:p>
                      <a:pPr>
                        <a:lnSpc>
                          <a:spcPct val="115000"/>
                        </a:lnSpc>
                        <a:spcAft>
                          <a:spcPts val="0"/>
                        </a:spcAft>
                      </a:pPr>
                      <a:r>
                        <a:rPr lang="en-GB"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Nov,2017</a:t>
                      </a:r>
                      <a:endPar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773" marR="55773" marT="0" marB="0"/>
                </a:tc>
                <a:tc>
                  <a:txBody>
                    <a:bodyPr/>
                    <a:lstStyle/>
                    <a:p>
                      <a:pPr marL="171450" lvl="0" indent="-171450" algn="just" defTabSz="914400" rtl="0" eaLnBrk="1" latinLnBrk="0" hangingPunct="1">
                        <a:lnSpc>
                          <a:spcPct val="115000"/>
                        </a:lnSpc>
                        <a:spcAft>
                          <a:spcPts val="0"/>
                        </a:spcAft>
                        <a:buFont typeface="Wingdings" panose="05000000000000000000" pitchFamily="2" charset="2"/>
                        <a:buChar char="ü"/>
                      </a:pPr>
                      <a:r>
                        <a:rPr lang="en-IN" sz="1000" kern="1200" dirty="0">
                          <a:solidFill>
                            <a:schemeClr val="dk1"/>
                          </a:solidFill>
                          <a:effectLst/>
                          <a:latin typeface="Calibri" panose="020F0502020204030204" pitchFamily="34" charset="0"/>
                          <a:ea typeface="Times New Roman" panose="02020603050405020304" pitchFamily="18" charset="0"/>
                          <a:cs typeface="Times New Roman" panose="02020603050405020304" pitchFamily="18" charset="0"/>
                        </a:rPr>
                        <a:t>IIT Madras appointed for consulting services and study in progress. </a:t>
                      </a:r>
                    </a:p>
                  </a:txBody>
                  <a:tcPr marL="55773" marR="55773" marT="0" marB="0"/>
                </a:tc>
                <a:extLst>
                  <a:ext uri="{0D108BD9-81ED-4DB2-BD59-A6C34878D82A}">
                    <a16:rowId xmlns:a16="http://schemas.microsoft.com/office/drawing/2014/main" val="3739154012"/>
                  </a:ext>
                </a:extLst>
              </a:tr>
              <a:tr h="1048261">
                <a:tc>
                  <a:txBody>
                    <a:bodyPr/>
                    <a:lstStyle/>
                    <a:p>
                      <a:pPr marL="0" marR="0" algn="ctr">
                        <a:lnSpc>
                          <a:spcPct val="115000"/>
                        </a:lnSpc>
                        <a:spcBef>
                          <a:spcPts val="0"/>
                        </a:spcBef>
                        <a:spcAft>
                          <a:spcPts val="0"/>
                        </a:spcAft>
                      </a:pPr>
                      <a:r>
                        <a:rPr lang="en-US" sz="1000" kern="1200" dirty="0">
                          <a:solidFill>
                            <a:schemeClr val="dk1"/>
                          </a:solidFill>
                          <a:effectLst/>
                          <a:latin typeface="+mj-lt"/>
                          <a:ea typeface="Times New Roman" panose="02020603050405020304" pitchFamily="18" charset="0"/>
                          <a:cs typeface="Times New Roman" panose="02020603050405020304" pitchFamily="18" charset="0"/>
                        </a:rPr>
                        <a:t>3</a:t>
                      </a:r>
                    </a:p>
                  </a:txBody>
                  <a:tcPr marL="55769" marR="55769" marT="7747"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Times New Roman" panose="02020603050405020304" pitchFamily="18" charset="0"/>
                        </a:rPr>
                        <a:t>DPT was advised to avoid delay in pipeline Permission post Tank-farm plot auction.</a:t>
                      </a:r>
                      <a:endParaRPr lang="en-IN" sz="1000" kern="1200" dirty="0">
                        <a:solidFill>
                          <a:schemeClr val="dk1"/>
                        </a:solidFill>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a:lnSpc>
                          <a:spcPct val="115000"/>
                        </a:lnSpc>
                        <a:spcAft>
                          <a:spcPts val="0"/>
                        </a:spcAft>
                      </a:pPr>
                      <a:r>
                        <a:rPr lang="en-GB" sz="1000" dirty="0">
                          <a:effectLst/>
                          <a:latin typeface="+mj-lt"/>
                          <a:ea typeface="Times New Roman" panose="02020603050405020304" pitchFamily="18" charset="0"/>
                          <a:cs typeface="Times New Roman" panose="02020603050405020304" pitchFamily="18" charset="0"/>
                        </a:rPr>
                        <a:t>Immediate</a:t>
                      </a:r>
                      <a:endParaRPr lang="en-IN" sz="10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marL="342900" lvl="0" indent="-34290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Times New Roman" panose="02020603050405020304" pitchFamily="18" charset="0"/>
                        </a:rPr>
                        <a:t>Noted and pipeline permission granted for auction of tank farm plots.</a:t>
                      </a:r>
                      <a:endParaRPr lang="en-IN" sz="1000" kern="1200" dirty="0">
                        <a:solidFill>
                          <a:schemeClr val="dk1"/>
                        </a:solidFill>
                        <a:effectLst/>
                        <a:latin typeface="+mj-lt"/>
                        <a:ea typeface="Times New Roman" panose="02020603050405020304" pitchFamily="18" charset="0"/>
                        <a:cs typeface="Times New Roman" panose="02020603050405020304" pitchFamily="18" charset="0"/>
                      </a:endParaRPr>
                    </a:p>
                  </a:txBody>
                  <a:tcPr marL="55773" marR="55773" marT="0" marB="0"/>
                </a:tc>
                <a:extLst>
                  <a:ext uri="{0D108BD9-81ED-4DB2-BD59-A6C34878D82A}">
                    <a16:rowId xmlns:a16="http://schemas.microsoft.com/office/drawing/2014/main" val="213594640"/>
                  </a:ext>
                </a:extLst>
              </a:tr>
            </a:tbl>
          </a:graphicData>
        </a:graphic>
      </p:graphicFrame>
      <p:sp>
        <p:nvSpPr>
          <p:cNvPr id="2" name="Slide Number Placeholder 1"/>
          <p:cNvSpPr>
            <a:spLocks noGrp="1"/>
          </p:cNvSpPr>
          <p:nvPr>
            <p:ph type="sldNum" sz="quarter" idx="4294967295"/>
          </p:nvPr>
        </p:nvSpPr>
        <p:spPr>
          <a:xfrm>
            <a:off x="7010400" y="4772025"/>
            <a:ext cx="2133600" cy="273050"/>
          </a:xfrm>
        </p:spPr>
        <p:txBody>
          <a:bodyPr/>
          <a:lstStyle/>
          <a:p>
            <a:pPr defTabSz="686440" fontAlgn="base">
              <a:spcBef>
                <a:spcPct val="0"/>
              </a:spcBef>
              <a:spcAft>
                <a:spcPct val="0"/>
              </a:spcAft>
            </a:pPr>
            <a:fld id="{1E769937-25EF-4E4C-BD5F-725263E6A269}" type="slidenum">
              <a:rPr lang="en-US">
                <a:latin typeface="Tahoma" pitchFamily="34" charset="0"/>
                <a:cs typeface="Arial" charset="0"/>
              </a:rPr>
              <a:pPr defTabSz="686440" fontAlgn="base">
                <a:spcBef>
                  <a:spcPct val="0"/>
                </a:spcBef>
                <a:spcAft>
                  <a:spcPct val="0"/>
                </a:spcAft>
              </a:pPr>
              <a:t>91</a:t>
            </a:fld>
            <a:endParaRPr lang="en-US" dirty="0">
              <a:latin typeface="Tahoma" pitchFamily="34" charset="0"/>
              <a:cs typeface="Arial" charset="0"/>
            </a:endParaRPr>
          </a:p>
        </p:txBody>
      </p:sp>
      <p:sp>
        <p:nvSpPr>
          <p:cNvPr id="7" name="Rectangle 6"/>
          <p:cNvSpPr/>
          <p:nvPr/>
        </p:nvSpPr>
        <p:spPr>
          <a:xfrm>
            <a:off x="1039720" y="171724"/>
            <a:ext cx="7040421" cy="55425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algn="ctr" defTabSz="686440" fontAlgn="auto">
              <a:spcBef>
                <a:spcPts val="0"/>
              </a:spcBef>
              <a:spcAft>
                <a:spcPts val="0"/>
              </a:spcAft>
              <a:defRPr/>
            </a:pPr>
            <a:r>
              <a:rPr lang="en-IN" sz="1501" b="1" dirty="0">
                <a:solidFill>
                  <a:srgbClr val="002060"/>
                </a:solidFill>
              </a:rPr>
              <a:t>ACTION TAKEN REPORT ON THE MINUTES OF MID YEAR REVIEW MEETING HELD ON 6</a:t>
            </a:r>
            <a:r>
              <a:rPr lang="en-IN" sz="1501" b="1" baseline="30000" dirty="0">
                <a:solidFill>
                  <a:srgbClr val="002060"/>
                </a:solidFill>
              </a:rPr>
              <a:t>th</a:t>
            </a:r>
            <a:r>
              <a:rPr lang="en-IN" sz="1501" b="1" dirty="0">
                <a:solidFill>
                  <a:srgbClr val="002060"/>
                </a:solidFill>
              </a:rPr>
              <a:t>-7</a:t>
            </a:r>
            <a:r>
              <a:rPr lang="en-IN" sz="1501" b="1" baseline="30000" dirty="0">
                <a:solidFill>
                  <a:srgbClr val="002060"/>
                </a:solidFill>
              </a:rPr>
              <a:t>th</a:t>
            </a:r>
            <a:r>
              <a:rPr lang="en-IN" sz="1501" b="1" dirty="0">
                <a:solidFill>
                  <a:srgbClr val="002060"/>
                </a:solidFill>
              </a:rPr>
              <a:t> NOVEMBER, 2017 AT GOA </a:t>
            </a:r>
          </a:p>
        </p:txBody>
      </p:sp>
    </p:spTree>
    <p:extLst>
      <p:ext uri="{BB962C8B-B14F-4D97-AF65-F5344CB8AC3E}">
        <p14:creationId xmlns:p14="http://schemas.microsoft.com/office/powerpoint/2010/main" val="1452499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27916885"/>
              </p:ext>
            </p:extLst>
          </p:nvPr>
        </p:nvGraphicFramePr>
        <p:xfrm>
          <a:off x="323528" y="811889"/>
          <a:ext cx="8352928" cy="3768117"/>
        </p:xfrm>
        <a:graphic>
          <a:graphicData uri="http://schemas.openxmlformats.org/drawingml/2006/table">
            <a:tbl>
              <a:tblPr firstRow="1" bandRow="1">
                <a:tableStyleId>{5C22544A-7EE6-4342-B048-85BDC9FD1C3A}</a:tableStyleId>
              </a:tblPr>
              <a:tblGrid>
                <a:gridCol w="373497">
                  <a:extLst>
                    <a:ext uri="{9D8B030D-6E8A-4147-A177-3AD203B41FA5}">
                      <a16:colId xmlns:a16="http://schemas.microsoft.com/office/drawing/2014/main" val="20000"/>
                    </a:ext>
                  </a:extLst>
                </a:gridCol>
                <a:gridCol w="2377155">
                  <a:extLst>
                    <a:ext uri="{9D8B030D-6E8A-4147-A177-3AD203B41FA5}">
                      <a16:colId xmlns:a16="http://schemas.microsoft.com/office/drawing/2014/main" val="20001"/>
                    </a:ext>
                  </a:extLst>
                </a:gridCol>
                <a:gridCol w="1067100">
                  <a:extLst>
                    <a:ext uri="{9D8B030D-6E8A-4147-A177-3AD203B41FA5}">
                      <a16:colId xmlns:a16="http://schemas.microsoft.com/office/drawing/2014/main" val="2038822777"/>
                    </a:ext>
                  </a:extLst>
                </a:gridCol>
                <a:gridCol w="4535176">
                  <a:extLst>
                    <a:ext uri="{9D8B030D-6E8A-4147-A177-3AD203B41FA5}">
                      <a16:colId xmlns:a16="http://schemas.microsoft.com/office/drawing/2014/main" val="20002"/>
                    </a:ext>
                  </a:extLst>
                </a:gridCol>
              </a:tblGrid>
              <a:tr h="3947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ctr">
                        <a:lnSpc>
                          <a:spcPct val="115000"/>
                        </a:lnSpc>
                        <a:spcAft>
                          <a:spcPts val="0"/>
                        </a:spcAft>
                      </a:pPr>
                      <a:r>
                        <a:rPr lang="en-GB" sz="1100" b="1" kern="1200" dirty="0">
                          <a:solidFill>
                            <a:schemeClr val="bg1"/>
                          </a:solidFill>
                          <a:effectLst/>
                          <a:latin typeface="+mn-lt"/>
                          <a:ea typeface="+mn-ea"/>
                          <a:cs typeface="+mn-cs"/>
                        </a:rPr>
                        <a:t>Updated Status on the Action Taken by DPT</a:t>
                      </a:r>
                    </a:p>
                    <a:p>
                      <a:pPr algn="ctr">
                        <a:lnSpc>
                          <a:spcPct val="115000"/>
                        </a:lnSpc>
                        <a:spcAft>
                          <a:spcPts val="0"/>
                        </a:spcAft>
                      </a:pPr>
                      <a:endParaRPr lang="en-IN" sz="1100" b="1"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684147">
                <a:tc>
                  <a:txBody>
                    <a:bodyPr/>
                    <a:lstStyle/>
                    <a:p>
                      <a:pPr marL="0" marR="0" algn="ctr">
                        <a:lnSpc>
                          <a:spcPct val="115000"/>
                        </a:lnSpc>
                        <a:spcBef>
                          <a:spcPts val="0"/>
                        </a:spcBef>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4</a:t>
                      </a:r>
                    </a:p>
                  </a:txBody>
                  <a:tcPr marL="55769" marR="55769" marT="7747"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 was advised to complete the auction of remaining salt lands at the earliest</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nSpc>
                          <a:spcPct val="115000"/>
                        </a:lnSpc>
                        <a:spcAft>
                          <a:spcPts val="0"/>
                        </a:spcAft>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Dec-17</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73" marR="55773" marT="0" marB="0"/>
                </a:tc>
                <a:tc>
                  <a:txBody>
                    <a:bodyPr/>
                    <a:lstStyle/>
                    <a:p>
                      <a:pPr marL="171450" lvl="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The On-Line Technical Bids for 46 Nos. of salt land have been opened on 05-03-2018 and 06-03-2018. Price bid will be opened by August,2018.</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73" marR="55773" marT="0" marB="0"/>
                </a:tc>
                <a:extLst>
                  <a:ext uri="{0D108BD9-81ED-4DB2-BD59-A6C34878D82A}">
                    <a16:rowId xmlns:a16="http://schemas.microsoft.com/office/drawing/2014/main" val="1372592024"/>
                  </a:ext>
                </a:extLst>
              </a:tr>
              <a:tr h="1769858">
                <a:tc>
                  <a:txBody>
                    <a:bodyPr/>
                    <a:lstStyle/>
                    <a:p>
                      <a:pPr marL="0" marR="0" algn="ctr">
                        <a:lnSpc>
                          <a:spcPct val="115000"/>
                        </a:lnSpc>
                        <a:spcBef>
                          <a:spcPts val="0"/>
                        </a:spcBef>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5</a:t>
                      </a:r>
                    </a:p>
                  </a:txBody>
                  <a:tcPr marL="55717" marR="55717" marT="7740"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DPT's lackadaisical approach towards Mechanization and pipeline rationalization was noted. DPT was directed to undertake mechanization of CJ16 / CJ t4 handling of fertilizers &amp; dry bulk. After deliberations the Port was advised to take up the project in EPC mode, to have a level-playing field for users.</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21" marR="55721" marT="0" marB="0"/>
                </a:tc>
                <a:tc>
                  <a:txBody>
                    <a:bodyPr/>
                    <a:lstStyle/>
                    <a:p>
                      <a:pPr>
                        <a:lnSpc>
                          <a:spcPct val="115000"/>
                        </a:lnSpc>
                        <a:spcAft>
                          <a:spcPts val="0"/>
                        </a:spcAft>
                      </a:pP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73" marR="55773" marT="0" marB="0"/>
                </a:tc>
                <a:tc>
                  <a:txBody>
                    <a:bodyPr/>
                    <a:lstStyle/>
                    <a:p>
                      <a:pPr>
                        <a:lnSpc>
                          <a:spcPct val="115000"/>
                        </a:lnSpc>
                        <a:spcAft>
                          <a:spcPts val="0"/>
                        </a:spcAft>
                      </a:pPr>
                      <a:r>
                        <a:rPr lang="en-GB" sz="1000" b="1" kern="1200" dirty="0">
                          <a:solidFill>
                            <a:schemeClr val="dk1"/>
                          </a:solidFill>
                          <a:effectLst/>
                          <a:latin typeface="+mn-lt"/>
                          <a:ea typeface="Times New Roman" panose="02020603050405020304" pitchFamily="18" charset="0"/>
                          <a:cs typeface="Times New Roman" panose="02020603050405020304" pitchFamily="18" charset="0"/>
                        </a:rPr>
                        <a:t>Rationalization of pipelines:-</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p>
                      <a:pPr marL="171450" lvl="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DPT appointed M/s MECON Ltd.  who have prepared the EPC Contract and are also undertaking EIA studies.</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p>
                      <a:pPr marL="171450" lvl="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NIT will be issued in Aug-2018. </a:t>
                      </a:r>
                    </a:p>
                    <a:p>
                      <a:pPr marL="0" lvl="0" indent="0" algn="just" defTabSz="914400" rtl="0" eaLnBrk="1" latinLnBrk="0" hangingPunct="1">
                        <a:lnSpc>
                          <a:spcPct val="115000"/>
                        </a:lnSpc>
                        <a:spcAft>
                          <a:spcPts val="0"/>
                        </a:spcAft>
                        <a:buFont typeface="Wingdings" panose="05000000000000000000" pitchFamily="2" charset="2"/>
                        <a:buNone/>
                      </a:pPr>
                      <a:endParaRPr lang="en-US" sz="1000" b="1" u="sng" kern="1200" dirty="0">
                        <a:solidFill>
                          <a:schemeClr val="dk1"/>
                        </a:solidFill>
                        <a:effectLst/>
                        <a:latin typeface="+mn-lt"/>
                        <a:ea typeface="+mn-ea"/>
                        <a:cs typeface="+mn-cs"/>
                      </a:endParaRPr>
                    </a:p>
                    <a:p>
                      <a:pPr marL="0" lvl="0" indent="0" algn="just" defTabSz="914400" rtl="0" eaLnBrk="1" latinLnBrk="0" hangingPunct="1">
                        <a:lnSpc>
                          <a:spcPct val="115000"/>
                        </a:lnSpc>
                        <a:spcAft>
                          <a:spcPts val="0"/>
                        </a:spcAft>
                        <a:buFont typeface="Wingdings" panose="05000000000000000000" pitchFamily="2" charset="2"/>
                        <a:buNone/>
                      </a:pPr>
                      <a:r>
                        <a:rPr lang="en-US" sz="1000" b="1" u="sng" kern="1200" dirty="0">
                          <a:solidFill>
                            <a:srgbClr val="002060"/>
                          </a:solidFill>
                          <a:effectLst/>
                          <a:latin typeface="+mn-lt"/>
                          <a:ea typeface="+mn-ea"/>
                          <a:cs typeface="+mn-cs"/>
                        </a:rPr>
                        <a:t>Mechanization of fertilizer handling at berth No.14</a:t>
                      </a:r>
                      <a:r>
                        <a:rPr lang="en-US" sz="1000" kern="1200" dirty="0">
                          <a:solidFill>
                            <a:srgbClr val="002060"/>
                          </a:solidFill>
                          <a:effectLst/>
                          <a:latin typeface="+mn-lt"/>
                          <a:ea typeface="+mn-ea"/>
                          <a:cs typeface="+mn-cs"/>
                        </a:rPr>
                        <a:t>:</a:t>
                      </a:r>
                    </a:p>
                    <a:p>
                      <a:pPr marL="171450" lvl="0" indent="-171450" algn="just">
                        <a:buFont typeface="Wingdings" panose="05000000000000000000" pitchFamily="2" charset="2"/>
                        <a:buChar char="ü"/>
                      </a:pPr>
                      <a:r>
                        <a:rPr lang="en-US" sz="1000" kern="1200" dirty="0">
                          <a:solidFill>
                            <a:schemeClr val="dk1"/>
                          </a:solidFill>
                          <a:effectLst/>
                          <a:latin typeface="+mn-lt"/>
                          <a:ea typeface="Times New Roman" panose="02020603050405020304" pitchFamily="18" charset="0"/>
                          <a:cs typeface="Times New Roman" panose="02020603050405020304" pitchFamily="18" charset="0"/>
                        </a:rPr>
                        <a:t>The SFC has approved the project as communicated vide MoS letter dated 5.6.2018. </a:t>
                      </a:r>
                    </a:p>
                    <a:p>
                      <a:pPr marL="171450" lvl="0" indent="-171450" algn="just">
                        <a:buFont typeface="Wingdings" panose="05000000000000000000" pitchFamily="2" charset="2"/>
                        <a:buChar char="ü"/>
                      </a:pPr>
                      <a:r>
                        <a:rPr lang="en-US" sz="1000" kern="1200" dirty="0">
                          <a:solidFill>
                            <a:schemeClr val="dk1"/>
                          </a:solidFill>
                          <a:effectLst/>
                          <a:latin typeface="+mn-lt"/>
                          <a:ea typeface="Times New Roman" panose="02020603050405020304" pitchFamily="18" charset="0"/>
                          <a:cs typeface="Times New Roman" panose="02020603050405020304" pitchFamily="18" charset="0"/>
                        </a:rPr>
                        <a:t>The bidding documents are under approval.</a:t>
                      </a:r>
                    </a:p>
                    <a:p>
                      <a:pPr marL="171450" lvl="0" indent="-171450" algn="just">
                        <a:buFont typeface="Wingdings" panose="05000000000000000000" pitchFamily="2" charset="2"/>
                        <a:buChar char="ü"/>
                      </a:pPr>
                      <a:r>
                        <a:rPr lang="en-US" sz="1000" kern="1200" dirty="0">
                          <a:solidFill>
                            <a:schemeClr val="dk1"/>
                          </a:solidFill>
                          <a:effectLst/>
                          <a:latin typeface="+mn-lt"/>
                          <a:ea typeface="Times New Roman" panose="02020603050405020304" pitchFamily="18" charset="0"/>
                          <a:cs typeface="Times New Roman" panose="02020603050405020304" pitchFamily="18" charset="0"/>
                        </a:rPr>
                        <a:t>Project is scheduled to be awarded by Oct’18 and to be completed by Oct’20.</a:t>
                      </a:r>
                      <a:endParaRPr lang="en-GB"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73" marR="55773" marT="0" marB="0"/>
                </a:tc>
                <a:extLst>
                  <a:ext uri="{0D108BD9-81ED-4DB2-BD59-A6C34878D82A}">
                    <a16:rowId xmlns:a16="http://schemas.microsoft.com/office/drawing/2014/main" val="3976877352"/>
                  </a:ext>
                </a:extLst>
              </a:tr>
              <a:tr h="919412">
                <a:tc>
                  <a:txBody>
                    <a:bodyPr/>
                    <a:lstStyle/>
                    <a:p>
                      <a:pPr marL="0" marR="0" algn="ctr">
                        <a:lnSpc>
                          <a:spcPct val="115000"/>
                        </a:lnSpc>
                        <a:spcBef>
                          <a:spcPts val="0"/>
                        </a:spcBef>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6</a:t>
                      </a:r>
                    </a:p>
                  </a:txBody>
                  <a:tcPr marL="55717" marR="55717" marT="7740"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 was advised to reduce the timeline for the projects to be awarded to ensure faster execution</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21" marR="55721" marT="0" marB="0"/>
                </a:tc>
                <a:tc>
                  <a:txBody>
                    <a:bodyPr/>
                    <a:lstStyle/>
                    <a:p>
                      <a:pPr>
                        <a:lnSpc>
                          <a:spcPct val="115000"/>
                        </a:lnSpc>
                        <a:spcAft>
                          <a:spcPts val="0"/>
                        </a:spcAft>
                      </a:pPr>
                      <a:endParaRPr lang="en-GB" sz="1000" kern="1200" dirty="0">
                        <a:solidFill>
                          <a:schemeClr val="dk1"/>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Immediate</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21" marR="55721" marT="0" marB="0"/>
                </a:tc>
                <a:tc>
                  <a:txBody>
                    <a:bodyPr/>
                    <a:lstStyle/>
                    <a:p>
                      <a:pPr>
                        <a:lnSpc>
                          <a:spcPct val="115000"/>
                        </a:lnSpc>
                        <a:spcAft>
                          <a:spcPts val="0"/>
                        </a:spcAft>
                      </a:pPr>
                      <a:endParaRPr lang="en-GB" sz="900" kern="1200" dirty="0">
                        <a:solidFill>
                          <a:schemeClr val="dk1"/>
                        </a:solidFill>
                        <a:effectLst/>
                        <a:latin typeface="+mj-lt"/>
                        <a:ea typeface="Times New Roman" panose="02020603050405020304" pitchFamily="18" charset="0"/>
                        <a:cs typeface="Times New Roman" panose="02020603050405020304" pitchFamily="18" charset="0"/>
                      </a:endParaRPr>
                    </a:p>
                    <a:p>
                      <a:pPr marL="171450" indent="-171450">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Times New Roman" panose="02020603050405020304" pitchFamily="18" charset="0"/>
                        </a:rPr>
                        <a:t>Three Nos. of projects awarded during FY 2017-18</a:t>
                      </a:r>
                      <a:endParaRPr lang="en-IN" sz="10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21" marR="55721" marT="0" marB="0"/>
                </a:tc>
                <a:extLst>
                  <a:ext uri="{0D108BD9-81ED-4DB2-BD59-A6C34878D82A}">
                    <a16:rowId xmlns:a16="http://schemas.microsoft.com/office/drawing/2014/main" val="2220309118"/>
                  </a:ext>
                </a:extLst>
              </a:tr>
            </a:tbl>
          </a:graphicData>
        </a:graphic>
      </p:graphicFrame>
      <p:sp>
        <p:nvSpPr>
          <p:cNvPr id="2" name="Slide Number Placeholder 1"/>
          <p:cNvSpPr>
            <a:spLocks noGrp="1"/>
          </p:cNvSpPr>
          <p:nvPr>
            <p:ph type="sldNum" sz="quarter" idx="4294967295"/>
          </p:nvPr>
        </p:nvSpPr>
        <p:spPr>
          <a:xfrm>
            <a:off x="7010400" y="4772025"/>
            <a:ext cx="2133600" cy="273050"/>
          </a:xfrm>
        </p:spPr>
        <p:txBody>
          <a:bodyPr/>
          <a:lstStyle/>
          <a:p>
            <a:pPr defTabSz="686440" fontAlgn="base">
              <a:spcBef>
                <a:spcPct val="0"/>
              </a:spcBef>
              <a:spcAft>
                <a:spcPct val="0"/>
              </a:spcAft>
            </a:pPr>
            <a:fld id="{1E769937-25EF-4E4C-BD5F-725263E6A269}" type="slidenum">
              <a:rPr lang="en-US">
                <a:latin typeface="Tahoma" pitchFamily="34" charset="0"/>
                <a:cs typeface="Arial" charset="0"/>
              </a:rPr>
              <a:pPr defTabSz="686440" fontAlgn="base">
                <a:spcBef>
                  <a:spcPct val="0"/>
                </a:spcBef>
                <a:spcAft>
                  <a:spcPct val="0"/>
                </a:spcAft>
              </a:pPr>
              <a:t>92</a:t>
            </a:fld>
            <a:endParaRPr lang="en-US" dirty="0">
              <a:latin typeface="Tahoma" pitchFamily="34" charset="0"/>
              <a:cs typeface="Arial" charset="0"/>
            </a:endParaRPr>
          </a:p>
        </p:txBody>
      </p:sp>
      <p:sp>
        <p:nvSpPr>
          <p:cNvPr id="7" name="Rectangle 6"/>
          <p:cNvSpPr/>
          <p:nvPr/>
        </p:nvSpPr>
        <p:spPr>
          <a:xfrm>
            <a:off x="1132792" y="174745"/>
            <a:ext cx="7040421" cy="55425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algn="ctr" defTabSz="686440" fontAlgn="auto">
              <a:spcBef>
                <a:spcPts val="0"/>
              </a:spcBef>
              <a:spcAft>
                <a:spcPts val="0"/>
              </a:spcAft>
              <a:defRPr/>
            </a:pPr>
            <a:r>
              <a:rPr lang="en-IN" sz="1501" b="1" dirty="0">
                <a:solidFill>
                  <a:srgbClr val="002060"/>
                </a:solidFill>
              </a:rPr>
              <a:t>ACTION TAKEN REPORT ON THE MINUTES OF MID YEAR REVIEW MEETING HELD ON 6</a:t>
            </a:r>
            <a:r>
              <a:rPr lang="en-IN" sz="1501" b="1" baseline="30000" dirty="0">
                <a:solidFill>
                  <a:srgbClr val="002060"/>
                </a:solidFill>
              </a:rPr>
              <a:t>th</a:t>
            </a:r>
            <a:r>
              <a:rPr lang="en-IN" sz="1501" b="1" dirty="0">
                <a:solidFill>
                  <a:srgbClr val="002060"/>
                </a:solidFill>
              </a:rPr>
              <a:t>-7</a:t>
            </a:r>
            <a:r>
              <a:rPr lang="en-IN" sz="1501" b="1" baseline="30000" dirty="0">
                <a:solidFill>
                  <a:srgbClr val="002060"/>
                </a:solidFill>
              </a:rPr>
              <a:t>th</a:t>
            </a:r>
            <a:r>
              <a:rPr lang="en-IN" sz="1501" b="1" dirty="0">
                <a:solidFill>
                  <a:srgbClr val="002060"/>
                </a:solidFill>
              </a:rPr>
              <a:t> NOVEMBER, 2017 AT GOA </a:t>
            </a:r>
          </a:p>
        </p:txBody>
      </p:sp>
    </p:spTree>
    <p:extLst>
      <p:ext uri="{BB962C8B-B14F-4D97-AF65-F5344CB8AC3E}">
        <p14:creationId xmlns:p14="http://schemas.microsoft.com/office/powerpoint/2010/main" val="1153720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79097726"/>
              </p:ext>
            </p:extLst>
          </p:nvPr>
        </p:nvGraphicFramePr>
        <p:xfrm>
          <a:off x="332503" y="752905"/>
          <a:ext cx="8424936" cy="3786320"/>
        </p:xfrm>
        <a:graphic>
          <a:graphicData uri="http://schemas.openxmlformats.org/drawingml/2006/table">
            <a:tbl>
              <a:tblPr firstRow="1" bandRow="1">
                <a:tableStyleId>{5C22544A-7EE6-4342-B048-85BDC9FD1C3A}</a:tableStyleId>
              </a:tblPr>
              <a:tblGrid>
                <a:gridCol w="376718">
                  <a:extLst>
                    <a:ext uri="{9D8B030D-6E8A-4147-A177-3AD203B41FA5}">
                      <a16:colId xmlns:a16="http://schemas.microsoft.com/office/drawing/2014/main" val="20000"/>
                    </a:ext>
                  </a:extLst>
                </a:gridCol>
                <a:gridCol w="1947003">
                  <a:extLst>
                    <a:ext uri="{9D8B030D-6E8A-4147-A177-3AD203B41FA5}">
                      <a16:colId xmlns:a16="http://schemas.microsoft.com/office/drawing/2014/main" val="20001"/>
                    </a:ext>
                  </a:extLst>
                </a:gridCol>
                <a:gridCol w="939933">
                  <a:extLst>
                    <a:ext uri="{9D8B030D-6E8A-4147-A177-3AD203B41FA5}">
                      <a16:colId xmlns:a16="http://schemas.microsoft.com/office/drawing/2014/main" val="2038822777"/>
                    </a:ext>
                  </a:extLst>
                </a:gridCol>
                <a:gridCol w="5161282">
                  <a:extLst>
                    <a:ext uri="{9D8B030D-6E8A-4147-A177-3AD203B41FA5}">
                      <a16:colId xmlns:a16="http://schemas.microsoft.com/office/drawing/2014/main" val="20002"/>
                    </a:ext>
                  </a:extLst>
                </a:gridCol>
              </a:tblGrid>
              <a:tr h="337264">
                <a:tc>
                  <a:txBody>
                    <a:bodyPr/>
                    <a:lstStyle/>
                    <a:p>
                      <a:pPr marL="0" marR="0">
                        <a:lnSpc>
                          <a:spcPct val="115000"/>
                        </a:lnSpc>
                        <a:spcBef>
                          <a:spcPts val="0"/>
                        </a:spcBef>
                        <a:spcAft>
                          <a:spcPts val="0"/>
                        </a:spcAft>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ctr">
                        <a:lnSpc>
                          <a:spcPct val="115000"/>
                        </a:lnSpc>
                        <a:spcAft>
                          <a:spcPts val="0"/>
                        </a:spcAft>
                      </a:pPr>
                      <a:r>
                        <a:rPr lang="en-GB" sz="1100" b="1" kern="1200" dirty="0">
                          <a:solidFill>
                            <a:schemeClr val="bg1"/>
                          </a:solidFill>
                          <a:effectLst/>
                          <a:latin typeface="+mn-lt"/>
                          <a:ea typeface="+mn-ea"/>
                          <a:cs typeface="+mn-cs"/>
                        </a:rPr>
                        <a:t>Updated Status on the Action Taken by DPT</a:t>
                      </a:r>
                      <a:endParaRPr lang="en-IN" sz="1100" b="1"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862931">
                <a:tc>
                  <a:txBody>
                    <a:bodyPr/>
                    <a:lstStyle/>
                    <a:p>
                      <a:pPr marL="0" marR="0" algn="ctr">
                        <a:lnSpc>
                          <a:spcPct val="115000"/>
                        </a:lnSpc>
                        <a:spcBef>
                          <a:spcPts val="0"/>
                        </a:spcBef>
                        <a:spcAft>
                          <a:spcPts val="0"/>
                        </a:spcAft>
                      </a:pPr>
                      <a:r>
                        <a:rPr lang="en-US" sz="1000" kern="1200" dirty="0">
                          <a:solidFill>
                            <a:schemeClr val="dk1"/>
                          </a:solidFill>
                          <a:effectLst/>
                          <a:latin typeface="+mj-lt"/>
                          <a:ea typeface="Times New Roman" panose="02020603050405020304" pitchFamily="18" charset="0"/>
                          <a:cs typeface="Arial" panose="020B0604020202020204" pitchFamily="34" charset="0"/>
                        </a:rPr>
                        <a:t>7</a:t>
                      </a:r>
                    </a:p>
                  </a:txBody>
                  <a:tcPr marL="55769" marR="55769" marT="7747"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 was advised to extend facilities and incentives to boost Ro-Ro shipping through the port.</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0" marR="0" algn="ctr">
                        <a:lnSpc>
                          <a:spcPct val="115000"/>
                        </a:lnSpc>
                        <a:spcBef>
                          <a:spcPts val="0"/>
                        </a:spcBef>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Feb-18</a:t>
                      </a:r>
                      <a:endParaRPr lang="en-US" sz="1000" kern="1200" dirty="0">
                        <a:solidFill>
                          <a:schemeClr val="dk1"/>
                        </a:solidFill>
                        <a:effectLst/>
                        <a:latin typeface="+mj-lt"/>
                        <a:ea typeface="Times New Roman" panose="02020603050405020304" pitchFamily="18" charset="0"/>
                        <a:cs typeface="Arial" panose="020B0604020202020204" pitchFamily="34" charset="0"/>
                      </a:endParaRPr>
                    </a:p>
                  </a:txBody>
                  <a:tcPr marL="55769" marR="55769" marT="7747" marB="0"/>
                </a:tc>
                <a:tc>
                  <a:txBody>
                    <a:bodyPr/>
                    <a:lstStyle/>
                    <a:p>
                      <a:pPr marL="171450" indent="-171450" algn="just" defTabSz="914400" rtl="0" eaLnBrk="1" latinLnBrk="0" hangingPunct="1">
                        <a:lnSpc>
                          <a:spcPct val="115000"/>
                        </a:lnSpc>
                        <a:spcAft>
                          <a:spcPts val="0"/>
                        </a:spcAft>
                        <a:buFont typeface="Wingdings" panose="05000000000000000000" pitchFamily="2" charset="2"/>
                        <a:buChar char="ü"/>
                      </a:pPr>
                      <a:r>
                        <a:rPr lang="en-IN" sz="1000" kern="1200" dirty="0">
                          <a:solidFill>
                            <a:schemeClr val="dk1"/>
                          </a:solidFill>
                          <a:effectLst/>
                          <a:latin typeface="+mj-lt"/>
                          <a:ea typeface="Times New Roman" panose="02020603050405020304" pitchFamily="18" charset="0"/>
                          <a:cs typeface="Arial" panose="020B0604020202020204" pitchFamily="34" charset="0"/>
                        </a:rPr>
                        <a:t>M/s. SICAL was operating the RoRo coastal services and all necessary arrangements were made to facilitate coastal RoRo movement.  However, despite grant of rebate upto 90%, no RoRo vessel has called at Kandla after April, 2017.  M/s. Ford have been requested to have an interaction with the concerned stakeholders.</a:t>
                      </a:r>
                    </a:p>
                  </a:txBody>
                  <a:tcPr marL="55769" marR="55769" marT="7747" marB="0"/>
                </a:tc>
                <a:extLst>
                  <a:ext uri="{0D108BD9-81ED-4DB2-BD59-A6C34878D82A}">
                    <a16:rowId xmlns:a16="http://schemas.microsoft.com/office/drawing/2014/main" val="10002"/>
                  </a:ext>
                </a:extLst>
              </a:tr>
              <a:tr h="855184">
                <a:tc>
                  <a:txBody>
                    <a:bodyPr/>
                    <a:lstStyle/>
                    <a:p>
                      <a:pP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   8</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Ministry officials to follow up and expedite the environment clearance for OJ7 and 2 SBMs</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proposed in Vadinar</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Nov-17</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indent="-171450">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Environmental clearance is not issued due to NGT</a:t>
                      </a:r>
                      <a:r>
                        <a:rPr lang="en-GB" sz="1000" kern="1200" baseline="0" dirty="0">
                          <a:solidFill>
                            <a:schemeClr val="dk1"/>
                          </a:solidFill>
                          <a:effectLst/>
                          <a:latin typeface="+mj-lt"/>
                          <a:ea typeface="Times New Roman" panose="02020603050405020304" pitchFamily="18" charset="0"/>
                          <a:cs typeface="Arial" panose="020B0604020202020204" pitchFamily="34" charset="0"/>
                        </a:rPr>
                        <a:t> Order.</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1372592024"/>
                  </a:ext>
                </a:extLst>
              </a:tr>
              <a:tr h="1026220">
                <a:tc>
                  <a:txBody>
                    <a:bodyPr/>
                    <a:lstStyle/>
                    <a:p>
                      <a:pP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  10</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 to undertake study to promote exports to Afghanistan, CIS countries, through Chahbahar Port.</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 </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Mar-18</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A study to promote exports to Afghanistan, CIS countries, through Chahbahar Port  has been entrusted to M/s. Mckinsey and the report is awaited</a:t>
                      </a:r>
                    </a:p>
                    <a:p>
                      <a:pPr marL="171450" indent="-171450" algn="just" defTabSz="914400" rtl="0" eaLnBrk="1" latinLnBrk="0" hangingPunct="1">
                        <a:lnSpc>
                          <a:spcPct val="115000"/>
                        </a:lnSpc>
                        <a:spcAft>
                          <a:spcPts val="0"/>
                        </a:spcAft>
                        <a:buFont typeface="Wingdings" panose="05000000000000000000" pitchFamily="2" charset="2"/>
                        <a:buChar char="ü"/>
                      </a:pPr>
                      <a:endParaRPr lang="en-GB" sz="1000" kern="1200" dirty="0">
                        <a:solidFill>
                          <a:schemeClr val="dk1"/>
                        </a:solidFill>
                        <a:effectLst/>
                        <a:latin typeface="+mj-lt"/>
                        <a:ea typeface="Times New Roman" panose="02020603050405020304" pitchFamily="18" charset="0"/>
                        <a:cs typeface="Arial" panose="020B0604020202020204" pitchFamily="34" charset="0"/>
                      </a:endParaRPr>
                    </a:p>
                    <a:p>
                      <a:pPr marL="17145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j-lt"/>
                          <a:ea typeface="Times New Roman" panose="02020603050405020304" pitchFamily="18" charset="0"/>
                          <a:cs typeface="Arial" panose="020B0604020202020204" pitchFamily="34" charset="0"/>
                        </a:rPr>
                        <a:t>Till date, 25 container vessels carried 30726 TEUs to Chabahar</a:t>
                      </a:r>
                    </a:p>
                    <a:p>
                      <a:pPr marL="0" indent="0" algn="just" defTabSz="914400" rtl="0" eaLnBrk="1" latinLnBrk="0" hangingPunct="1">
                        <a:lnSpc>
                          <a:spcPct val="115000"/>
                        </a:lnSpc>
                        <a:spcAft>
                          <a:spcPts val="0"/>
                        </a:spcAft>
                        <a:buFont typeface="Wingdings" panose="05000000000000000000" pitchFamily="2" charset="2"/>
                        <a:buNone/>
                      </a:pPr>
                      <a:r>
                        <a:rPr lang="en-IN" sz="1000" b="1" kern="1200" dirty="0">
                          <a:solidFill>
                            <a:schemeClr val="dk1"/>
                          </a:solidFill>
                          <a:effectLst/>
                          <a:latin typeface="+mj-lt"/>
                          <a:ea typeface="Times New Roman" panose="02020603050405020304" pitchFamily="18" charset="0"/>
                          <a:cs typeface="Arial" panose="020B0604020202020204" pitchFamily="34" charset="0"/>
                        </a:rPr>
                        <a:t>         20448 TEUs in 2016-17</a:t>
                      </a:r>
                    </a:p>
                    <a:p>
                      <a:pPr marL="0" lvl="0" indent="0" algn="just" defTabSz="914400" rtl="0" eaLnBrk="1" latinLnBrk="0" hangingPunct="1">
                        <a:lnSpc>
                          <a:spcPct val="115000"/>
                        </a:lnSpc>
                        <a:spcAft>
                          <a:spcPts val="0"/>
                        </a:spcAft>
                        <a:buFont typeface="Wingdings" panose="05000000000000000000" pitchFamily="2" charset="2"/>
                        <a:buNone/>
                      </a:pPr>
                      <a:r>
                        <a:rPr lang="en-IN" sz="1000" b="1" kern="1200" dirty="0">
                          <a:solidFill>
                            <a:schemeClr val="dk1"/>
                          </a:solidFill>
                          <a:effectLst/>
                          <a:latin typeface="+mj-lt"/>
                          <a:ea typeface="Times New Roman" panose="02020603050405020304" pitchFamily="18" charset="0"/>
                          <a:cs typeface="Arial" panose="020B0604020202020204" pitchFamily="34" charset="0"/>
                        </a:rPr>
                        <a:t>         10278 TEUs in 2018-19 (upto 26th June, 2018)</a:t>
                      </a:r>
                    </a:p>
                  </a:txBody>
                  <a:tcPr marL="55773" marR="55773" marT="0" marB="0"/>
                </a:tc>
                <a:extLst>
                  <a:ext uri="{0D108BD9-81ED-4DB2-BD59-A6C34878D82A}">
                    <a16:rowId xmlns:a16="http://schemas.microsoft.com/office/drawing/2014/main" val="2201441124"/>
                  </a:ext>
                </a:extLst>
              </a:tr>
              <a:tr h="679381">
                <a:tc>
                  <a:txBody>
                    <a:bodyPr/>
                    <a:lstStyle/>
                    <a:p>
                      <a:pP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  11.</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DPT to identify jetty for LPG terminal.</a:t>
                      </a:r>
                    </a:p>
                  </a:txBody>
                  <a:tcPr marL="55773" marR="55773" marT="0" marB="0"/>
                </a:tc>
                <a:tc>
                  <a:txBody>
                    <a:bodyPr/>
                    <a:lstStyle/>
                    <a:p>
                      <a:pPr algn="ctr">
                        <a:lnSpc>
                          <a:spcPct val="115000"/>
                        </a:lnSpc>
                        <a:spcAft>
                          <a:spcPts val="0"/>
                        </a:spcAft>
                      </a:pPr>
                      <a:r>
                        <a:rPr lang="en-GB" sz="1000" kern="1200" dirty="0">
                          <a:solidFill>
                            <a:schemeClr val="dk1"/>
                          </a:solidFill>
                          <a:effectLst/>
                          <a:latin typeface="+mj-lt"/>
                          <a:ea typeface="Times New Roman" panose="02020603050405020304" pitchFamily="18" charset="0"/>
                          <a:cs typeface="Arial" panose="020B0604020202020204" pitchFamily="34" charset="0"/>
                        </a:rPr>
                        <a:t>Dec-17</a:t>
                      </a:r>
                      <a:endParaRPr lang="en-IN" sz="10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Arial" panose="020B0604020202020204" pitchFamily="34" charset="0"/>
                        </a:rPr>
                        <a:t>No. 7 Oil Jetty has been selected by M/s.IOCL for handling LPG as per their expansion plan under PMUY scheme for handling LPG upto 5 MMTPA by the year 2025. </a:t>
                      </a:r>
                    </a:p>
                    <a:p>
                      <a:pPr marL="171450" indent="-171450" algn="just" defTabSz="914400" rtl="0" eaLnBrk="1" latinLnBrk="0" hangingPunct="1">
                        <a:lnSpc>
                          <a:spcPct val="115000"/>
                        </a:lnSpc>
                        <a:spcAft>
                          <a:spcPts val="0"/>
                        </a:spcAft>
                        <a:buFont typeface="Wingdings" panose="05000000000000000000" pitchFamily="2" charset="2"/>
                        <a:buChar char="ü"/>
                      </a:pPr>
                      <a:r>
                        <a:rPr lang="en-GB" sz="1000" kern="1200" dirty="0">
                          <a:solidFill>
                            <a:schemeClr val="dk1"/>
                          </a:solidFill>
                          <a:effectLst/>
                          <a:latin typeface="+mn-lt"/>
                          <a:ea typeface="Times New Roman" panose="02020603050405020304" pitchFamily="18" charset="0"/>
                          <a:cs typeface="Arial" panose="020B0604020202020204" pitchFamily="34" charset="0"/>
                        </a:rPr>
                        <a:t>Work was awarded on</a:t>
                      </a:r>
                      <a:r>
                        <a:rPr lang="en-GB" sz="1000" kern="1200" baseline="0" dirty="0">
                          <a:solidFill>
                            <a:schemeClr val="dk1"/>
                          </a:solidFill>
                          <a:effectLst/>
                          <a:latin typeface="+mn-lt"/>
                          <a:ea typeface="Times New Roman" panose="02020603050405020304" pitchFamily="18" charset="0"/>
                          <a:cs typeface="Arial" panose="020B0604020202020204" pitchFamily="34" charset="0"/>
                        </a:rPr>
                        <a:t> 26-10-2015. Environment Clearance (NGT Issue) awaited.</a:t>
                      </a:r>
                      <a:endParaRPr lang="en-IN" sz="1000" kern="1200" dirty="0">
                        <a:solidFill>
                          <a:schemeClr val="dk1"/>
                        </a:solidFill>
                        <a:effectLst/>
                        <a:latin typeface="+mn-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3752228659"/>
                  </a:ext>
                </a:extLst>
              </a:tr>
            </a:tbl>
          </a:graphicData>
        </a:graphic>
      </p:graphicFrame>
      <p:sp>
        <p:nvSpPr>
          <p:cNvPr id="7" name="Rectangle 6"/>
          <p:cNvSpPr/>
          <p:nvPr/>
        </p:nvSpPr>
        <p:spPr>
          <a:xfrm>
            <a:off x="1036779" y="175791"/>
            <a:ext cx="7040421" cy="55425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algn="ctr" defTabSz="686440" fontAlgn="auto">
              <a:spcBef>
                <a:spcPts val="0"/>
              </a:spcBef>
              <a:spcAft>
                <a:spcPts val="0"/>
              </a:spcAft>
              <a:defRPr/>
            </a:pPr>
            <a:r>
              <a:rPr lang="en-IN" sz="1501" b="1" dirty="0">
                <a:solidFill>
                  <a:srgbClr val="002060"/>
                </a:solidFill>
              </a:rPr>
              <a:t>ACTION TAKEN REPORT ON THE MINUTES OF MID YEAR REVIEW MEETING HELD ON 6</a:t>
            </a:r>
            <a:r>
              <a:rPr lang="en-IN" sz="1501" b="1" baseline="30000" dirty="0">
                <a:solidFill>
                  <a:srgbClr val="002060"/>
                </a:solidFill>
              </a:rPr>
              <a:t>th</a:t>
            </a:r>
            <a:r>
              <a:rPr lang="en-IN" sz="1501" b="1" dirty="0">
                <a:solidFill>
                  <a:srgbClr val="002060"/>
                </a:solidFill>
              </a:rPr>
              <a:t>-7</a:t>
            </a:r>
            <a:r>
              <a:rPr lang="en-IN" sz="1501" b="1" baseline="30000" dirty="0">
                <a:solidFill>
                  <a:srgbClr val="002060"/>
                </a:solidFill>
              </a:rPr>
              <a:t>th</a:t>
            </a:r>
            <a:r>
              <a:rPr lang="en-IN" sz="1501" b="1" dirty="0">
                <a:solidFill>
                  <a:srgbClr val="002060"/>
                </a:solidFill>
              </a:rPr>
              <a:t> NOVEMBER, 2017 AT GOA </a:t>
            </a:r>
          </a:p>
        </p:txBody>
      </p:sp>
    </p:spTree>
    <p:extLst>
      <p:ext uri="{BB962C8B-B14F-4D97-AF65-F5344CB8AC3E}">
        <p14:creationId xmlns:p14="http://schemas.microsoft.com/office/powerpoint/2010/main" val="29552866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47745887"/>
              </p:ext>
            </p:extLst>
          </p:nvPr>
        </p:nvGraphicFramePr>
        <p:xfrm>
          <a:off x="251521" y="736227"/>
          <a:ext cx="8496942" cy="3985878"/>
        </p:xfrm>
        <a:graphic>
          <a:graphicData uri="http://schemas.openxmlformats.org/drawingml/2006/table">
            <a:tbl>
              <a:tblPr firstRow="1" bandRow="1">
                <a:tableStyleId>{5C22544A-7EE6-4342-B048-85BDC9FD1C3A}</a:tableStyleId>
              </a:tblPr>
              <a:tblGrid>
                <a:gridCol w="379938">
                  <a:extLst>
                    <a:ext uri="{9D8B030D-6E8A-4147-A177-3AD203B41FA5}">
                      <a16:colId xmlns:a16="http://schemas.microsoft.com/office/drawing/2014/main" val="20000"/>
                    </a:ext>
                  </a:extLst>
                </a:gridCol>
                <a:gridCol w="1963643">
                  <a:extLst>
                    <a:ext uri="{9D8B030D-6E8A-4147-A177-3AD203B41FA5}">
                      <a16:colId xmlns:a16="http://schemas.microsoft.com/office/drawing/2014/main" val="20001"/>
                    </a:ext>
                  </a:extLst>
                </a:gridCol>
                <a:gridCol w="812542">
                  <a:extLst>
                    <a:ext uri="{9D8B030D-6E8A-4147-A177-3AD203B41FA5}">
                      <a16:colId xmlns:a16="http://schemas.microsoft.com/office/drawing/2014/main" val="2038822777"/>
                    </a:ext>
                  </a:extLst>
                </a:gridCol>
                <a:gridCol w="5340819">
                  <a:extLst>
                    <a:ext uri="{9D8B030D-6E8A-4147-A177-3AD203B41FA5}">
                      <a16:colId xmlns:a16="http://schemas.microsoft.com/office/drawing/2014/main" val="20002"/>
                    </a:ext>
                  </a:extLst>
                </a:gridCol>
              </a:tblGrid>
              <a:tr h="394700">
                <a:tc>
                  <a:txBody>
                    <a:bodyPr/>
                    <a:lstStyle/>
                    <a:p>
                      <a:pPr marL="0" marR="0">
                        <a:lnSpc>
                          <a:spcPct val="115000"/>
                        </a:lnSpc>
                        <a:spcBef>
                          <a:spcPts val="0"/>
                        </a:spcBef>
                        <a:spcAft>
                          <a:spcPts val="0"/>
                        </a:spcAft>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ctr">
                        <a:lnSpc>
                          <a:spcPct val="115000"/>
                        </a:lnSpc>
                        <a:spcAft>
                          <a:spcPts val="0"/>
                        </a:spcAft>
                      </a:pPr>
                      <a:r>
                        <a:rPr lang="en-GB" sz="1100" b="1" kern="1200" dirty="0">
                          <a:solidFill>
                            <a:schemeClr val="bg1"/>
                          </a:solidFill>
                          <a:effectLst/>
                          <a:latin typeface="+mn-lt"/>
                          <a:ea typeface="+mn-ea"/>
                          <a:cs typeface="+mn-cs"/>
                        </a:rPr>
                        <a:t>Updated Status on the Action Taken by DPT</a:t>
                      </a:r>
                    </a:p>
                    <a:p>
                      <a:pPr algn="ctr">
                        <a:lnSpc>
                          <a:spcPct val="115000"/>
                        </a:lnSpc>
                        <a:spcAft>
                          <a:spcPts val="0"/>
                        </a:spcAft>
                      </a:pPr>
                      <a:endParaRPr lang="en-IN" sz="1100" b="1"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736774">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  12.</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DPT to identify new jetties for development of</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Liquid and bunkering terminal.</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Jan-18</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marR="11430" lvl="0" indent="-17145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Four oil Jetties </a:t>
                      </a:r>
                      <a:r>
                        <a:rPr lang="en-GB" sz="1100" kern="1200" dirty="0">
                          <a:solidFill>
                            <a:schemeClr val="dk1"/>
                          </a:solidFill>
                          <a:effectLst/>
                          <a:latin typeface="+mj-lt"/>
                          <a:ea typeface="Times New Roman" panose="02020603050405020304" pitchFamily="18" charset="0"/>
                          <a:cs typeface="Arial" panose="020B0604020202020204" pitchFamily="34" charset="0"/>
                          <a:hlinkClick r:id="rId3" action="ppaction://hlinksldjump"/>
                        </a:rPr>
                        <a:t>( </a:t>
                      </a:r>
                      <a:r>
                        <a:rPr lang="en-GB" sz="1100" kern="1200" dirty="0">
                          <a:solidFill>
                            <a:schemeClr val="dk1"/>
                          </a:solidFill>
                          <a:effectLst/>
                          <a:latin typeface="+mj-lt"/>
                          <a:ea typeface="Times New Roman" panose="02020603050405020304" pitchFamily="18" charset="0"/>
                          <a:cs typeface="Arial" panose="020B0604020202020204" pitchFamily="34" charset="0"/>
                          <a:hlinkClick r:id="rId4" action="ppaction://hlinksldjump"/>
                        </a:rPr>
                        <a:t>OJ 8,9,10&amp; 11</a:t>
                      </a:r>
                      <a:r>
                        <a:rPr lang="en-GB" sz="1100" kern="1200" dirty="0">
                          <a:solidFill>
                            <a:schemeClr val="dk1"/>
                          </a:solidFill>
                          <a:effectLst/>
                          <a:latin typeface="+mj-lt"/>
                          <a:ea typeface="Times New Roman" panose="02020603050405020304" pitchFamily="18" charset="0"/>
                          <a:cs typeface="Arial" panose="020B0604020202020204" pitchFamily="34" charset="0"/>
                          <a:hlinkClick r:id="rId3" action="ppaction://hlinksldjump"/>
                        </a:rPr>
                        <a:t>) </a:t>
                      </a:r>
                      <a:r>
                        <a:rPr lang="en-GB" sz="1100" kern="1200" dirty="0">
                          <a:solidFill>
                            <a:schemeClr val="dk1"/>
                          </a:solidFill>
                          <a:effectLst/>
                          <a:latin typeface="+mj-lt"/>
                          <a:ea typeface="Times New Roman" panose="02020603050405020304" pitchFamily="18" charset="0"/>
                          <a:cs typeface="Arial" panose="020B0604020202020204" pitchFamily="34" charset="0"/>
                        </a:rPr>
                        <a:t>are identified for handling liquid cargo .</a:t>
                      </a:r>
                    </a:p>
                  </a:txBody>
                  <a:tcPr marL="55773" marR="55773" marT="0" marB="0"/>
                </a:tc>
                <a:extLst>
                  <a:ext uri="{0D108BD9-81ED-4DB2-BD59-A6C34878D82A}">
                    <a16:rowId xmlns:a16="http://schemas.microsoft.com/office/drawing/2014/main" val="75570191"/>
                  </a:ext>
                </a:extLst>
              </a:tr>
              <a:tr h="1473547">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  13.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DPT to pursue growth of Vadinar Crude Oil Traffic through augmentation of Mathura – Salaya Pipeline.  DPT may pursue with IOCL in developing the pipeline with Port funds</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Dec-17</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indent="-17145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Letter to the Secretary, Shipping, sent by the Chairman, DPT, requesting to take up the matter with the Ministry of Petroleum &amp; Natural Gas for augmentation of the pipeline from Vadinar to Mathura so that the optimum use could be made of the capacity of SPM upto 50 MMTPA from 25 MMTPA at present.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3215982695"/>
                  </a:ext>
                </a:extLst>
              </a:tr>
              <a:tr h="586645">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  14.</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DPT to fund IPRCL's DPR preparation for Kandla</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 Jaisalmer line</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immediate</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marR="0" lvl="0" indent="-171450" algn="just" defTabSz="914400" rtl="0" eaLnBrk="1" fontAlgn="base" latinLnBrk="0" hangingPunct="1">
                        <a:lnSpc>
                          <a:spcPct val="115000"/>
                        </a:lnSpc>
                        <a:spcBef>
                          <a:spcPct val="0"/>
                        </a:spcBef>
                        <a:spcAft>
                          <a:spcPts val="0"/>
                        </a:spcAft>
                        <a:buClrTx/>
                        <a:buSzTx/>
                        <a:buFont typeface="Wingdings" panose="05000000000000000000" pitchFamily="2" charset="2"/>
                        <a:buChar char="ü"/>
                        <a:tabLst/>
                      </a:pPr>
                      <a:r>
                        <a:rPr lang="en-IN" sz="1100" kern="1200" dirty="0">
                          <a:solidFill>
                            <a:schemeClr val="dk1"/>
                          </a:solidFill>
                          <a:effectLst/>
                          <a:latin typeface="+mj-lt"/>
                          <a:ea typeface="Times New Roman" panose="02020603050405020304" pitchFamily="18" charset="0"/>
                          <a:cs typeface="Arial" panose="020B0604020202020204" pitchFamily="34" charset="0"/>
                        </a:rPr>
                        <a:t>Yes, DPT is funding to IPRCL for DPR preparation of Kandla Jaisalmer line.</a:t>
                      </a:r>
                      <a:r>
                        <a:rPr lang="en-GB" sz="1100" kern="1200" dirty="0">
                          <a:solidFill>
                            <a:schemeClr val="dk1"/>
                          </a:solidFill>
                          <a:effectLst/>
                          <a:latin typeface="+mj-lt"/>
                          <a:ea typeface="Times New Roman" panose="02020603050405020304" pitchFamily="18" charset="0"/>
                          <a:cs typeface="Arial" panose="020B0604020202020204" pitchFamily="34" charset="0"/>
                        </a:rPr>
                        <a:t>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510526292"/>
                  </a:ext>
                </a:extLst>
              </a:tr>
              <a:tr h="736774">
                <a:tc>
                  <a:txBody>
                    <a:bodyPr/>
                    <a:lstStyle/>
                    <a:p>
                      <a:pPr>
                        <a:lnSpc>
                          <a:spcPct val="115000"/>
                        </a:lnSpc>
                        <a:spcAft>
                          <a:spcPts val="0"/>
                        </a:spcAft>
                        <a:tabLst>
                          <a:tab pos="180340" algn="l"/>
                        </a:tabLst>
                      </a:pPr>
                      <a:r>
                        <a:rPr lang="en-GB" sz="1100" kern="1200" dirty="0">
                          <a:solidFill>
                            <a:schemeClr val="dk1"/>
                          </a:solidFill>
                          <a:effectLst/>
                          <a:latin typeface="+mj-lt"/>
                          <a:ea typeface="Times New Roman" panose="02020603050405020304" pitchFamily="18" charset="0"/>
                          <a:cs typeface="Arial" panose="020B0604020202020204" pitchFamily="34" charset="0"/>
                        </a:rPr>
                        <a:t> 15.</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DPT to expedite the commissioning of all units in the bagging/rake loading Plant</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Dec-17</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indent="-171450" algn="just">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All the 20 units have been erected. Testing and trials completed.</a:t>
                      </a:r>
                      <a:r>
                        <a:rPr lang="en-GB" sz="1100" kern="1200" baseline="0" dirty="0">
                          <a:solidFill>
                            <a:schemeClr val="dk1"/>
                          </a:solidFill>
                          <a:effectLst/>
                          <a:latin typeface="+mj-lt"/>
                          <a:ea typeface="Times New Roman" panose="02020603050405020304" pitchFamily="18" charset="0"/>
                          <a:cs typeface="Arial" panose="020B0604020202020204" pitchFamily="34" charset="0"/>
                        </a:rPr>
                        <a:t> Will be commissioned by July 2018.</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425299254"/>
                  </a:ext>
                </a:extLst>
              </a:tr>
            </a:tbl>
          </a:graphicData>
        </a:graphic>
      </p:graphicFrame>
      <p:sp>
        <p:nvSpPr>
          <p:cNvPr id="7" name="Rectangle 6"/>
          <p:cNvSpPr/>
          <p:nvPr/>
        </p:nvSpPr>
        <p:spPr>
          <a:xfrm>
            <a:off x="1063711" y="162665"/>
            <a:ext cx="7040421" cy="55425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algn="ctr" defTabSz="686440" fontAlgn="auto">
              <a:spcBef>
                <a:spcPts val="0"/>
              </a:spcBef>
              <a:spcAft>
                <a:spcPts val="0"/>
              </a:spcAft>
              <a:defRPr/>
            </a:pPr>
            <a:r>
              <a:rPr lang="en-IN" sz="1501" b="1" dirty="0">
                <a:solidFill>
                  <a:srgbClr val="002060"/>
                </a:solidFill>
              </a:rPr>
              <a:t>ACTION TAKEN REPORT ON THE MINUTES OF MID YEAR REVIEW MEETING HELD ON 6</a:t>
            </a:r>
            <a:r>
              <a:rPr lang="en-IN" sz="1501" b="1" baseline="30000" dirty="0">
                <a:solidFill>
                  <a:srgbClr val="002060"/>
                </a:solidFill>
              </a:rPr>
              <a:t>th</a:t>
            </a:r>
            <a:r>
              <a:rPr lang="en-IN" sz="1501" b="1" dirty="0">
                <a:solidFill>
                  <a:srgbClr val="002060"/>
                </a:solidFill>
              </a:rPr>
              <a:t>-7</a:t>
            </a:r>
            <a:r>
              <a:rPr lang="en-IN" sz="1501" b="1" baseline="30000" dirty="0">
                <a:solidFill>
                  <a:srgbClr val="002060"/>
                </a:solidFill>
              </a:rPr>
              <a:t>th</a:t>
            </a:r>
            <a:r>
              <a:rPr lang="en-IN" sz="1501" b="1" dirty="0">
                <a:solidFill>
                  <a:srgbClr val="002060"/>
                </a:solidFill>
              </a:rPr>
              <a:t> NOVEMBER, 2017 AT GOA </a:t>
            </a:r>
          </a:p>
        </p:txBody>
      </p:sp>
    </p:spTree>
    <p:extLst>
      <p:ext uri="{BB962C8B-B14F-4D97-AF65-F5344CB8AC3E}">
        <p14:creationId xmlns:p14="http://schemas.microsoft.com/office/powerpoint/2010/main" val="541390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sp>
        <p:nvSpPr>
          <p:cNvPr id="65" name="Rectangle 64"/>
          <p:cNvSpPr/>
          <p:nvPr/>
        </p:nvSpPr>
        <p:spPr>
          <a:xfrm>
            <a:off x="1039720" y="1445119"/>
            <a:ext cx="4585767" cy="3222431"/>
          </a:xfrm>
          <a:prstGeom prst="rect">
            <a:avLst/>
          </a:prstGeom>
          <a:noFill/>
          <a:ln w="12700" cap="flat" cmpd="sng" algn="ctr">
            <a:noFill/>
            <a:prstDash val="solid"/>
          </a:ln>
          <a:effectLst/>
        </p:spPr>
        <p:txBody>
          <a:bodyPr tIns="0" bIns="0"/>
          <a:lstStyle/>
          <a:p>
            <a:pPr algn="just" defTabSz="686440">
              <a:lnSpc>
                <a:spcPct val="150000"/>
              </a:lnSpc>
              <a:defRPr/>
            </a:pPr>
            <a:r>
              <a:rPr lang="en-US" sz="1301" i="1" kern="0" dirty="0">
                <a:solidFill>
                  <a:prstClr val="black">
                    <a:lumMod val="65000"/>
                    <a:lumOff val="35000"/>
                  </a:prstClr>
                </a:solidFill>
                <a:latin typeface="Tahoma" pitchFamily="34" charset="0"/>
                <a:cs typeface="Arial" charset="0"/>
              </a:rPr>
              <a:t>.</a:t>
            </a:r>
          </a:p>
        </p:txBody>
      </p:sp>
      <p:graphicFrame>
        <p:nvGraphicFramePr>
          <p:cNvPr id="3" name="Table 2"/>
          <p:cNvGraphicFramePr>
            <a:graphicFrameLocks noGrp="1"/>
          </p:cNvGraphicFramePr>
          <p:nvPr>
            <p:extLst/>
          </p:nvPr>
        </p:nvGraphicFramePr>
        <p:xfrm>
          <a:off x="179512" y="599654"/>
          <a:ext cx="8640960" cy="4229242"/>
        </p:xfrm>
        <a:graphic>
          <a:graphicData uri="http://schemas.openxmlformats.org/drawingml/2006/table">
            <a:tbl>
              <a:tblPr firstRow="1" bandRow="1">
                <a:tableStyleId>{5C22544A-7EE6-4342-B048-85BDC9FD1C3A}</a:tableStyleId>
              </a:tblPr>
              <a:tblGrid>
                <a:gridCol w="555602">
                  <a:extLst>
                    <a:ext uri="{9D8B030D-6E8A-4147-A177-3AD203B41FA5}">
                      <a16:colId xmlns:a16="http://schemas.microsoft.com/office/drawing/2014/main" val="20000"/>
                    </a:ext>
                  </a:extLst>
                </a:gridCol>
                <a:gridCol w="4306645">
                  <a:extLst>
                    <a:ext uri="{9D8B030D-6E8A-4147-A177-3AD203B41FA5}">
                      <a16:colId xmlns:a16="http://schemas.microsoft.com/office/drawing/2014/main" val="20001"/>
                    </a:ext>
                  </a:extLst>
                </a:gridCol>
                <a:gridCol w="895175">
                  <a:extLst>
                    <a:ext uri="{9D8B030D-6E8A-4147-A177-3AD203B41FA5}">
                      <a16:colId xmlns:a16="http://schemas.microsoft.com/office/drawing/2014/main" val="2038822777"/>
                    </a:ext>
                  </a:extLst>
                </a:gridCol>
                <a:gridCol w="2883538">
                  <a:extLst>
                    <a:ext uri="{9D8B030D-6E8A-4147-A177-3AD203B41FA5}">
                      <a16:colId xmlns:a16="http://schemas.microsoft.com/office/drawing/2014/main" val="20002"/>
                    </a:ext>
                  </a:extLst>
                </a:gridCol>
              </a:tblGrid>
              <a:tr h="39908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p>
                      <a:pPr marL="0" marR="0">
                        <a:lnSpc>
                          <a:spcPct val="115000"/>
                        </a:lnSpc>
                        <a:spcBef>
                          <a:spcPts val="0"/>
                        </a:spcBef>
                        <a:spcAft>
                          <a:spcPts val="0"/>
                        </a:spcAft>
                      </a:pP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ctr">
                        <a:lnSpc>
                          <a:spcPct val="115000"/>
                        </a:lnSpc>
                        <a:spcAft>
                          <a:spcPts val="0"/>
                        </a:spcAft>
                      </a:pPr>
                      <a:r>
                        <a:rPr lang="en-GB" sz="1100" b="1" kern="1200" dirty="0">
                          <a:solidFill>
                            <a:schemeClr val="bg1"/>
                          </a:solidFill>
                          <a:effectLst/>
                          <a:latin typeface="+mn-lt"/>
                          <a:ea typeface="+mn-ea"/>
                          <a:cs typeface="+mn-cs"/>
                        </a:rPr>
                        <a:t>Updated Status on the Action Taken by DPT </a:t>
                      </a:r>
                      <a:endParaRPr lang="en-IN" sz="1100" b="1"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920967">
                <a:tc>
                  <a:txBody>
                    <a:bodyPr/>
                    <a:lstStyle/>
                    <a:p>
                      <a:pPr algn="l">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139</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l">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All ports to send list of pending issues with MoPNG, Ministry of Coal, Ministry of Railways</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l">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and other Ministries /Organizations to JS(p) and</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l">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the same shall be discussed in the weekly SOM at Ministry and followed up regularly.</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Nov-17</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lvl="0" indent="-17145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The list of pending issues with Various Ministries has been sent to the MoS.</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10002"/>
                  </a:ext>
                </a:extLst>
              </a:tr>
              <a:tr h="1539330">
                <a:tc>
                  <a:txBody>
                    <a:bodyPr/>
                    <a:lstStyle/>
                    <a:p>
                      <a:pPr algn="l">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145</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IIT Madras to comprehensively study the maintenance dredging requirements in all ports and suggest measures to reduce the same, all ports to collaborate with IIT Madras for</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Continuous monitoring for long and short-term dredging cost reduction. The proposal to Establish a Centre of Excellence at IIT Madras to be expedited.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Dec-17</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lvl="0" indent="-17145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Arial" panose="020B0604020202020204" pitchFamily="34" charset="0"/>
                        </a:rPr>
                        <a:t>DPT contributed its share for the year 2017-18 = Rs. 19.03 Lakhs. DPT has released the payment to NTCPWC on 15.05.2018. </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extLst>
                  <a:ext uri="{0D108BD9-81ED-4DB2-BD59-A6C34878D82A}">
                    <a16:rowId xmlns:a16="http://schemas.microsoft.com/office/drawing/2014/main" val="2043910482"/>
                  </a:ext>
                </a:extLst>
              </a:tr>
              <a:tr h="736774">
                <a:tc>
                  <a:txBody>
                    <a:bodyPr/>
                    <a:lstStyle/>
                    <a:p>
                      <a:pP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156</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just">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All Ports to explore possibility of safely reducing the under-keel clearance in stages to harness higher draft (using latest technologies)</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algn="ctr">
                        <a:lnSpc>
                          <a:spcPct val="115000"/>
                        </a:lnSpc>
                        <a:spcAft>
                          <a:spcPts val="0"/>
                        </a:spcAft>
                      </a:pPr>
                      <a:r>
                        <a:rPr lang="en-GB" sz="1100" kern="1200" dirty="0">
                          <a:solidFill>
                            <a:schemeClr val="dk1"/>
                          </a:solidFill>
                          <a:effectLst/>
                          <a:latin typeface="+mj-lt"/>
                          <a:ea typeface="Times New Roman" panose="02020603050405020304" pitchFamily="18" charset="0"/>
                          <a:cs typeface="Arial" panose="020B0604020202020204" pitchFamily="34" charset="0"/>
                        </a:rPr>
                        <a:t>Immediate</a:t>
                      </a:r>
                      <a:endParaRPr lang="en-IN" sz="1100" kern="1200" dirty="0">
                        <a:solidFill>
                          <a:schemeClr val="dk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marR="0" lvl="0" indent="-171450" algn="just"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IN" sz="1100" kern="1200" dirty="0">
                          <a:solidFill>
                            <a:schemeClr val="dk1"/>
                          </a:solidFill>
                          <a:effectLst/>
                          <a:latin typeface="+mn-lt"/>
                          <a:ea typeface="Times New Roman" panose="02020603050405020304" pitchFamily="18" charset="0"/>
                          <a:cs typeface="Times New Roman" panose="02020603050405020304" pitchFamily="18" charset="0"/>
                        </a:rPr>
                        <a:t>Prof. K. Murali of IIT carried out mathematical model tests of Kandla </a:t>
                      </a:r>
                      <a:r>
                        <a:rPr lang="en-IN" sz="1100" kern="1200" dirty="0" err="1">
                          <a:solidFill>
                            <a:schemeClr val="dk1"/>
                          </a:solidFill>
                          <a:effectLst/>
                          <a:latin typeface="+mn-lt"/>
                          <a:ea typeface="Times New Roman" panose="02020603050405020304" pitchFamily="18" charset="0"/>
                          <a:cs typeface="Times New Roman" panose="02020603050405020304" pitchFamily="18" charset="0"/>
                        </a:rPr>
                        <a:t>Sogal</a:t>
                      </a:r>
                      <a:r>
                        <a:rPr lang="en-IN" sz="1100" kern="1200" dirty="0">
                          <a:solidFill>
                            <a:schemeClr val="dk1"/>
                          </a:solidFill>
                          <a:effectLst/>
                          <a:latin typeface="+mn-lt"/>
                          <a:ea typeface="Times New Roman" panose="02020603050405020304" pitchFamily="18" charset="0"/>
                          <a:cs typeface="Times New Roman" panose="02020603050405020304" pitchFamily="18" charset="0"/>
                        </a:rPr>
                        <a:t> Channel and recommended that container vessels of maximum LOA of 340mtr can be handled at Kandla.  Also container vessels of LOA 330mtr can be handled with a draft of 14.0mtr when height of tide is 6.40mtr or above.</a:t>
                      </a:r>
                    </a:p>
                  </a:txBody>
                  <a:tcPr marL="55773" marR="55773" marT="0" marB="0"/>
                </a:tc>
                <a:extLst>
                  <a:ext uri="{0D108BD9-81ED-4DB2-BD59-A6C34878D82A}">
                    <a16:rowId xmlns:a16="http://schemas.microsoft.com/office/drawing/2014/main" val="925620903"/>
                  </a:ext>
                </a:extLst>
              </a:tr>
            </a:tbl>
          </a:graphicData>
        </a:graphic>
      </p:graphicFrame>
      <p:sp>
        <p:nvSpPr>
          <p:cNvPr id="7" name="Rectangle 6"/>
          <p:cNvSpPr/>
          <p:nvPr/>
        </p:nvSpPr>
        <p:spPr>
          <a:xfrm>
            <a:off x="2896264" y="65233"/>
            <a:ext cx="4250314" cy="32329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defTabSz="686440"/>
            <a:r>
              <a:rPr lang="en-GB" sz="1501" b="1" dirty="0">
                <a:solidFill>
                  <a:srgbClr val="002060"/>
                </a:solidFill>
                <a:latin typeface="Arial"/>
              </a:rPr>
              <a:t>All PORTS/ GENERAL ADVISORY</a:t>
            </a:r>
            <a:endParaRPr lang="en-IN" sz="1501" dirty="0">
              <a:solidFill>
                <a:srgbClr val="002060"/>
              </a:solidFill>
            </a:endParaRPr>
          </a:p>
        </p:txBody>
      </p:sp>
      <p:cxnSp>
        <p:nvCxnSpPr>
          <p:cNvPr id="8" name="Straight Connector 7"/>
          <p:cNvCxnSpPr/>
          <p:nvPr/>
        </p:nvCxnSpPr>
        <p:spPr>
          <a:xfrm>
            <a:off x="1707031" y="426823"/>
            <a:ext cx="56758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6594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AutoShape 2" descr="http://www.moxa.com/Innovation/images/DT-diagram.jpg"/>
          <p:cNvSpPr>
            <a:spLocks noChangeAspect="1" noChangeArrowheads="1"/>
          </p:cNvSpPr>
          <p:nvPr/>
        </p:nvSpPr>
        <p:spPr bwMode="auto">
          <a:xfrm>
            <a:off x="905452" y="396795"/>
            <a:ext cx="247879" cy="1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6440" fontAlgn="base">
              <a:spcBef>
                <a:spcPct val="0"/>
              </a:spcBef>
              <a:spcAft>
                <a:spcPct val="0"/>
              </a:spcAft>
            </a:pPr>
            <a:endParaRPr lang="en-US" sz="1627" dirty="0">
              <a:solidFill>
                <a:prstClr val="black"/>
              </a:solidFill>
              <a:latin typeface="Calibri"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4445028"/>
              </p:ext>
            </p:extLst>
          </p:nvPr>
        </p:nvGraphicFramePr>
        <p:xfrm>
          <a:off x="323528" y="573669"/>
          <a:ext cx="8496945" cy="3673826"/>
        </p:xfrm>
        <a:graphic>
          <a:graphicData uri="http://schemas.openxmlformats.org/drawingml/2006/table">
            <a:tbl>
              <a:tblPr firstRow="1" bandRow="1">
                <a:tableStyleId>{5C22544A-7EE6-4342-B048-85BDC9FD1C3A}</a:tableStyleId>
              </a:tblPr>
              <a:tblGrid>
                <a:gridCol w="1618744">
                  <a:extLst>
                    <a:ext uri="{9D8B030D-6E8A-4147-A177-3AD203B41FA5}">
                      <a16:colId xmlns:a16="http://schemas.microsoft.com/office/drawing/2014/main" val="20000"/>
                    </a:ext>
                  </a:extLst>
                </a:gridCol>
                <a:gridCol w="2151339">
                  <a:extLst>
                    <a:ext uri="{9D8B030D-6E8A-4147-A177-3AD203B41FA5}">
                      <a16:colId xmlns:a16="http://schemas.microsoft.com/office/drawing/2014/main" val="20001"/>
                    </a:ext>
                  </a:extLst>
                </a:gridCol>
                <a:gridCol w="1538621">
                  <a:extLst>
                    <a:ext uri="{9D8B030D-6E8A-4147-A177-3AD203B41FA5}">
                      <a16:colId xmlns:a16="http://schemas.microsoft.com/office/drawing/2014/main" val="2038822777"/>
                    </a:ext>
                  </a:extLst>
                </a:gridCol>
                <a:gridCol w="3188241">
                  <a:extLst>
                    <a:ext uri="{9D8B030D-6E8A-4147-A177-3AD203B41FA5}">
                      <a16:colId xmlns:a16="http://schemas.microsoft.com/office/drawing/2014/main" val="20002"/>
                    </a:ext>
                  </a:extLst>
                </a:gridCol>
              </a:tblGrid>
              <a:tr h="329408">
                <a:tc>
                  <a:txBody>
                    <a:bodyPr/>
                    <a:lstStyle/>
                    <a:p>
                      <a:pPr marL="0" marR="0">
                        <a:lnSpc>
                          <a:spcPct val="115000"/>
                        </a:lnSpc>
                        <a:spcBef>
                          <a:spcPts val="0"/>
                        </a:spcBef>
                        <a:spcAft>
                          <a:spcPts val="0"/>
                        </a:spcAft>
                      </a:pPr>
                      <a:r>
                        <a:rPr lang="en-GB" sz="1100" b="1" kern="1200" dirty="0">
                          <a:solidFill>
                            <a:schemeClr val="bg1"/>
                          </a:solidFill>
                          <a:effectLst/>
                          <a:latin typeface="+mn-lt"/>
                          <a:ea typeface="+mn-ea"/>
                          <a:cs typeface="+mn-cs"/>
                        </a:rPr>
                        <a:t>Sl.</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Activity/ Decision</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marL="0" marR="0" algn="ctr">
                        <a:lnSpc>
                          <a:spcPct val="115000"/>
                        </a:lnSpc>
                        <a:spcBef>
                          <a:spcPts val="0"/>
                        </a:spcBef>
                        <a:spcAft>
                          <a:spcPts val="0"/>
                        </a:spcAft>
                      </a:pPr>
                      <a:r>
                        <a:rPr lang="en-IN" sz="1100" b="1" kern="1200" dirty="0">
                          <a:solidFill>
                            <a:schemeClr val="bg1"/>
                          </a:solidFill>
                          <a:effectLst/>
                          <a:latin typeface="+mn-lt"/>
                          <a:ea typeface="+mn-ea"/>
                          <a:cs typeface="+mn-cs"/>
                        </a:rPr>
                        <a:t>Timeline</a:t>
                      </a:r>
                      <a:endParaRPr lang="en-US" sz="1100" b="1" kern="1200" dirty="0">
                        <a:solidFill>
                          <a:schemeClr val="bg1"/>
                        </a:solidFill>
                        <a:effectLst/>
                        <a:latin typeface="+mn-lt"/>
                        <a:ea typeface="+mn-ea"/>
                        <a:cs typeface="+mn-cs"/>
                      </a:endParaRPr>
                    </a:p>
                  </a:txBody>
                  <a:tcPr marL="55769" marR="55769" marT="0" marB="0">
                    <a:solidFill>
                      <a:srgbClr val="002060"/>
                    </a:solidFill>
                  </a:tcPr>
                </a:tc>
                <a:tc>
                  <a:txBody>
                    <a:bodyPr/>
                    <a:lstStyle/>
                    <a:p>
                      <a:pPr algn="ctr">
                        <a:lnSpc>
                          <a:spcPct val="115000"/>
                        </a:lnSpc>
                        <a:spcAft>
                          <a:spcPts val="0"/>
                        </a:spcAft>
                      </a:pPr>
                      <a:r>
                        <a:rPr lang="en-GB" sz="1100" b="1" kern="1200" dirty="0">
                          <a:solidFill>
                            <a:schemeClr val="bg1"/>
                          </a:solidFill>
                          <a:effectLst/>
                          <a:latin typeface="+mn-lt"/>
                          <a:ea typeface="+mn-ea"/>
                          <a:cs typeface="+mn-cs"/>
                        </a:rPr>
                        <a:t>Updated Status on the Action Taken by DPT</a:t>
                      </a:r>
                      <a:endParaRPr lang="en-IN" sz="1100" b="1" kern="1200" dirty="0">
                        <a:solidFill>
                          <a:schemeClr val="bg1"/>
                        </a:solidFill>
                        <a:effectLst/>
                        <a:latin typeface="+mn-lt"/>
                        <a:ea typeface="+mn-ea"/>
                        <a:cs typeface="+mn-cs"/>
                      </a:endParaRPr>
                    </a:p>
                  </a:txBody>
                  <a:tcPr marL="55773" marR="55773" marT="0" marB="0">
                    <a:solidFill>
                      <a:srgbClr val="002060"/>
                    </a:solidFill>
                  </a:tcPr>
                </a:tc>
                <a:extLst>
                  <a:ext uri="{0D108BD9-81ED-4DB2-BD59-A6C34878D82A}">
                    <a16:rowId xmlns:a16="http://schemas.microsoft.com/office/drawing/2014/main" val="10001"/>
                  </a:ext>
                </a:extLst>
              </a:tr>
              <a:tr h="920967">
                <a:tc>
                  <a:txBody>
                    <a:bodyPr/>
                    <a:lstStyle/>
                    <a:p>
                      <a:pPr algn="l">
                        <a:lnSpc>
                          <a:spcPct val="115000"/>
                        </a:lnSpc>
                        <a:spcAft>
                          <a:spcPts val="0"/>
                        </a:spcAft>
                      </a:pPr>
                      <a:r>
                        <a:rPr lang="en-GB" sz="1100" dirty="0">
                          <a:effectLst/>
                          <a:latin typeface="+mj-lt"/>
                          <a:ea typeface="Times New Roman" panose="02020603050405020304" pitchFamily="18" charset="0"/>
                          <a:cs typeface="Times New Roman" panose="02020603050405020304" pitchFamily="18" charset="0"/>
                        </a:rPr>
                        <a:t>157</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algn="just">
                        <a:lnSpc>
                          <a:spcPct val="115000"/>
                        </a:lnSpc>
                        <a:spcAft>
                          <a:spcPts val="0"/>
                        </a:spcAft>
                      </a:pPr>
                      <a:r>
                        <a:rPr lang="en-GB" sz="1100" dirty="0">
                          <a:effectLst/>
                          <a:latin typeface="+mj-lt"/>
                          <a:ea typeface="Times New Roman" panose="02020603050405020304" pitchFamily="18" charset="0"/>
                          <a:cs typeface="Arial" panose="020B0604020202020204" pitchFamily="34" charset="0"/>
                        </a:rPr>
                        <a:t>All Ports to expedite the construction of the Sewage Treatment Plant (STP), as required, for the management of organic waste.</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algn="ctr">
                        <a:lnSpc>
                          <a:spcPct val="115000"/>
                        </a:lnSpc>
                        <a:spcAft>
                          <a:spcPts val="0"/>
                        </a:spcAft>
                      </a:pPr>
                      <a:r>
                        <a:rPr lang="en-GB" sz="1100" dirty="0">
                          <a:effectLst/>
                          <a:latin typeface="+mj-lt"/>
                          <a:ea typeface="Times New Roman" panose="02020603050405020304" pitchFamily="18" charset="0"/>
                          <a:cs typeface="Arial" panose="020B0604020202020204" pitchFamily="34" charset="0"/>
                        </a:rPr>
                        <a:t>Dec-17</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marL="342900" lvl="0" indent="-342900" algn="just">
                        <a:spcAft>
                          <a:spcPts val="0"/>
                        </a:spcAft>
                        <a:buFont typeface="Wingdings" panose="05000000000000000000" pitchFamily="2" charset="2"/>
                        <a:buChar char="ü"/>
                      </a:pPr>
                      <a:r>
                        <a:rPr lang="en-IN" sz="1100" kern="1200" dirty="0">
                          <a:solidFill>
                            <a:schemeClr val="dk1"/>
                          </a:solidFill>
                          <a:effectLst/>
                          <a:latin typeface="+mj-lt"/>
                          <a:ea typeface="Times New Roman" panose="02020603050405020304" pitchFamily="18" charset="0"/>
                          <a:cs typeface="Times New Roman" panose="02020603050405020304" pitchFamily="18" charset="0"/>
                        </a:rPr>
                        <a:t>DPT is already having STP plant at Gopalpuri. Consultant suggested to enhance the capacity. </a:t>
                      </a:r>
                    </a:p>
                  </a:txBody>
                  <a:tcPr marL="55773" marR="55773" marT="0" marB="0"/>
                </a:tc>
                <a:extLst>
                  <a:ext uri="{0D108BD9-81ED-4DB2-BD59-A6C34878D82A}">
                    <a16:rowId xmlns:a16="http://schemas.microsoft.com/office/drawing/2014/main" val="3720757847"/>
                  </a:ext>
                </a:extLst>
              </a:tr>
              <a:tr h="800841">
                <a:tc>
                  <a:txBody>
                    <a:bodyPr/>
                    <a:lstStyle/>
                    <a:p>
                      <a:pPr algn="l">
                        <a:lnSpc>
                          <a:spcPct val="115000"/>
                        </a:lnSpc>
                        <a:spcAft>
                          <a:spcPts val="0"/>
                        </a:spcAft>
                      </a:pPr>
                      <a:r>
                        <a:rPr lang="en-GB" sz="1100" dirty="0">
                          <a:effectLst/>
                          <a:latin typeface="+mj-lt"/>
                          <a:ea typeface="Times New Roman" panose="02020603050405020304" pitchFamily="18" charset="0"/>
                          <a:cs typeface="Times New Roman" panose="02020603050405020304" pitchFamily="18" charset="0"/>
                        </a:rPr>
                        <a:t>158</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algn="just">
                        <a:spcAft>
                          <a:spcPts val="0"/>
                        </a:spcAft>
                      </a:pPr>
                      <a:r>
                        <a:rPr lang="en-GB" sz="1100" dirty="0">
                          <a:effectLst/>
                          <a:latin typeface="+mj-lt"/>
                          <a:ea typeface="Times New Roman" panose="02020603050405020304" pitchFamily="18" charset="0"/>
                          <a:cs typeface="Arial" panose="020B0604020202020204" pitchFamily="34" charset="0"/>
                        </a:rPr>
                        <a:t>All ports to send a list of stalled projects to Ministry. Ministry to consider the issue of stalled projects and take appropriate measures</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algn="ctr">
                        <a:lnSpc>
                          <a:spcPct val="115000"/>
                        </a:lnSpc>
                        <a:spcAft>
                          <a:spcPts val="0"/>
                        </a:spcAft>
                      </a:pPr>
                      <a:r>
                        <a:rPr lang="en-GB" sz="1100" dirty="0">
                          <a:effectLst/>
                          <a:latin typeface="+mj-lt"/>
                          <a:ea typeface="Times New Roman" panose="02020603050405020304" pitchFamily="18" charset="0"/>
                          <a:cs typeface="Arial" panose="020B0604020202020204" pitchFamily="34" charset="0"/>
                        </a:rPr>
                        <a:t>Dec-17</a:t>
                      </a:r>
                      <a:endParaRPr lang="en-IN" sz="1100" dirty="0">
                        <a:effectLst/>
                        <a:latin typeface="+mj-lt"/>
                        <a:ea typeface="Times New Roman" panose="02020603050405020304" pitchFamily="18" charset="0"/>
                        <a:cs typeface="Times New Roman" panose="02020603050405020304" pitchFamily="18" charset="0"/>
                      </a:endParaRPr>
                    </a:p>
                  </a:txBody>
                  <a:tcPr marL="55773" marR="55773" marT="0" marB="0"/>
                </a:tc>
                <a:tc>
                  <a:txBody>
                    <a:bodyPr/>
                    <a:lstStyle/>
                    <a:p>
                      <a:pPr marL="171450" lvl="0" indent="-171450" algn="just" defTabSz="914400" rtl="0" eaLnBrk="1" latinLnBrk="0" hangingPunct="1">
                        <a:lnSpc>
                          <a:spcPct val="115000"/>
                        </a:lnSpc>
                        <a:spcAft>
                          <a:spcPts val="0"/>
                        </a:spcAft>
                        <a:buFont typeface="Wingdings" panose="05000000000000000000" pitchFamily="2" charset="2"/>
                        <a:buChar char="ü"/>
                      </a:pPr>
                      <a:r>
                        <a:rPr lang="en-GB" sz="1100" kern="1200" dirty="0">
                          <a:solidFill>
                            <a:schemeClr val="dk1"/>
                          </a:solidFill>
                          <a:effectLst/>
                          <a:latin typeface="+mj-lt"/>
                          <a:ea typeface="Times New Roman" panose="02020603050405020304" pitchFamily="18" charset="0"/>
                          <a:cs typeface="Times New Roman" panose="02020603050405020304" pitchFamily="18" charset="0"/>
                        </a:rPr>
                        <a:t>The list of stalled projects has been sent to the Ministry.</a:t>
                      </a:r>
                    </a:p>
                  </a:txBody>
                  <a:tcPr marL="55773" marR="55773" marT="0" marB="0"/>
                </a:tc>
                <a:extLst>
                  <a:ext uri="{0D108BD9-81ED-4DB2-BD59-A6C34878D82A}">
                    <a16:rowId xmlns:a16="http://schemas.microsoft.com/office/drawing/2014/main" val="1730588133"/>
                  </a:ext>
                </a:extLst>
              </a:tr>
              <a:tr h="1473547">
                <a:tc>
                  <a:txBody>
                    <a:bodyPr/>
                    <a:lstStyle/>
                    <a:p>
                      <a:pPr marL="0" algn="just" defTabSz="914400" rtl="0" eaLnBrk="1" latinLnBrk="0" hangingPunct="1">
                        <a:lnSpc>
                          <a:spcPct val="115000"/>
                        </a:lnSpc>
                        <a:spcAft>
                          <a:spcPts val="0"/>
                        </a:spcAft>
                      </a:pPr>
                      <a:r>
                        <a:rPr lang="en-GB" sz="1100" kern="1200" dirty="0">
                          <a:solidFill>
                            <a:schemeClr val="tx1"/>
                          </a:solidFill>
                          <a:effectLst/>
                          <a:latin typeface="+mj-lt"/>
                          <a:ea typeface="Times New Roman" panose="02020603050405020304" pitchFamily="18" charset="0"/>
                          <a:cs typeface="Arial" panose="020B0604020202020204" pitchFamily="34" charset="0"/>
                        </a:rPr>
                        <a:t>161</a:t>
                      </a:r>
                      <a:endParaRPr lang="en-IN" sz="1100" kern="1200" dirty="0">
                        <a:solidFill>
                          <a:schemeClr val="tx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0" algn="just" defTabSz="914400" rtl="0" eaLnBrk="1" latinLnBrk="0" hangingPunct="1">
                        <a:lnSpc>
                          <a:spcPct val="115000"/>
                        </a:lnSpc>
                        <a:spcAft>
                          <a:spcPts val="0"/>
                        </a:spcAft>
                      </a:pPr>
                      <a:r>
                        <a:rPr lang="en-GB" sz="1100" kern="1200" dirty="0">
                          <a:solidFill>
                            <a:schemeClr val="tx1"/>
                          </a:solidFill>
                          <a:effectLst/>
                          <a:latin typeface="+mj-lt"/>
                          <a:ea typeface="Times New Roman" panose="02020603050405020304" pitchFamily="18" charset="0"/>
                          <a:cs typeface="Arial" panose="020B0604020202020204" pitchFamily="34" charset="0"/>
                        </a:rPr>
                        <a:t>All ports to examine the proposal of extending joint discounts/concessions (for viable load- discharge/transhipment/ lighterage OD pairs) to the trade in order to pursue traffic / revenue growth and higher capacity utilization.</a:t>
                      </a:r>
                    </a:p>
                  </a:txBody>
                  <a:tcPr marL="55773" marR="55773" marT="0" marB="0"/>
                </a:tc>
                <a:tc>
                  <a:txBody>
                    <a:bodyPr/>
                    <a:lstStyle/>
                    <a:p>
                      <a:pPr marL="0" algn="ctr" defTabSz="914400" rtl="0" eaLnBrk="1" latinLnBrk="0" hangingPunct="1">
                        <a:lnSpc>
                          <a:spcPct val="115000"/>
                        </a:lnSpc>
                        <a:spcAft>
                          <a:spcPts val="0"/>
                        </a:spcAft>
                      </a:pPr>
                      <a:r>
                        <a:rPr lang="en-GB" sz="1100" kern="1200" dirty="0">
                          <a:solidFill>
                            <a:schemeClr val="tx1"/>
                          </a:solidFill>
                          <a:effectLst/>
                          <a:latin typeface="+mj-lt"/>
                          <a:ea typeface="Times New Roman" panose="02020603050405020304" pitchFamily="18" charset="0"/>
                          <a:cs typeface="Arial" panose="020B0604020202020204" pitchFamily="34" charset="0"/>
                        </a:rPr>
                        <a:t>Mar-18</a:t>
                      </a:r>
                      <a:endParaRPr lang="en-IN" sz="1100" kern="1200" dirty="0">
                        <a:solidFill>
                          <a:schemeClr val="tx1"/>
                        </a:solidFill>
                        <a:effectLst/>
                        <a:latin typeface="+mj-lt"/>
                        <a:ea typeface="Times New Roman" panose="02020603050405020304" pitchFamily="18" charset="0"/>
                        <a:cs typeface="Arial" panose="020B0604020202020204" pitchFamily="34" charset="0"/>
                      </a:endParaRPr>
                    </a:p>
                  </a:txBody>
                  <a:tcPr marL="55773" marR="55773" marT="0" marB="0"/>
                </a:tc>
                <a:tc>
                  <a:txBody>
                    <a:bodyPr/>
                    <a:lstStyle/>
                    <a:p>
                      <a:pPr marL="171450" marR="0" lvl="0" indent="-171450" algn="just"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IN" sz="1100" kern="1200" dirty="0">
                          <a:solidFill>
                            <a:schemeClr val="dk1"/>
                          </a:solidFill>
                          <a:effectLst/>
                          <a:latin typeface="+mn-lt"/>
                          <a:ea typeface="Times New Roman" panose="02020603050405020304" pitchFamily="18" charset="0"/>
                          <a:cs typeface="Times New Roman" panose="02020603050405020304" pitchFamily="18" charset="0"/>
                        </a:rPr>
                        <a:t>DPT will take-up joint discussion for </a:t>
                      </a:r>
                      <a:r>
                        <a:rPr lang="en-GB" sz="1100" kern="1200" dirty="0">
                          <a:solidFill>
                            <a:schemeClr val="tx1"/>
                          </a:solidFill>
                          <a:effectLst/>
                          <a:latin typeface="+mn-lt"/>
                          <a:ea typeface="Times New Roman" panose="02020603050405020304" pitchFamily="18" charset="0"/>
                          <a:cs typeface="Arial" panose="020B0604020202020204" pitchFamily="34" charset="0"/>
                        </a:rPr>
                        <a:t>discounts/concessions (for viable load- discharge/transhipment/</a:t>
                      </a:r>
                      <a:r>
                        <a:rPr lang="en-GB" sz="1100" kern="1200" dirty="0" err="1">
                          <a:solidFill>
                            <a:schemeClr val="tx1"/>
                          </a:solidFill>
                          <a:effectLst/>
                          <a:latin typeface="+mn-lt"/>
                          <a:ea typeface="Times New Roman" panose="02020603050405020304" pitchFamily="18" charset="0"/>
                          <a:cs typeface="Arial" panose="020B0604020202020204" pitchFamily="34" charset="0"/>
                        </a:rPr>
                        <a:t>lighterage</a:t>
                      </a:r>
                      <a:r>
                        <a:rPr lang="en-GB" sz="1100" kern="1200" dirty="0">
                          <a:solidFill>
                            <a:schemeClr val="tx1"/>
                          </a:solidFill>
                          <a:effectLst/>
                          <a:latin typeface="+mn-lt"/>
                          <a:ea typeface="Times New Roman" panose="02020603050405020304" pitchFamily="18" charset="0"/>
                          <a:cs typeface="Arial" panose="020B0604020202020204" pitchFamily="34" charset="0"/>
                        </a:rPr>
                        <a:t> OD pairs) to the trade </a:t>
                      </a:r>
                      <a:r>
                        <a:rPr lang="en-GB" sz="1100" kern="1200" baseline="0" dirty="0">
                          <a:solidFill>
                            <a:schemeClr val="tx1"/>
                          </a:solidFill>
                          <a:effectLst/>
                          <a:latin typeface="+mn-lt"/>
                          <a:ea typeface="Times New Roman" panose="02020603050405020304" pitchFamily="18" charset="0"/>
                          <a:cs typeface="Arial" panose="020B0604020202020204" pitchFamily="34" charset="0"/>
                        </a:rPr>
                        <a:t> on coastal RoRo, coastal container transhipment, Fertilizer and Salt.</a:t>
                      </a:r>
                      <a:endParaRPr lang="en-IN" sz="1100" kern="1200" dirty="0">
                        <a:solidFill>
                          <a:schemeClr val="dk1"/>
                        </a:solidFill>
                        <a:effectLst/>
                        <a:latin typeface="+mn-lt"/>
                        <a:ea typeface="Times New Roman" panose="02020603050405020304" pitchFamily="18" charset="0"/>
                        <a:cs typeface="Times New Roman" panose="02020603050405020304" pitchFamily="18" charset="0"/>
                      </a:endParaRPr>
                    </a:p>
                  </a:txBody>
                  <a:tcPr marL="55773" marR="55773" marT="0" marB="0"/>
                </a:tc>
                <a:extLst>
                  <a:ext uri="{0D108BD9-81ED-4DB2-BD59-A6C34878D82A}">
                    <a16:rowId xmlns:a16="http://schemas.microsoft.com/office/drawing/2014/main" val="1876376602"/>
                  </a:ext>
                </a:extLst>
              </a:tr>
            </a:tbl>
          </a:graphicData>
        </a:graphic>
      </p:graphicFrame>
      <p:sp>
        <p:nvSpPr>
          <p:cNvPr id="7" name="Rectangle 6"/>
          <p:cNvSpPr/>
          <p:nvPr/>
        </p:nvSpPr>
        <p:spPr>
          <a:xfrm>
            <a:off x="2896264" y="65233"/>
            <a:ext cx="4250314" cy="323294"/>
          </a:xfrm>
          <a:prstGeom prst="rect">
            <a:avLst/>
          </a:prstGeom>
        </p:spPr>
        <p:txBody>
          <a:bodyPr wrap="square">
            <a:spAutoFit/>
          </a:bodyPr>
          <a:lstStyle>
            <a:defPPr>
              <a:defRPr lang="en-IN"/>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defTabSz="686440"/>
            <a:r>
              <a:rPr lang="en-GB" sz="1501" b="1" dirty="0">
                <a:solidFill>
                  <a:srgbClr val="002060"/>
                </a:solidFill>
                <a:latin typeface="Arial"/>
              </a:rPr>
              <a:t>All PORTS/ GENERAL ADVISORY</a:t>
            </a:r>
            <a:endParaRPr lang="en-IN" sz="1501" dirty="0">
              <a:solidFill>
                <a:srgbClr val="002060"/>
              </a:solidFill>
            </a:endParaRPr>
          </a:p>
        </p:txBody>
      </p:sp>
      <p:cxnSp>
        <p:nvCxnSpPr>
          <p:cNvPr id="8" name="Straight Connector 7"/>
          <p:cNvCxnSpPr/>
          <p:nvPr/>
        </p:nvCxnSpPr>
        <p:spPr>
          <a:xfrm>
            <a:off x="1707031" y="426823"/>
            <a:ext cx="56758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168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7459" y="180835"/>
            <a:ext cx="8211686" cy="31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1" tIns="34290" rIns="68581" bIns="34290" numCol="1" anchor="ctr" anchorCtr="0" compatLnSpc="1">
            <a:prstTxWarp prst="textNoShape">
              <a:avLst/>
            </a:prstTxWarp>
            <a:spAutoFit/>
          </a:bodyPr>
          <a:lstStyle/>
          <a:p>
            <a:pPr algn="ctr">
              <a:lnSpc>
                <a:spcPct val="107000"/>
              </a:lnSpc>
            </a:pPr>
            <a:r>
              <a:rPr lang="en-IN" sz="1598" b="1" dirty="0">
                <a:solidFill>
                  <a:srgbClr val="002060"/>
                </a:solidFill>
                <a:latin typeface="Plantagenet Cherokee"/>
                <a:ea typeface="Calibri" panose="020F0502020204030204" pitchFamily="34" charset="0"/>
                <a:cs typeface="Plantagenet Cherokee"/>
              </a:rPr>
              <a:t>RETIREMENT PROFILE</a:t>
            </a:r>
            <a:endParaRPr lang="en-IN" sz="1598"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476960353"/>
              </p:ext>
            </p:extLst>
          </p:nvPr>
        </p:nvGraphicFramePr>
        <p:xfrm>
          <a:off x="1547664" y="656947"/>
          <a:ext cx="5218223" cy="3554840"/>
        </p:xfrm>
        <a:graphic>
          <a:graphicData uri="http://schemas.openxmlformats.org/drawingml/2006/table">
            <a:tbl>
              <a:tblPr firstRow="1" firstCol="1" lastRow="1" bandRow="1">
                <a:tableStyleId>{B301B821-A1FF-4177-AEE7-76D212191A09}</a:tableStyleId>
              </a:tblPr>
              <a:tblGrid>
                <a:gridCol w="2324514">
                  <a:extLst>
                    <a:ext uri="{9D8B030D-6E8A-4147-A177-3AD203B41FA5}">
                      <a16:colId xmlns:a16="http://schemas.microsoft.com/office/drawing/2014/main" val="715329499"/>
                    </a:ext>
                  </a:extLst>
                </a:gridCol>
                <a:gridCol w="2893709">
                  <a:extLst>
                    <a:ext uri="{9D8B030D-6E8A-4147-A177-3AD203B41FA5}">
                      <a16:colId xmlns:a16="http://schemas.microsoft.com/office/drawing/2014/main" val="85881896"/>
                    </a:ext>
                  </a:extLst>
                </a:gridCol>
              </a:tblGrid>
              <a:tr h="355484">
                <a:tc>
                  <a:txBody>
                    <a:bodyPr/>
                    <a:lstStyle/>
                    <a:p>
                      <a:pPr algn="ctr">
                        <a:lnSpc>
                          <a:spcPct val="107000"/>
                        </a:lnSpc>
                        <a:spcAft>
                          <a:spcPts val="0"/>
                        </a:spcAft>
                      </a:pPr>
                      <a:r>
                        <a:rPr lang="en-IN" sz="1200" dirty="0">
                          <a:effectLst/>
                        </a:rPr>
                        <a:t>Year</a:t>
                      </a:r>
                      <a:endParaRPr lang="en-IN"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algn="ctr">
                        <a:lnSpc>
                          <a:spcPct val="107000"/>
                        </a:lnSpc>
                        <a:spcAft>
                          <a:spcPts val="0"/>
                        </a:spcAft>
                      </a:pPr>
                      <a:r>
                        <a:rPr lang="en-IN" sz="1200" b="1" kern="1200" dirty="0">
                          <a:solidFill>
                            <a:schemeClr val="lt1"/>
                          </a:solidFill>
                          <a:effectLst/>
                          <a:latin typeface="+mn-lt"/>
                          <a:ea typeface="+mn-ea"/>
                          <a:cs typeface="+mn-cs"/>
                        </a:rPr>
                        <a:t>No. of employees/workers</a:t>
                      </a:r>
                    </a:p>
                  </a:txBody>
                  <a:tcPr marL="14288" marR="14288" marT="0" marB="0"/>
                </a:tc>
                <a:extLst>
                  <a:ext uri="{0D108BD9-81ED-4DB2-BD59-A6C34878D82A}">
                    <a16:rowId xmlns:a16="http://schemas.microsoft.com/office/drawing/2014/main" val="563345042"/>
                  </a:ext>
                </a:extLst>
              </a:tr>
              <a:tr h="355484">
                <a:tc>
                  <a:txBody>
                    <a:bodyPr/>
                    <a:lstStyle/>
                    <a:p>
                      <a:pPr algn="ctr" fontAlgn="b"/>
                      <a:r>
                        <a:rPr lang="en-IN" sz="1100" b="0" i="0" u="none" strike="noStrike" dirty="0">
                          <a:solidFill>
                            <a:srgbClr val="000000"/>
                          </a:solidFill>
                          <a:effectLst/>
                          <a:latin typeface="Bookman Old Style" panose="02050604050505020204" pitchFamily="18" charset="0"/>
                        </a:rPr>
                        <a:t>2018</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118</a:t>
                      </a:r>
                    </a:p>
                  </a:txBody>
                  <a:tcPr marL="9525" marR="9525" marT="9525" marB="0" anchor="b"/>
                </a:tc>
                <a:extLst>
                  <a:ext uri="{0D108BD9-81ED-4DB2-BD59-A6C34878D82A}">
                    <a16:rowId xmlns:a16="http://schemas.microsoft.com/office/drawing/2014/main" val="966062723"/>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2019</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175</a:t>
                      </a:r>
                    </a:p>
                  </a:txBody>
                  <a:tcPr marL="9525" marR="9525" marT="9525" marB="0" anchor="b"/>
                </a:tc>
                <a:extLst>
                  <a:ext uri="{0D108BD9-81ED-4DB2-BD59-A6C34878D82A}">
                    <a16:rowId xmlns:a16="http://schemas.microsoft.com/office/drawing/2014/main" val="4012805180"/>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2020</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156</a:t>
                      </a:r>
                    </a:p>
                  </a:txBody>
                  <a:tcPr marL="9525" marR="9525" marT="9525" marB="0" anchor="b"/>
                </a:tc>
                <a:extLst>
                  <a:ext uri="{0D108BD9-81ED-4DB2-BD59-A6C34878D82A}">
                    <a16:rowId xmlns:a16="http://schemas.microsoft.com/office/drawing/2014/main" val="4117475493"/>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2021</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142</a:t>
                      </a:r>
                    </a:p>
                  </a:txBody>
                  <a:tcPr marL="9525" marR="9525" marT="9525" marB="0" anchor="b"/>
                </a:tc>
                <a:extLst>
                  <a:ext uri="{0D108BD9-81ED-4DB2-BD59-A6C34878D82A}">
                    <a16:rowId xmlns:a16="http://schemas.microsoft.com/office/drawing/2014/main" val="616518791"/>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2022</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136</a:t>
                      </a:r>
                    </a:p>
                  </a:txBody>
                  <a:tcPr marL="9525" marR="9525" marT="9525" marB="0" anchor="b"/>
                </a:tc>
                <a:extLst>
                  <a:ext uri="{0D108BD9-81ED-4DB2-BD59-A6C34878D82A}">
                    <a16:rowId xmlns:a16="http://schemas.microsoft.com/office/drawing/2014/main" val="2757639327"/>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2023</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115</a:t>
                      </a:r>
                    </a:p>
                  </a:txBody>
                  <a:tcPr marL="9525" marR="9525" marT="9525" marB="0" anchor="b"/>
                </a:tc>
                <a:extLst>
                  <a:ext uri="{0D108BD9-81ED-4DB2-BD59-A6C34878D82A}">
                    <a16:rowId xmlns:a16="http://schemas.microsoft.com/office/drawing/2014/main" val="1862335213"/>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2024</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128</a:t>
                      </a:r>
                    </a:p>
                  </a:txBody>
                  <a:tcPr marL="9525" marR="9525" marT="9525" marB="0" anchor="b"/>
                </a:tc>
                <a:extLst>
                  <a:ext uri="{0D108BD9-81ED-4DB2-BD59-A6C34878D82A}">
                    <a16:rowId xmlns:a16="http://schemas.microsoft.com/office/drawing/2014/main" val="2606204251"/>
                  </a:ext>
                </a:extLst>
              </a:tr>
              <a:tr h="355484">
                <a:tc>
                  <a:txBody>
                    <a:bodyPr/>
                    <a:lstStyle/>
                    <a:p>
                      <a:pPr algn="ctr" fontAlgn="b"/>
                      <a:r>
                        <a:rPr lang="en-IN" sz="1100" b="0" i="0" u="none" strike="noStrike">
                          <a:solidFill>
                            <a:srgbClr val="000000"/>
                          </a:solidFill>
                          <a:effectLst/>
                          <a:latin typeface="Bookman Old Style" panose="02050604050505020204" pitchFamily="18" charset="0"/>
                        </a:rPr>
                        <a:t>2025</a:t>
                      </a:r>
                    </a:p>
                  </a:txBody>
                  <a:tcPr marL="9525" marR="9525" marT="9525" marB="0" anchor="b"/>
                </a:tc>
                <a:tc>
                  <a:txBody>
                    <a:bodyPr/>
                    <a:lstStyle/>
                    <a:p>
                      <a:pPr algn="ctr" fontAlgn="b"/>
                      <a:r>
                        <a:rPr lang="en-IN" sz="1100" b="0" i="0" u="none" strike="noStrike">
                          <a:solidFill>
                            <a:srgbClr val="000000"/>
                          </a:solidFill>
                          <a:effectLst/>
                          <a:latin typeface="Bookman Old Style" panose="02050604050505020204" pitchFamily="18" charset="0"/>
                        </a:rPr>
                        <a:t>127</a:t>
                      </a:r>
                    </a:p>
                  </a:txBody>
                  <a:tcPr marL="9525" marR="9525" marT="9525" marB="0" anchor="b"/>
                </a:tc>
                <a:extLst>
                  <a:ext uri="{0D108BD9-81ED-4DB2-BD59-A6C34878D82A}">
                    <a16:rowId xmlns:a16="http://schemas.microsoft.com/office/drawing/2014/main" val="2457706461"/>
                  </a:ext>
                </a:extLst>
              </a:tr>
              <a:tr h="355484">
                <a:tc>
                  <a:txBody>
                    <a:bodyPr/>
                    <a:lstStyle/>
                    <a:p>
                      <a:pPr algn="ctr" fontAlgn="b"/>
                      <a:r>
                        <a:rPr lang="en-IN" sz="1100" b="1" i="0" u="none" strike="noStrike" dirty="0">
                          <a:solidFill>
                            <a:srgbClr val="000000"/>
                          </a:solidFill>
                          <a:effectLst/>
                          <a:latin typeface="Bookman Old Style" panose="02050604050505020204" pitchFamily="18" charset="0"/>
                        </a:rPr>
                        <a:t>Total</a:t>
                      </a:r>
                    </a:p>
                  </a:txBody>
                  <a:tcPr marL="9525" marR="9525" marT="9525" marB="0" anchor="b"/>
                </a:tc>
                <a:tc>
                  <a:txBody>
                    <a:bodyPr/>
                    <a:lstStyle/>
                    <a:p>
                      <a:pPr algn="ctr" fontAlgn="b"/>
                      <a:r>
                        <a:rPr lang="en-IN" sz="1100" b="1" i="0" u="none" strike="noStrike" dirty="0">
                          <a:solidFill>
                            <a:srgbClr val="000000"/>
                          </a:solidFill>
                          <a:effectLst/>
                          <a:latin typeface="Bookman Old Style" panose="02050604050505020204" pitchFamily="18" charset="0"/>
                        </a:rPr>
                        <a:t>1097</a:t>
                      </a:r>
                    </a:p>
                  </a:txBody>
                  <a:tcPr marL="9525" marR="9525" marT="9525" marB="0" anchor="b"/>
                </a:tc>
                <a:extLst>
                  <a:ext uri="{0D108BD9-81ED-4DB2-BD59-A6C34878D82A}">
                    <a16:rowId xmlns:a16="http://schemas.microsoft.com/office/drawing/2014/main" val="1138013578"/>
                  </a:ext>
                </a:extLst>
              </a:tr>
            </a:tbl>
          </a:graphicData>
        </a:graphic>
      </p:graphicFrame>
      <p:sp>
        <p:nvSpPr>
          <p:cNvPr id="10" name="Rectangle 2"/>
          <p:cNvSpPr>
            <a:spLocks noChangeArrowheads="1"/>
          </p:cNvSpPr>
          <p:nvPr/>
        </p:nvSpPr>
        <p:spPr bwMode="auto">
          <a:xfrm>
            <a:off x="857251" y="35334"/>
            <a:ext cx="1385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1" tIns="34290" rIns="68581" bIns="34290" numCol="1" anchor="ctr" anchorCtr="0" compatLnSpc="1">
            <a:prstTxWarp prst="textNoShape">
              <a:avLst/>
            </a:prstTxWarp>
            <a:spAutoFit/>
          </a:bodyPr>
          <a:lstStyle/>
          <a:p>
            <a:endParaRPr lang="en-IN" sz="1350" dirty="0"/>
          </a:p>
        </p:txBody>
      </p:sp>
      <p:sp>
        <p:nvSpPr>
          <p:cNvPr id="11" name="Left Arrow 10">
            <a:hlinkClick r:id="rId2" action="ppaction://hlinksldjump"/>
          </p:cNvPr>
          <p:cNvSpPr/>
          <p:nvPr/>
        </p:nvSpPr>
        <p:spPr>
          <a:xfrm>
            <a:off x="7380313" y="4194311"/>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3"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844238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6" name="Group 66"/>
          <p:cNvGraphicFramePr>
            <a:graphicFrameLocks noGrp="1"/>
          </p:cNvGraphicFramePr>
          <p:nvPr>
            <p:extLst/>
          </p:nvPr>
        </p:nvGraphicFramePr>
        <p:xfrm>
          <a:off x="2750344" y="836375"/>
          <a:ext cx="4468416" cy="3891730"/>
        </p:xfrm>
        <a:graphic>
          <a:graphicData uri="http://schemas.openxmlformats.org/drawingml/2006/table">
            <a:tbl>
              <a:tblPr firstRow="1" bandRow="1">
                <a:tableStyleId>{284E427A-3D55-4303-BF80-6455036E1DE7}</a:tableStyleId>
              </a:tblPr>
              <a:tblGrid>
                <a:gridCol w="2294335">
                  <a:extLst>
                    <a:ext uri="{9D8B030D-6E8A-4147-A177-3AD203B41FA5}">
                      <a16:colId xmlns:a16="http://schemas.microsoft.com/office/drawing/2014/main" val="20000"/>
                    </a:ext>
                  </a:extLst>
                </a:gridCol>
                <a:gridCol w="1087040">
                  <a:extLst>
                    <a:ext uri="{9D8B030D-6E8A-4147-A177-3AD203B41FA5}">
                      <a16:colId xmlns:a16="http://schemas.microsoft.com/office/drawing/2014/main" val="20001"/>
                    </a:ext>
                  </a:extLst>
                </a:gridCol>
                <a:gridCol w="1087041">
                  <a:extLst>
                    <a:ext uri="{9D8B030D-6E8A-4147-A177-3AD203B41FA5}">
                      <a16:colId xmlns:a16="http://schemas.microsoft.com/office/drawing/2014/main" val="20002"/>
                    </a:ext>
                  </a:extLst>
                </a:gridCol>
              </a:tblGrid>
              <a:tr h="385763">
                <a:tc>
                  <a:txBody>
                    <a:bodyPr/>
                    <a:lstStyle/>
                    <a:p>
                      <a:pPr marL="0" marR="0" lvl="0" indent="0" algn="just"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Commodities</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just"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2016-17</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just"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2017-18</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0599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Crude Oil at </a:t>
                      </a:r>
                      <a:r>
                        <a:rPr kumimoji="0" lang="en-US" sz="1500" u="none" strike="noStrike" kern="1200" cap="none" normalizeH="0" baseline="0" dirty="0" err="1" smtClean="0">
                          <a:ln>
                            <a:noFill/>
                          </a:ln>
                          <a:solidFill>
                            <a:schemeClr val="dk1"/>
                          </a:solidFill>
                          <a:effectLst/>
                          <a:latin typeface="+mn-lt"/>
                          <a:ea typeface="+mn-ea"/>
                          <a:cs typeface="+mn-cs"/>
                        </a:rPr>
                        <a:t>Vadinar</a:t>
                      </a:r>
                      <a:endParaRPr kumimoji="0" lang="en-US" sz="1500" u="none" strike="noStrike" kern="1200" cap="none" normalizeH="0" baseline="0" dirty="0" smtClean="0">
                        <a:ln>
                          <a:noFill/>
                        </a:ln>
                        <a:solidFill>
                          <a:schemeClr val="dk1"/>
                        </a:solidFill>
                        <a:effectLst/>
                        <a:latin typeface="+mn-lt"/>
                        <a:ea typeface="+mn-ea"/>
                        <a:cs typeface="+mn-cs"/>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441.28</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448.05</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272">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POL Products</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19.43</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21.37</a:t>
                      </a:r>
                      <a:endParaRPr kumimoji="0" lang="en-IN" sz="1500" u="none" strike="noStrike" kern="1200" cap="none" normalizeH="0" baseline="0" smtClean="0">
                        <a:ln>
                          <a:noFill/>
                        </a:ln>
                        <a:solidFill>
                          <a:schemeClr val="dk1"/>
                        </a:solidFill>
                        <a:effectLst/>
                        <a:latin typeface="+mn-lt"/>
                        <a:ea typeface="+mn-ea"/>
                        <a:cs typeface="+mn-cs"/>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0">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Phosphoric Acid &amp; Ammonia</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21.23</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17.21</a:t>
                      </a:r>
                      <a:endParaRPr kumimoji="0" lang="en-IN" sz="1500" u="none" strike="noStrike" kern="1200" cap="none" normalizeH="0" baseline="0" smtClean="0">
                        <a:ln>
                          <a:noFill/>
                        </a:ln>
                        <a:solidFill>
                          <a:schemeClr val="dk1"/>
                        </a:solidFill>
                        <a:effectLst/>
                        <a:latin typeface="+mn-lt"/>
                        <a:ea typeface="+mn-ea"/>
                        <a:cs typeface="+mn-cs"/>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0272">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Edible Oils</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45.38</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49.70</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Other liquids</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28.39</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29.44</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1463">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Finished Fertilizers</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33.50</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35.62</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Fertilizer Raw Material</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3.06</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1.42</a:t>
                      </a:r>
                      <a:endParaRPr kumimoji="0" lang="en-IN" sz="1500" u="none" strike="noStrike" kern="1200" cap="none" normalizeH="0" baseline="0" dirty="0" smtClean="0">
                        <a:ln>
                          <a:noFill/>
                        </a:ln>
                        <a:solidFill>
                          <a:schemeClr val="dk1"/>
                        </a:solidFill>
                        <a:effectLst/>
                        <a:latin typeface="+mn-lt"/>
                        <a:ea typeface="+mn-ea"/>
                        <a:cs typeface="+mn-cs"/>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2179">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Iron &amp; Steel</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10.70</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11.48</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2179">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Timber Logs</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26.77</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28</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82179">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Containerized Cargo</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0.24</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dirty="0" smtClean="0">
                          <a:ln>
                            <a:noFill/>
                          </a:ln>
                          <a:solidFill>
                            <a:schemeClr val="dk1"/>
                          </a:solidFill>
                          <a:effectLst/>
                          <a:latin typeface="+mn-lt"/>
                          <a:ea typeface="+mn-ea"/>
                          <a:cs typeface="+mn-cs"/>
                        </a:rPr>
                        <a:t>3.2</a:t>
                      </a:r>
                      <a:endParaRPr kumimoji="0" lang="en-IN" sz="1500" u="none" strike="noStrike" kern="1200" cap="none" normalizeH="0" baseline="0" dirty="0" smtClean="0">
                        <a:ln>
                          <a:noFill/>
                        </a:ln>
                        <a:solidFill>
                          <a:schemeClr val="dk1"/>
                        </a:solidFill>
                        <a:effectLst/>
                        <a:latin typeface="+mn-lt"/>
                        <a:ea typeface="+mn-ea"/>
                        <a:cs typeface="+mn-cs"/>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82179">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Other Dry Cargo</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182.24</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165.92</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82179">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kern="1200" cap="none" normalizeH="0" baseline="0" smtClean="0">
                          <a:ln>
                            <a:noFill/>
                          </a:ln>
                          <a:solidFill>
                            <a:schemeClr val="dk1"/>
                          </a:solidFill>
                          <a:effectLst/>
                          <a:latin typeface="+mn-lt"/>
                          <a:ea typeface="+mn-ea"/>
                          <a:cs typeface="+mn-cs"/>
                        </a:rPr>
                        <a:t>TOTAL IMPORTS       A</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smtClean="0">
                          <a:ln>
                            <a:noFill/>
                          </a:ln>
                          <a:solidFill>
                            <a:schemeClr val="dk1"/>
                          </a:solidFill>
                          <a:effectLst/>
                          <a:latin typeface="+mn-lt"/>
                          <a:ea typeface="+mn-ea"/>
                          <a:cs typeface="+mn-cs"/>
                        </a:rPr>
                        <a:t>812.22</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kern="1200" cap="none" normalizeH="0" baseline="0" dirty="0" smtClean="0">
                          <a:ln>
                            <a:noFill/>
                          </a:ln>
                          <a:solidFill>
                            <a:schemeClr val="dk1"/>
                          </a:solidFill>
                          <a:effectLst/>
                          <a:latin typeface="+mn-lt"/>
                          <a:ea typeface="+mn-ea"/>
                          <a:cs typeface="+mn-cs"/>
                        </a:rPr>
                        <a:t>811.41</a:t>
                      </a: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10301" name="Text Box 35"/>
          <p:cNvSpPr txBox="1">
            <a:spLocks noChangeArrowheads="1"/>
          </p:cNvSpPr>
          <p:nvPr/>
        </p:nvSpPr>
        <p:spPr bwMode="auto">
          <a:xfrm>
            <a:off x="6462713" y="521493"/>
            <a:ext cx="1219245" cy="300082"/>
          </a:xfrm>
          <a:prstGeom prst="rect">
            <a:avLst/>
          </a:prstGeom>
          <a:noFill/>
          <a:ln w="9525">
            <a:noFill/>
            <a:miter lim="800000"/>
            <a:headEnd/>
            <a:tailEnd/>
          </a:ln>
        </p:spPr>
        <p:txBody>
          <a:bodyPr wrap="none">
            <a:spAutoFit/>
          </a:bodyPr>
          <a:lstStyle/>
          <a:p>
            <a:r>
              <a:rPr lang="en-US" sz="1350"/>
              <a:t>In Lakh Tonnes</a:t>
            </a:r>
          </a:p>
        </p:txBody>
      </p:sp>
      <p:sp>
        <p:nvSpPr>
          <p:cNvPr id="10302" name="Text Box 156"/>
          <p:cNvSpPr txBox="1">
            <a:spLocks noChangeArrowheads="1"/>
          </p:cNvSpPr>
          <p:nvPr/>
        </p:nvSpPr>
        <p:spPr bwMode="auto">
          <a:xfrm>
            <a:off x="1007269" y="613114"/>
            <a:ext cx="2600325" cy="369332"/>
          </a:xfrm>
          <a:prstGeom prst="rect">
            <a:avLst/>
          </a:prstGeom>
          <a:noFill/>
          <a:ln w="9525">
            <a:noFill/>
            <a:miter lim="800000"/>
            <a:headEnd/>
            <a:tailEnd/>
          </a:ln>
        </p:spPr>
        <p:txBody>
          <a:bodyPr>
            <a:spAutoFit/>
          </a:bodyPr>
          <a:lstStyle/>
          <a:p>
            <a:pPr>
              <a:spcBef>
                <a:spcPct val="50000"/>
              </a:spcBef>
            </a:pPr>
            <a:r>
              <a:rPr lang="en-US"/>
              <a:t>(A) I M P O R T S</a:t>
            </a:r>
          </a:p>
        </p:txBody>
      </p:sp>
      <p:sp>
        <p:nvSpPr>
          <p:cNvPr id="7" name="Slide Number Placeholder 6"/>
          <p:cNvSpPr>
            <a:spLocks noGrp="1"/>
          </p:cNvSpPr>
          <p:nvPr>
            <p:ph type="sldNum" sz="quarter" idx="4294967295"/>
          </p:nvPr>
        </p:nvSpPr>
        <p:spPr>
          <a:xfrm>
            <a:off x="7410450" y="4787900"/>
            <a:ext cx="1733550" cy="357188"/>
          </a:xfrm>
        </p:spPr>
        <p:txBody>
          <a:bodyPr/>
          <a:lstStyle/>
          <a:p>
            <a:pPr>
              <a:defRPr/>
            </a:pPr>
            <a:fld id="{72B7F14C-8493-4937-8889-F3C4AF1D11BB}" type="slidenum">
              <a:rPr lang="en-IN" smtClean="0"/>
              <a:pPr>
                <a:defRPr/>
              </a:pPr>
              <a:t>98</a:t>
            </a:fld>
            <a:endParaRPr lang="en-IN"/>
          </a:p>
        </p:txBody>
      </p:sp>
      <p:sp>
        <p:nvSpPr>
          <p:cNvPr id="8"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MAJOR COMMODITIES HANDLED AT DEENDAYAL PORT</a:t>
            </a:r>
          </a:p>
        </p:txBody>
      </p:sp>
      <p:cxnSp>
        <p:nvCxnSpPr>
          <p:cNvPr id="9" name="Straight Connector 8"/>
          <p:cNvCxnSpPr/>
          <p:nvPr/>
        </p:nvCxnSpPr>
        <p:spPr>
          <a:xfrm>
            <a:off x="411633" y="521494"/>
            <a:ext cx="832073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Left Arrow 10">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659385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26" name="Group 62"/>
          <p:cNvGraphicFramePr>
            <a:graphicFrameLocks noGrp="1"/>
          </p:cNvGraphicFramePr>
          <p:nvPr>
            <p:extLst/>
          </p:nvPr>
        </p:nvGraphicFramePr>
        <p:xfrm>
          <a:off x="2696441" y="883617"/>
          <a:ext cx="4125840" cy="3800253"/>
        </p:xfrm>
        <a:graphic>
          <a:graphicData uri="http://schemas.openxmlformats.org/drawingml/2006/table">
            <a:tbl>
              <a:tblPr firstRow="1" bandRow="1">
                <a:tableStyleId>{284E427A-3D55-4303-BF80-6455036E1DE7}</a:tableStyleId>
              </a:tblPr>
              <a:tblGrid>
                <a:gridCol w="2227566">
                  <a:extLst>
                    <a:ext uri="{9D8B030D-6E8A-4147-A177-3AD203B41FA5}">
                      <a16:colId xmlns:a16="http://schemas.microsoft.com/office/drawing/2014/main" val="20000"/>
                    </a:ext>
                  </a:extLst>
                </a:gridCol>
                <a:gridCol w="968507">
                  <a:extLst>
                    <a:ext uri="{9D8B030D-6E8A-4147-A177-3AD203B41FA5}">
                      <a16:colId xmlns:a16="http://schemas.microsoft.com/office/drawing/2014/main" val="20001"/>
                    </a:ext>
                  </a:extLst>
                </a:gridCol>
                <a:gridCol w="929767">
                  <a:extLst>
                    <a:ext uri="{9D8B030D-6E8A-4147-A177-3AD203B41FA5}">
                      <a16:colId xmlns:a16="http://schemas.microsoft.com/office/drawing/2014/main" val="20002"/>
                    </a:ext>
                  </a:extLst>
                </a:gridCol>
              </a:tblGrid>
              <a:tr h="457200">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Commodities</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2016-17</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effectLst/>
                        </a:rPr>
                        <a:t>2017-18</a:t>
                      </a:r>
                      <a:endParaRPr kumimoji="0" lang="en-US" sz="18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65535">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Liquid Cargoes: castor oil, Chemicals and POL</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16.05</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26.58</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Food Grains</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3.91</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3.94</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0272">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Ores </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3.43</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2.13</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Salt</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62.75</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74.74</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Oil Extractions </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9.07</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12.02</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Containerized Cargo</a:t>
                      </a:r>
                      <a:endParaRPr kumimoji="0" lang="en-US"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1.51</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15.18</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Other Dry</a:t>
                      </a:r>
                      <a:endParaRPr kumimoji="0" lang="en-US"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16.74</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25.95</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8847">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Exports at Vadinar</a:t>
                      </a:r>
                      <a:endParaRPr kumimoji="0" lang="en-US"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125.05</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123.52</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51460">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TOTAL EXPORTS   (B)</a:t>
                      </a:r>
                      <a:endParaRPr kumimoji="0" lang="en-US"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238.51</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284.06</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6908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TRANSHIPMENT (C)</a:t>
                      </a:r>
                      <a:endParaRPr kumimoji="0" lang="en-US"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3.69</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dirty="0" smtClean="0">
                          <a:ln>
                            <a:noFill/>
                          </a:ln>
                          <a:effectLst/>
                        </a:rPr>
                        <a:t>5.52</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439341">
                <a:tc>
                  <a:txBody>
                    <a:bodyPr/>
                    <a:lstStyle/>
                    <a:p>
                      <a:pPr marL="0" marR="0" lvl="0" indent="0" algn="l"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US" sz="1500" u="none" strike="noStrike" cap="none" normalizeH="0" baseline="0" smtClean="0">
                          <a:ln>
                            <a:noFill/>
                          </a:ln>
                          <a:effectLst/>
                        </a:rPr>
                        <a:t>OVERALL  (A + B + C)</a:t>
                      </a:r>
                      <a:endParaRPr kumimoji="0" lang="en-US"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smtClean="0">
                          <a:ln>
                            <a:noFill/>
                          </a:ln>
                          <a:effectLst/>
                        </a:rPr>
                        <a:t>1054.42</a:t>
                      </a:r>
                      <a:endParaRPr kumimoji="0" lang="en-IN" sz="1500" b="0" i="0" u="none" strike="noStrike" cap="none" normalizeH="0" baseline="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0" fontAlgn="base" latinLnBrk="0" hangingPunct="0">
                        <a:lnSpc>
                          <a:spcPct val="80000"/>
                        </a:lnSpc>
                        <a:spcBef>
                          <a:spcPct val="20000"/>
                        </a:spcBef>
                        <a:spcAft>
                          <a:spcPct val="0"/>
                        </a:spcAft>
                        <a:buClr>
                          <a:schemeClr val="hlink"/>
                        </a:buClr>
                        <a:buSzPct val="80000"/>
                        <a:buFont typeface="Wingdings" pitchFamily="2" charset="2"/>
                        <a:buNone/>
                        <a:tabLst/>
                      </a:pPr>
                      <a:r>
                        <a:rPr kumimoji="0" lang="en-IN" sz="1500" u="none" strike="noStrike" cap="none" normalizeH="0" baseline="0" dirty="0" smtClean="0">
                          <a:ln>
                            <a:noFill/>
                          </a:ln>
                          <a:effectLst/>
                        </a:rPr>
                        <a:t>1100.99</a:t>
                      </a:r>
                      <a:endParaRPr kumimoji="0" lang="en-IN" sz="1500" b="0" i="0" u="none" strike="noStrike" cap="none" normalizeH="0" baseline="0" dirty="0" smtClean="0">
                        <a:ln>
                          <a:noFill/>
                        </a:ln>
                        <a:solidFill>
                          <a:schemeClr val="tx1"/>
                        </a:solidFill>
                        <a:effectLst/>
                        <a:latin typeface="Arial" charset="0"/>
                        <a:cs typeface="Arial" charset="0"/>
                      </a:endParaRPr>
                    </a:p>
                  </a:txBody>
                  <a:tcPr marL="74295" marR="7429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sp>
        <p:nvSpPr>
          <p:cNvPr id="11320" name="Text Box 82"/>
          <p:cNvSpPr txBox="1">
            <a:spLocks noChangeArrowheads="1"/>
          </p:cNvSpPr>
          <p:nvPr/>
        </p:nvSpPr>
        <p:spPr bwMode="auto">
          <a:xfrm>
            <a:off x="1143000" y="538162"/>
            <a:ext cx="2600325" cy="369332"/>
          </a:xfrm>
          <a:prstGeom prst="rect">
            <a:avLst/>
          </a:prstGeom>
          <a:noFill/>
          <a:ln w="9525">
            <a:noFill/>
            <a:miter lim="800000"/>
            <a:headEnd/>
            <a:tailEnd/>
          </a:ln>
        </p:spPr>
        <p:txBody>
          <a:bodyPr>
            <a:spAutoFit/>
          </a:bodyPr>
          <a:lstStyle/>
          <a:p>
            <a:pPr>
              <a:spcBef>
                <a:spcPct val="50000"/>
              </a:spcBef>
            </a:pPr>
            <a:r>
              <a:rPr lang="en-US"/>
              <a:t>(B) E X P O R T S</a:t>
            </a:r>
          </a:p>
        </p:txBody>
      </p:sp>
      <p:sp>
        <p:nvSpPr>
          <p:cNvPr id="11322" name="Text Box 99"/>
          <p:cNvSpPr txBox="1">
            <a:spLocks noChangeArrowheads="1"/>
          </p:cNvSpPr>
          <p:nvPr/>
        </p:nvSpPr>
        <p:spPr bwMode="auto">
          <a:xfrm>
            <a:off x="6354366" y="521493"/>
            <a:ext cx="1219245" cy="300082"/>
          </a:xfrm>
          <a:prstGeom prst="rect">
            <a:avLst/>
          </a:prstGeom>
          <a:noFill/>
          <a:ln w="9525">
            <a:noFill/>
            <a:miter lim="800000"/>
            <a:headEnd/>
            <a:tailEnd/>
          </a:ln>
        </p:spPr>
        <p:txBody>
          <a:bodyPr wrap="none">
            <a:spAutoFit/>
          </a:bodyPr>
          <a:lstStyle/>
          <a:p>
            <a:r>
              <a:rPr lang="en-US" sz="1350"/>
              <a:t>In Lakh Tonnes</a:t>
            </a:r>
          </a:p>
        </p:txBody>
      </p:sp>
      <p:sp>
        <p:nvSpPr>
          <p:cNvPr id="7" name="Slide Number Placeholder 6"/>
          <p:cNvSpPr>
            <a:spLocks noGrp="1"/>
          </p:cNvSpPr>
          <p:nvPr>
            <p:ph type="sldNum" sz="quarter" idx="4294967295"/>
          </p:nvPr>
        </p:nvSpPr>
        <p:spPr>
          <a:xfrm>
            <a:off x="7410450" y="4787900"/>
            <a:ext cx="1733550" cy="357188"/>
          </a:xfrm>
        </p:spPr>
        <p:txBody>
          <a:bodyPr/>
          <a:lstStyle/>
          <a:p>
            <a:pPr>
              <a:defRPr/>
            </a:pPr>
            <a:fld id="{D0779A49-BDA0-485D-B071-D4100CBD9184}" type="slidenum">
              <a:rPr lang="en-IN" smtClean="0"/>
              <a:pPr>
                <a:defRPr/>
              </a:pPr>
              <a:t>99</a:t>
            </a:fld>
            <a:endParaRPr lang="en-IN"/>
          </a:p>
        </p:txBody>
      </p:sp>
      <p:sp>
        <p:nvSpPr>
          <p:cNvPr id="8" name="Rectangle 2"/>
          <p:cNvSpPr txBox="1">
            <a:spLocks noChangeArrowheads="1"/>
          </p:cNvSpPr>
          <p:nvPr/>
        </p:nvSpPr>
        <p:spPr>
          <a:xfrm>
            <a:off x="142178" y="34278"/>
            <a:ext cx="8859644" cy="451037"/>
          </a:xfrm>
          <a:prstGeom prst="rect">
            <a:avLst/>
          </a:prstGeom>
        </p:spPr>
        <p:txBody>
          <a:bodyPr vert="horz" lIns="68580" tIns="34290" rIns="68580" bIns="34290" rtlCol="0" anchor="b" anchorCtr="1">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n-US" sz="2400" b="1" dirty="0">
                <a:solidFill>
                  <a:srgbClr val="002060"/>
                </a:solidFill>
                <a:latin typeface="Calibri" panose="020F0502020204030204"/>
              </a:rPr>
              <a:t>MAJOR COMMODITIES HANDLED AT DEENDAYAL PORT</a:t>
            </a:r>
          </a:p>
        </p:txBody>
      </p:sp>
      <p:cxnSp>
        <p:nvCxnSpPr>
          <p:cNvPr id="9" name="Straight Connector 8"/>
          <p:cNvCxnSpPr/>
          <p:nvPr/>
        </p:nvCxnSpPr>
        <p:spPr>
          <a:xfrm>
            <a:off x="411633" y="521494"/>
            <a:ext cx="832073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99029" y="4847222"/>
            <a:ext cx="2340362" cy="507831"/>
          </a:xfrm>
          <a:prstGeom prst="rect">
            <a:avLst/>
          </a:prstGeom>
          <a:noFill/>
        </p:spPr>
        <p:txBody>
          <a:bodyPr wrap="square" rtlCol="0">
            <a:spAutoFit/>
          </a:bodyPr>
          <a:lstStyle/>
          <a:p>
            <a:pPr fontAlgn="base">
              <a:spcBef>
                <a:spcPct val="0"/>
              </a:spcBef>
              <a:spcAft>
                <a:spcPct val="0"/>
              </a:spcAft>
            </a:pPr>
            <a:r>
              <a:rPr lang="en-IN" sz="1350" b="1" dirty="0">
                <a:solidFill>
                  <a:schemeClr val="bg1"/>
                </a:solidFill>
                <a:latin typeface="Tahoma" pitchFamily="34" charset="0"/>
                <a:cs typeface="Arial" charset="0"/>
              </a:rPr>
              <a:t>DEENDAYAL PORT TRUST</a:t>
            </a:r>
          </a:p>
        </p:txBody>
      </p:sp>
      <p:sp>
        <p:nvSpPr>
          <p:cNvPr id="11" name="Left Arrow 10">
            <a:hlinkClick r:id="rId3" action="ppaction://hlinksldjump"/>
          </p:cNvPr>
          <p:cNvSpPr/>
          <p:nvPr/>
        </p:nvSpPr>
        <p:spPr>
          <a:xfrm>
            <a:off x="7429534" y="4710484"/>
            <a:ext cx="663062" cy="41367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25400" dir="5400000" algn="ctr" rotWithShape="0">
                    <a:srgbClr val="6E747A">
                      <a:alpha val="43000"/>
                    </a:srgbClr>
                  </a:outerShdw>
                </a:effectLst>
                <a:hlinkClick r:id="rId4" action="ppaction://hlinksldjump"/>
              </a:rPr>
              <a:t>BACK</a:t>
            </a:r>
            <a:endParaRPr lang="en-US" sz="135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714775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6959</TotalTime>
  <Words>11893</Words>
  <Application>Microsoft Office PowerPoint</Application>
  <PresentationFormat>Custom</PresentationFormat>
  <Paragraphs>2663</Paragraphs>
  <Slides>104</Slides>
  <Notes>42</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3</vt:i4>
      </vt:variant>
      <vt:variant>
        <vt:lpstr>Slide Titles</vt:lpstr>
      </vt:variant>
      <vt:variant>
        <vt:i4>104</vt:i4>
      </vt:variant>
    </vt:vector>
  </HeadingPairs>
  <TitlesOfParts>
    <vt:vector size="126" baseType="lpstr">
      <vt:lpstr>Adani Bold</vt:lpstr>
      <vt:lpstr>Albertus Medium</vt:lpstr>
      <vt:lpstr>Arial</vt:lpstr>
      <vt:lpstr>Bookman Old Style</vt:lpstr>
      <vt:lpstr>Calibri</vt:lpstr>
      <vt:lpstr>Calibri Light</vt:lpstr>
      <vt:lpstr>Cambria</vt:lpstr>
      <vt:lpstr>Castellar</vt:lpstr>
      <vt:lpstr>DIN Alternate Medium</vt:lpstr>
      <vt:lpstr>Mangal</vt:lpstr>
      <vt:lpstr>Plantagenet Cherokee</vt:lpstr>
      <vt:lpstr>Shruti</vt:lpstr>
      <vt:lpstr>Symbol</vt:lpstr>
      <vt:lpstr>Tahoma</vt:lpstr>
      <vt:lpstr>Times New Roman</vt:lpstr>
      <vt:lpstr>Trebuchet MS</vt:lpstr>
      <vt:lpstr>Verdana</vt:lpstr>
      <vt:lpstr>Wingdings</vt:lpstr>
      <vt:lpstr>Office Theme</vt:lpstr>
      <vt:lpstr>CorelDRAW</vt:lpstr>
      <vt:lpstr>AutoCAD Drawing</vt:lpstr>
      <vt:lpstr>think-cell Slide</vt:lpstr>
      <vt:lpstr>PowerPoint Presentation</vt:lpstr>
      <vt:lpstr>HISTORY OF DEENDAYAL PORT</vt:lpstr>
      <vt:lpstr>PowerPoint Presentation</vt:lpstr>
      <vt:lpstr>PowerPoint Presentation</vt:lpstr>
      <vt:lpstr>VADINAR</vt:lpstr>
      <vt:lpstr>PowerPoint Presentation</vt:lpstr>
      <vt:lpstr>VISION, OVERALL PERSPECTIVE AND BROAD ROADMAP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AWARD OF PROJECTS 2018-19 (DPT - KANDLA)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 1</dc:creator>
  <cp:lastModifiedBy>HP Inc.</cp:lastModifiedBy>
  <cp:revision>935</cp:revision>
  <cp:lastPrinted>2018-08-21T10:36:43Z</cp:lastPrinted>
  <dcterms:created xsi:type="dcterms:W3CDTF">2016-08-19T06:55:46Z</dcterms:created>
  <dcterms:modified xsi:type="dcterms:W3CDTF">2019-03-07T14:24:44Z</dcterms:modified>
</cp:coreProperties>
</file>